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9"/>
  </p:notesMasterIdLst>
  <p:sldIdLst>
    <p:sldId id="257" r:id="rId2"/>
    <p:sldId id="435" r:id="rId3"/>
    <p:sldId id="360" r:id="rId4"/>
    <p:sldId id="443" r:id="rId5"/>
    <p:sldId id="442" r:id="rId6"/>
    <p:sldId id="441" r:id="rId7"/>
    <p:sldId id="440" r:id="rId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0" autoAdjust="0"/>
  </p:normalViewPr>
  <p:slideViewPr>
    <p:cSldViewPr snapToGrid="0">
      <p:cViewPr varScale="1">
        <p:scale>
          <a:sx n="111" d="100"/>
          <a:sy n="11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4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0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561975" y="1138559"/>
            <a:ext cx="802005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 and Forecast Assumptions—West Africa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September 17,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2D5E40-FF17-0200-FD0A-D1C8C9916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8597" b="45325"/>
          <a:stretch/>
        </p:blipFill>
        <p:spPr bwMode="auto">
          <a:xfrm>
            <a:off x="121066" y="1142282"/>
            <a:ext cx="39197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West Africa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AF3D037-1230-D61B-8ADF-C6D0F2288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2" r="84018" b="5950"/>
          <a:stretch/>
        </p:blipFill>
        <p:spPr bwMode="auto">
          <a:xfrm>
            <a:off x="293130" y="1142282"/>
            <a:ext cx="500667" cy="11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2382E-DEED-F35F-0C96-90DFAB98BADF}"/>
              </a:ext>
            </a:extLst>
          </p:cNvPr>
          <p:cNvSpPr txBox="1"/>
          <p:nvPr/>
        </p:nvSpPr>
        <p:spPr>
          <a:xfrm>
            <a:off x="4040808" y="1492369"/>
            <a:ext cx="4559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BERM depicts very high risk of flooding across the Sahel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583A816-C7DE-B490-5C5E-4E7726B18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r="16376" b="90273"/>
          <a:stretch/>
        </p:blipFill>
        <p:spPr bwMode="auto">
          <a:xfrm>
            <a:off x="1206511" y="776522"/>
            <a:ext cx="2421583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C22FE71-93F3-B606-4EB5-D019BB1A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0352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39314" y="4138454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Flooding conditions worsening in Mali and spreading into Guinea and Burkina Faso.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583853" y="612230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9CE539-D4E3-8C66-E7ED-B9E60697D2B4}"/>
              </a:ext>
            </a:extLst>
          </p:cNvPr>
          <p:cNvSpPr txBox="1"/>
          <p:nvPr/>
        </p:nvSpPr>
        <p:spPr>
          <a:xfrm>
            <a:off x="4506402" y="3868921"/>
            <a:ext cx="45147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comp.: </a:t>
            </a:r>
            <a:r>
              <a:rPr lang="en-US" sz="1200" b="1" dirty="0">
                <a:latin typeface="Tw Cen MT" panose="020B0602020104020603" pitchFamily="34" charset="0"/>
              </a:rPr>
              <a:t>11 – 15 Sep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F81C5-75EC-1B7B-D781-313178B799E5}"/>
              </a:ext>
            </a:extLst>
          </p:cNvPr>
          <p:cNvSpPr txBox="1"/>
          <p:nvPr/>
        </p:nvSpPr>
        <p:spPr>
          <a:xfrm>
            <a:off x="211410" y="3861455"/>
            <a:ext cx="4222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FloodBase</a:t>
            </a:r>
            <a:r>
              <a:rPr lang="en-US" sz="1200" dirty="0">
                <a:latin typeface="Tw Cen MT" panose="020B0602020104020603" pitchFamily="34" charset="0"/>
              </a:rPr>
              <a:t> flood map: </a:t>
            </a:r>
            <a:r>
              <a:rPr lang="en-US" sz="1200" b="1" dirty="0">
                <a:latin typeface="Tw Cen MT" panose="020B0602020104020603" pitchFamily="34" charset="0"/>
              </a:rPr>
              <a:t>August 2024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5C2B4BF-B386-0E6A-F9F1-68D39BB21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05" y="675321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51C77E8-D028-1203-9223-47770ED7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0352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09299" y="4103950"/>
            <a:ext cx="887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All four major River systems started experiencing flooding in Nigeria with worsening conditions in recent days.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5636869" y="601114"/>
            <a:ext cx="3098086" cy="389269"/>
            <a:chOff x="410641" y="5506720"/>
            <a:chExt cx="3069062" cy="38926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641" y="5562614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9CE539-D4E3-8C66-E7ED-B9E60697D2B4}"/>
              </a:ext>
            </a:extLst>
          </p:cNvPr>
          <p:cNvSpPr txBox="1"/>
          <p:nvPr/>
        </p:nvSpPr>
        <p:spPr>
          <a:xfrm>
            <a:off x="4506402" y="3868921"/>
            <a:ext cx="45147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comp.: </a:t>
            </a:r>
            <a:r>
              <a:rPr lang="en-US" sz="1200" b="1" dirty="0">
                <a:latin typeface="Tw Cen MT" panose="020B0602020104020603" pitchFamily="34" charset="0"/>
              </a:rPr>
              <a:t>11 – 15 Sep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F81C5-75EC-1B7B-D781-313178B799E5}"/>
              </a:ext>
            </a:extLst>
          </p:cNvPr>
          <p:cNvSpPr txBox="1"/>
          <p:nvPr/>
        </p:nvSpPr>
        <p:spPr>
          <a:xfrm>
            <a:off x="109299" y="3861455"/>
            <a:ext cx="4222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FloodBase</a:t>
            </a:r>
            <a:r>
              <a:rPr lang="en-US" sz="1200" dirty="0">
                <a:latin typeface="Tw Cen MT" panose="020B0602020104020603" pitchFamily="34" charset="0"/>
              </a:rPr>
              <a:t> flood map: </a:t>
            </a:r>
            <a:r>
              <a:rPr lang="en-US" sz="1200" b="1" dirty="0">
                <a:latin typeface="Tw Cen MT" panose="020B0602020104020603" pitchFamily="34" charset="0"/>
              </a:rPr>
              <a:t>August 2024</a:t>
            </a: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EDECEA3-367F-C938-92B9-288A10989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03" y="650352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31EDEE33-5F4C-757E-BC3D-56CFB01C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8" y="667507"/>
            <a:ext cx="4141694" cy="320040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DDA9C42-1311-76A5-F333-4FD9E0612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09" y="666492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39314" y="4207462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Flooding conditions have significantly deteriorated across Chad.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509095" y="3471441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9CE539-D4E3-8C66-E7ED-B9E60697D2B4}"/>
              </a:ext>
            </a:extLst>
          </p:cNvPr>
          <p:cNvSpPr txBox="1"/>
          <p:nvPr/>
        </p:nvSpPr>
        <p:spPr>
          <a:xfrm>
            <a:off x="4506402" y="3868921"/>
            <a:ext cx="45147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comp.: </a:t>
            </a:r>
            <a:r>
              <a:rPr lang="en-US" sz="1200" b="1" dirty="0">
                <a:latin typeface="Tw Cen MT" panose="020B0602020104020603" pitchFamily="34" charset="0"/>
              </a:rPr>
              <a:t>11 – 15 Sep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F81C5-75EC-1B7B-D781-313178B799E5}"/>
              </a:ext>
            </a:extLst>
          </p:cNvPr>
          <p:cNvSpPr txBox="1"/>
          <p:nvPr/>
        </p:nvSpPr>
        <p:spPr>
          <a:xfrm>
            <a:off x="109299" y="3861455"/>
            <a:ext cx="4222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FloodBase</a:t>
            </a:r>
            <a:r>
              <a:rPr lang="en-US" sz="1200" dirty="0">
                <a:latin typeface="Tw Cen MT" panose="020B0602020104020603" pitchFamily="34" charset="0"/>
              </a:rPr>
              <a:t> flood map: </a:t>
            </a:r>
            <a:r>
              <a:rPr lang="en-US" sz="1200" b="1" dirty="0">
                <a:latin typeface="Tw Cen MT" panose="020B0602020104020603" pitchFamily="34" charset="0"/>
              </a:rPr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165198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6CD36671-432D-446B-E384-A5A0DA8B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51" y="619079"/>
            <a:ext cx="31310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766EF6-B416-50B9-69C9-86C8A02E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62" y="2245944"/>
            <a:ext cx="316266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B2261D-82FC-8653-6FB1-E6B0CDE27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6342" r="13877" b="18109"/>
          <a:stretch/>
        </p:blipFill>
        <p:spPr bwMode="auto">
          <a:xfrm>
            <a:off x="272760" y="649296"/>
            <a:ext cx="5635391" cy="25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92AA2-8568-07EB-DA8D-DD6701433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20AC7-140D-1FD6-7F58-170D4E5D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 in West Africa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675B5-EFA6-52FE-5548-7B6C7982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60" y="579817"/>
            <a:ext cx="1367230" cy="880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43B08F-E908-27A4-27A3-CBEF1023ED58}"/>
              </a:ext>
            </a:extLst>
          </p:cNvPr>
          <p:cNvSpPr txBox="1"/>
          <p:nvPr/>
        </p:nvSpPr>
        <p:spPr>
          <a:xfrm>
            <a:off x="201745" y="3160344"/>
            <a:ext cx="56723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– Dec 2024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B22C6-9C3A-50F5-B203-B78BB8D06574}"/>
              </a:ext>
            </a:extLst>
          </p:cNvPr>
          <p:cNvSpPr txBox="1"/>
          <p:nvPr/>
        </p:nvSpPr>
        <p:spPr>
          <a:xfrm>
            <a:off x="190499" y="3379414"/>
            <a:ext cx="5822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Rivers across Sahel are expected to have above average flow.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High risk of flooding along Senegal, upstream of Niger in Guinea and Mali, Volta in Ghana, Niger in Niger, Sokoto, </a:t>
            </a:r>
            <a:r>
              <a:rPr lang="en-US" sz="1600" dirty="0" err="1">
                <a:latin typeface="Tw Cen MT" panose="020B0602020104020603" pitchFamily="34" charset="0"/>
              </a:rPr>
              <a:t>Komadugu</a:t>
            </a:r>
            <a:r>
              <a:rPr lang="en-US" sz="1600" dirty="0">
                <a:latin typeface="Tw Cen MT" panose="020B0602020104020603" pitchFamily="34" charset="0"/>
              </a:rPr>
              <a:t>, Benue, Niger in Nigeria and </a:t>
            </a:r>
            <a:r>
              <a:rPr lang="en-US" sz="1600" dirty="0" err="1">
                <a:latin typeface="Tw Cen MT" panose="020B0602020104020603" pitchFamily="34" charset="0"/>
              </a:rPr>
              <a:t>Logone</a:t>
            </a:r>
            <a:r>
              <a:rPr lang="en-US" sz="1600" dirty="0">
                <a:latin typeface="Tw Cen MT" panose="020B0602020104020603" pitchFamily="34" charset="0"/>
              </a:rPr>
              <a:t> and Chari in Chad.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B008C1-D6FF-FE72-D0E1-F8DDC20C6522}"/>
              </a:ext>
            </a:extLst>
          </p:cNvPr>
          <p:cNvSpPr txBox="1"/>
          <p:nvPr/>
        </p:nvSpPr>
        <p:spPr>
          <a:xfrm>
            <a:off x="3313890" y="2620999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98459-1B00-8EEB-AD06-B7AE04299621}"/>
              </a:ext>
            </a:extLst>
          </p:cNvPr>
          <p:cNvSpPr txBox="1"/>
          <p:nvPr/>
        </p:nvSpPr>
        <p:spPr>
          <a:xfrm>
            <a:off x="4438058" y="2194540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Logone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22EC4-79B9-B1E3-7C8E-6A2C524271BF}"/>
              </a:ext>
            </a:extLst>
          </p:cNvPr>
          <p:cNvSpPr txBox="1"/>
          <p:nvPr/>
        </p:nvSpPr>
        <p:spPr>
          <a:xfrm>
            <a:off x="3816883" y="1615974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D0E669-4B8F-334F-24EC-C21DBE49E281}"/>
              </a:ext>
            </a:extLst>
          </p:cNvPr>
          <p:cNvSpPr txBox="1"/>
          <p:nvPr/>
        </p:nvSpPr>
        <p:spPr>
          <a:xfrm>
            <a:off x="1978424" y="1991484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091FD-DF28-DE3A-B746-0E1CEA851C09}"/>
              </a:ext>
            </a:extLst>
          </p:cNvPr>
          <p:cNvGrpSpPr/>
          <p:nvPr/>
        </p:nvGrpSpPr>
        <p:grpSpPr>
          <a:xfrm>
            <a:off x="2894280" y="1986042"/>
            <a:ext cx="287258" cy="338554"/>
            <a:chOff x="5416329" y="2274445"/>
            <a:chExt cx="287258" cy="33855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82F81A-7431-BB9A-9D53-BB13B2AB6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4997" y="2277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8079EA-6E7C-46FF-8E3D-19C2C81A09A4}"/>
                </a:ext>
              </a:extLst>
            </p:cNvPr>
            <p:cNvSpPr txBox="1"/>
            <p:nvPr/>
          </p:nvSpPr>
          <p:spPr>
            <a:xfrm>
              <a:off x="5416329" y="227444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AA9CF3-0314-E069-3C69-F71CC7E752FF}"/>
              </a:ext>
            </a:extLst>
          </p:cNvPr>
          <p:cNvGrpSpPr/>
          <p:nvPr/>
        </p:nvGrpSpPr>
        <p:grpSpPr>
          <a:xfrm>
            <a:off x="2302095" y="2267631"/>
            <a:ext cx="308098" cy="338554"/>
            <a:chOff x="5103894" y="1947774"/>
            <a:chExt cx="308098" cy="33855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2DAD00-6290-1D2C-9CA1-8BE82BEE8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2217" y="222877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2B6F2E-FE07-6545-B9B8-4E9441770E61}"/>
                </a:ext>
              </a:extLst>
            </p:cNvPr>
            <p:cNvSpPr txBox="1"/>
            <p:nvPr/>
          </p:nvSpPr>
          <p:spPr>
            <a:xfrm>
              <a:off x="5103894" y="194777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48663E-F3D7-6A4B-7D9C-00E91B815057}"/>
              </a:ext>
            </a:extLst>
          </p:cNvPr>
          <p:cNvSpPr txBox="1"/>
          <p:nvPr/>
        </p:nvSpPr>
        <p:spPr>
          <a:xfrm>
            <a:off x="7089161" y="693779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Volta in Ghana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2A8FC-90B1-9245-F08F-B52CFFF9AB43}"/>
              </a:ext>
            </a:extLst>
          </p:cNvPr>
          <p:cNvSpPr txBox="1"/>
          <p:nvPr/>
        </p:nvSpPr>
        <p:spPr>
          <a:xfrm>
            <a:off x="7004202" y="2323023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Niger in Niamey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DE423-17AC-5FD1-EB5B-08041BA3B90D}"/>
              </a:ext>
            </a:extLst>
          </p:cNvPr>
          <p:cNvSpPr txBox="1"/>
          <p:nvPr/>
        </p:nvSpPr>
        <p:spPr>
          <a:xfrm>
            <a:off x="6177234" y="4000044"/>
            <a:ext cx="28439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– Dec 2024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8EC27-77F1-9E91-0977-8CAE3E1195E1}"/>
              </a:ext>
            </a:extLst>
          </p:cNvPr>
          <p:cNvSpPr txBox="1"/>
          <p:nvPr/>
        </p:nvSpPr>
        <p:spPr>
          <a:xfrm>
            <a:off x="4800530" y="2061783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8B9C9-D6E1-25B5-420B-2F7BE31EC307}"/>
              </a:ext>
            </a:extLst>
          </p:cNvPr>
          <p:cNvSpPr txBox="1"/>
          <p:nvPr/>
        </p:nvSpPr>
        <p:spPr>
          <a:xfrm>
            <a:off x="3319673" y="1945171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</p:spTree>
    <p:extLst>
      <p:ext uri="{BB962C8B-B14F-4D97-AF65-F5344CB8AC3E}">
        <p14:creationId xmlns:p14="http://schemas.microsoft.com/office/powerpoint/2010/main" val="31728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64593-535F-3F6F-46F0-67B6C0908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55C13-33AD-E4EA-35CA-F4C82CB5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 in West Africa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2A509-5AFE-AD67-D656-4EF88F53E941}"/>
              </a:ext>
            </a:extLst>
          </p:cNvPr>
          <p:cNvSpPr txBox="1"/>
          <p:nvPr/>
        </p:nvSpPr>
        <p:spPr>
          <a:xfrm>
            <a:off x="267420" y="3547103"/>
            <a:ext cx="43470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NHyFAS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2024 – Jan 2025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BFA6A-ABA0-5B54-DE2E-CD13127F8643}"/>
              </a:ext>
            </a:extLst>
          </p:cNvPr>
          <p:cNvSpPr txBox="1"/>
          <p:nvPr/>
        </p:nvSpPr>
        <p:spPr>
          <a:xfrm>
            <a:off x="190500" y="3916227"/>
            <a:ext cx="843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" panose="020B0602020104020603" pitchFamily="34" charset="0"/>
              </a:rPr>
              <a:t>NHyFAS</a:t>
            </a:r>
            <a:r>
              <a:rPr lang="en-US" dirty="0">
                <a:latin typeface="Tw Cen MT" panose="020B0602020104020603" pitchFamily="34" charset="0"/>
              </a:rPr>
              <a:t> forecast also suggest similar above average streamflow in the Rivers across Sahel.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35C786-B3CF-08B6-504F-7ADB4D6A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" y="621023"/>
            <a:ext cx="570362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35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28220</TotalTime>
  <Words>268</Words>
  <Application>Microsoft Office PowerPoint</Application>
  <PresentationFormat>On-screen Show (16:9)</PresentationFormat>
  <Paragraphs>45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Tw Cen MT</vt:lpstr>
      <vt:lpstr>Arial</vt:lpstr>
      <vt:lpstr>Georgia</vt:lpstr>
      <vt:lpstr>Open Sans</vt:lpstr>
      <vt:lpstr>Simple Light</vt:lpstr>
      <vt:lpstr>FEWS NET Enhanced Flood Monitoring and Forecast Assumptions—West Africa</vt:lpstr>
      <vt:lpstr>Flooding Conditions in West Africa</vt:lpstr>
      <vt:lpstr>Flooding Conditions in Mali</vt:lpstr>
      <vt:lpstr>Flooding Conditions in Nigeria</vt:lpstr>
      <vt:lpstr>Flooding Conditions in Chad</vt:lpstr>
      <vt:lpstr>Streamflow Forecast in West Africa</vt:lpstr>
      <vt:lpstr>Streamflow Forecast in West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519</cp:revision>
  <dcterms:modified xsi:type="dcterms:W3CDTF">2024-09-17T15:26:37Z</dcterms:modified>
</cp:coreProperties>
</file>