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05" r:id="rId5"/>
    <p:sldId id="551" r:id="rId6"/>
    <p:sldId id="552" r:id="rId7"/>
  </p:sldIdLst>
  <p:sldSz cx="12192000" cy="6858000"/>
  <p:notesSz cx="6950075" cy="923607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52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80319" autoAdjust="0"/>
  </p:normalViewPr>
  <p:slideViewPr>
    <p:cSldViewPr>
      <p:cViewPr varScale="1">
        <p:scale>
          <a:sx n="79" d="100"/>
          <a:sy n="79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Assumptions-Ukraine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March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FC85147-FC04-1633-346C-FD8741B7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46" y="1521889"/>
            <a:ext cx="5618480" cy="2286000"/>
          </a:xfrm>
          <a:prstGeom prst="rect">
            <a:avLst/>
          </a:prstGeom>
        </p:spPr>
      </p:pic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E7F7D19-7433-FB68-C921-6FB0BAC0F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46" y="3578106"/>
            <a:ext cx="561848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291352-09F2-FA69-0549-02FD9A4F66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06" t="19316" r="25639" b="11333"/>
          <a:stretch/>
        </p:blipFill>
        <p:spPr>
          <a:xfrm>
            <a:off x="658110" y="1553878"/>
            <a:ext cx="4463927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800" dirty="0"/>
              <a:t>The Desna and the Dnieper Streamflow Forecast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20987-B5A5-4260-A206-B8CDC59D49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752" t="64889" r="1458" b="17866"/>
          <a:stretch/>
        </p:blipFill>
        <p:spPr>
          <a:xfrm>
            <a:off x="609600" y="4251960"/>
            <a:ext cx="1524314" cy="1005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2C03D5-B9F6-4B5E-8D33-A9BF1A2EE465}"/>
              </a:ext>
            </a:extLst>
          </p:cNvPr>
          <p:cNvSpPr txBox="1"/>
          <p:nvPr/>
        </p:nvSpPr>
        <p:spPr>
          <a:xfrm>
            <a:off x="7139455" y="1561399"/>
            <a:ext cx="3372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A: Desna River (north of Kiev)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2257A-BD9F-4630-A4DB-EA23B75833E6}"/>
              </a:ext>
            </a:extLst>
          </p:cNvPr>
          <p:cNvGrpSpPr/>
          <p:nvPr/>
        </p:nvGrpSpPr>
        <p:grpSpPr>
          <a:xfrm>
            <a:off x="2633116" y="3107733"/>
            <a:ext cx="338750" cy="338554"/>
            <a:chOff x="2925654" y="2280192"/>
            <a:chExt cx="338750" cy="3385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52A780-61D5-4F00-8E6E-D1646CA61BAF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D4743A-69EE-4577-BA39-EAF89F603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EE9126-E924-4E25-9BFA-60C962F8D1D6}"/>
              </a:ext>
            </a:extLst>
          </p:cNvPr>
          <p:cNvGrpSpPr/>
          <p:nvPr/>
        </p:nvGrpSpPr>
        <p:grpSpPr>
          <a:xfrm>
            <a:off x="2315441" y="3487973"/>
            <a:ext cx="325006" cy="338554"/>
            <a:chOff x="4054970" y="2238808"/>
            <a:chExt cx="32500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AE6817-4DD2-4238-8621-62339A23E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07B2A2-2DC0-4991-B2E6-C226F35175B2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69B040-D486-462D-8D1E-8A7767DCE633}"/>
              </a:ext>
            </a:extLst>
          </p:cNvPr>
          <p:cNvSpPr txBox="1"/>
          <p:nvPr/>
        </p:nvSpPr>
        <p:spPr>
          <a:xfrm>
            <a:off x="7194405" y="3603823"/>
            <a:ext cx="3495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B: Dnieper River (south of Kiev)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0694-5450-446D-899E-E3915E09F2C1}"/>
              </a:ext>
            </a:extLst>
          </p:cNvPr>
          <p:cNvSpPr txBox="1"/>
          <p:nvPr/>
        </p:nvSpPr>
        <p:spPr>
          <a:xfrm>
            <a:off x="637032" y="5856049"/>
            <a:ext cx="1082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Discharges on the Desna and Dnieper Rivers are at 10-year return period level.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Flooding possible along their paths especially in the areas north of Kiev.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9C0A2F-5946-40BB-ADE2-A29D16075056}"/>
              </a:ext>
            </a:extLst>
          </p:cNvPr>
          <p:cNvSpPr txBox="1"/>
          <p:nvPr/>
        </p:nvSpPr>
        <p:spPr>
          <a:xfrm>
            <a:off x="624840" y="5270929"/>
            <a:ext cx="4497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GEOGloWS</a:t>
            </a:r>
            <a:r>
              <a:rPr lang="en-US" sz="1400" dirty="0">
                <a:latin typeface="Tw Cen MT" panose="020B0602020104020603" pitchFamily="34" charset="0"/>
              </a:rPr>
              <a:t> streamflow forecast (Mar 18 – Apr 2, 2024)</a:t>
            </a:r>
          </a:p>
        </p:txBody>
      </p:sp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6AE-EA16-E91F-01E9-A06A64B0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1028" name="Picture 4" descr="Hydrograph">
            <a:extLst>
              <a:ext uri="{FF2B5EF4-FFF2-40B4-BE49-F238E27FC236}">
                <a16:creationId xmlns:a16="http://schemas.microsoft.com/office/drawing/2014/main" id="{C846F8E1-F2AF-7787-51D3-F44C0C1A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53" y="2502408"/>
            <a:ext cx="4743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3987DF-1465-D1E8-4E60-4552ACCD2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5" t="17697" r="6250" b="11237"/>
          <a:stretch/>
        </p:blipFill>
        <p:spPr>
          <a:xfrm>
            <a:off x="553781" y="2075688"/>
            <a:ext cx="6318149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BE15F-34A1-691E-2259-E6FB2FFC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13" y="4452154"/>
            <a:ext cx="1753442" cy="1128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0A067-749B-CD75-1FFE-EA879E982EED}"/>
              </a:ext>
            </a:extLst>
          </p:cNvPr>
          <p:cNvSpPr txBox="1"/>
          <p:nvPr/>
        </p:nvSpPr>
        <p:spPr>
          <a:xfrm>
            <a:off x="535493" y="5599176"/>
            <a:ext cx="6386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Mar – Jun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55DC15-BFC1-582A-64D2-57308DB33684}"/>
              </a:ext>
            </a:extLst>
          </p:cNvPr>
          <p:cNvGrpSpPr/>
          <p:nvPr/>
        </p:nvGrpSpPr>
        <p:grpSpPr>
          <a:xfrm>
            <a:off x="3124200" y="3059668"/>
            <a:ext cx="395684" cy="369332"/>
            <a:chOff x="4039156" y="2156421"/>
            <a:chExt cx="395684" cy="369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A2AC73-BC7F-798C-A714-C159A5DF77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606DA-F65D-7E49-EBE2-3F19A1E9344A}"/>
                </a:ext>
              </a:extLst>
            </p:cNvPr>
            <p:cNvSpPr txBox="1"/>
            <p:nvPr/>
          </p:nvSpPr>
          <p:spPr>
            <a:xfrm>
              <a:off x="4039156" y="215642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7D2939-233D-DCFA-2608-5D9DF563E64B}"/>
              </a:ext>
            </a:extLst>
          </p:cNvPr>
          <p:cNvSpPr txBox="1"/>
          <p:nvPr/>
        </p:nvSpPr>
        <p:spPr>
          <a:xfrm>
            <a:off x="6823162" y="2148840"/>
            <a:ext cx="479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On the Dnieper River (south of Kiev)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64186-6AD0-EDAC-4437-2B8ADC809E83}"/>
              </a:ext>
            </a:extLst>
          </p:cNvPr>
          <p:cNvSpPr txBox="1"/>
          <p:nvPr/>
        </p:nvSpPr>
        <p:spPr>
          <a:xfrm>
            <a:off x="6930825" y="5260919"/>
            <a:ext cx="46799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Mar – Jun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0E1AC-4AED-D902-46C0-6CE343E62402}"/>
              </a:ext>
            </a:extLst>
          </p:cNvPr>
          <p:cNvSpPr txBox="1"/>
          <p:nvPr/>
        </p:nvSpPr>
        <p:spPr>
          <a:xfrm>
            <a:off x="535493" y="6056596"/>
            <a:ext cx="1104690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high discharges in the Dnieper River are expected to continue until early May of 2024.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217821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31949</TotalTime>
  <Words>148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Assumptions-Ukraine</vt:lpstr>
      <vt:lpstr>The Desna and the Dnieper Streamflow Forecast</vt:lpstr>
      <vt:lpstr>Seasonal Streamflow Forecast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652</cp:revision>
  <cp:lastPrinted>2015-08-11T15:53:42Z</cp:lastPrinted>
  <dcterms:created xsi:type="dcterms:W3CDTF">2016-04-22T19:29:16Z</dcterms:created>
  <dcterms:modified xsi:type="dcterms:W3CDTF">2024-03-18T22:36:04Z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