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505" r:id="rId5"/>
    <p:sldId id="551" r:id="rId6"/>
  </p:sldIdLst>
  <p:sldSz cx="12192000" cy="6858000"/>
  <p:notesSz cx="6950075" cy="9236075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51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CCCCFF"/>
    <a:srgbClr val="9999FF"/>
    <a:srgbClr val="002F6C"/>
    <a:srgbClr val="2A2C2D"/>
    <a:srgbClr val="FF9933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2" autoAdjust="0"/>
    <p:restoredTop sz="80319" autoAdjust="0"/>
  </p:normalViewPr>
  <p:slideViewPr>
    <p:cSldViewPr>
      <p:cViewPr varScale="1">
        <p:scale>
          <a:sx n="74" d="100"/>
          <a:sy n="74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2/20/2024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Assumptions-Ukraine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February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C0B3E35D-A67F-4921-AF92-B4DFA6CE1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41" y="1324646"/>
            <a:ext cx="5804611" cy="2468880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DC395B90-F5C3-F6DF-A8FA-4161255A5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50" y="3340914"/>
            <a:ext cx="5804611" cy="2468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21ACD-09A5-F8C3-1376-4FAF577B98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43" t="21607" r="13639" b="19729"/>
          <a:stretch/>
        </p:blipFill>
        <p:spPr>
          <a:xfrm>
            <a:off x="658110" y="1571956"/>
            <a:ext cx="5533239" cy="3694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23EAC8-F1EC-49E2-B103-4DCEBF9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366652" cy="731520"/>
          </a:xfrm>
        </p:spPr>
        <p:txBody>
          <a:bodyPr/>
          <a:lstStyle/>
          <a:p>
            <a:r>
              <a:rPr lang="en-US" sz="2800" dirty="0"/>
              <a:t>The Desna and the Dnieper Streamflow Forecast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E20987-B5A5-4260-A206-B8CDC59D49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752" t="64889" r="1458" b="17866"/>
          <a:stretch/>
        </p:blipFill>
        <p:spPr>
          <a:xfrm>
            <a:off x="609600" y="4251960"/>
            <a:ext cx="1524314" cy="1005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2C03D5-B9F6-4B5E-8D33-A9BF1A2EE465}"/>
              </a:ext>
            </a:extLst>
          </p:cNvPr>
          <p:cNvSpPr txBox="1"/>
          <p:nvPr/>
        </p:nvSpPr>
        <p:spPr>
          <a:xfrm>
            <a:off x="7903186" y="1418067"/>
            <a:ext cx="3372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A: Desna River (north of Kiev)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02257A-BD9F-4630-A4DB-EA23B75833E6}"/>
              </a:ext>
            </a:extLst>
          </p:cNvPr>
          <p:cNvGrpSpPr/>
          <p:nvPr/>
        </p:nvGrpSpPr>
        <p:grpSpPr>
          <a:xfrm>
            <a:off x="3424729" y="2819400"/>
            <a:ext cx="338750" cy="338554"/>
            <a:chOff x="2925654" y="2280192"/>
            <a:chExt cx="338750" cy="3385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52A780-61D5-4F00-8E6E-D1646CA61BAF}"/>
                </a:ext>
              </a:extLst>
            </p:cNvPr>
            <p:cNvSpPr txBox="1"/>
            <p:nvPr/>
          </p:nvSpPr>
          <p:spPr>
            <a:xfrm>
              <a:off x="2956306" y="228019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ED4743A-69EE-4577-BA39-EAF89F603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EE9126-E924-4E25-9BFA-60C962F8D1D6}"/>
              </a:ext>
            </a:extLst>
          </p:cNvPr>
          <p:cNvGrpSpPr/>
          <p:nvPr/>
        </p:nvGrpSpPr>
        <p:grpSpPr>
          <a:xfrm>
            <a:off x="3099723" y="3171637"/>
            <a:ext cx="325006" cy="338554"/>
            <a:chOff x="4054970" y="2238808"/>
            <a:chExt cx="325006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AE6817-4DD2-4238-8621-62339A23E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07B2A2-2DC0-4991-B2E6-C226F35175B2}"/>
                </a:ext>
              </a:extLst>
            </p:cNvPr>
            <p:cNvSpPr txBox="1"/>
            <p:nvPr/>
          </p:nvSpPr>
          <p:spPr>
            <a:xfrm>
              <a:off x="4054970" y="223880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C69B040-D486-462D-8D1E-8A7767DCE633}"/>
              </a:ext>
            </a:extLst>
          </p:cNvPr>
          <p:cNvSpPr txBox="1"/>
          <p:nvPr/>
        </p:nvSpPr>
        <p:spPr>
          <a:xfrm>
            <a:off x="7877808" y="3434335"/>
            <a:ext cx="3495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B: Dnieper River (south of Kiev)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860694-5450-446D-899E-E3915E09F2C1}"/>
              </a:ext>
            </a:extLst>
          </p:cNvPr>
          <p:cNvSpPr txBox="1"/>
          <p:nvPr/>
        </p:nvSpPr>
        <p:spPr>
          <a:xfrm>
            <a:off x="658110" y="5707812"/>
            <a:ext cx="10828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Discharges on the Desna and Dnieper Rivers are on the rise and could reach a 10-year return period level in early March.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Flooding possible along their paths especially in the areas north of Kiev.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9C0A2F-5946-40BB-ADE2-A29D16075056}"/>
              </a:ext>
            </a:extLst>
          </p:cNvPr>
          <p:cNvSpPr txBox="1"/>
          <p:nvPr/>
        </p:nvSpPr>
        <p:spPr>
          <a:xfrm>
            <a:off x="624840" y="5270929"/>
            <a:ext cx="52511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GEOGloWS</a:t>
            </a:r>
            <a:r>
              <a:rPr lang="en-US" sz="1400" dirty="0">
                <a:latin typeface="Tw Cen MT" panose="020B0602020104020603" pitchFamily="34" charset="0"/>
              </a:rPr>
              <a:t> streamflow forecast (Feb 20 – Mar 5, 2024)</a:t>
            </a:r>
          </a:p>
        </p:txBody>
      </p:sp>
    </p:spTree>
    <p:extLst>
      <p:ext uri="{BB962C8B-B14F-4D97-AF65-F5344CB8AC3E}">
        <p14:creationId xmlns:p14="http://schemas.microsoft.com/office/powerpoint/2010/main" val="394811379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31929</TotalTime>
  <Words>107</Words>
  <Application>Microsoft Office PowerPoint</Application>
  <PresentationFormat>Widescreen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Assumptions-Ukraine</vt:lpstr>
      <vt:lpstr>The Desna and the Dnieper Streamflow Forecast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647</cp:revision>
  <cp:lastPrinted>2015-08-11T15:53:42Z</cp:lastPrinted>
  <dcterms:created xsi:type="dcterms:W3CDTF">2016-04-22T19:29:16Z</dcterms:created>
  <dcterms:modified xsi:type="dcterms:W3CDTF">2024-02-20T20:11:25Z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