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505" r:id="rId5"/>
    <p:sldId id="551" r:id="rId6"/>
    <p:sldId id="553" r:id="rId7"/>
    <p:sldId id="552" r:id="rId8"/>
  </p:sldIdLst>
  <p:sldSz cx="12192000" cy="6858000"/>
  <p:notesSz cx="6950075" cy="9236075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551"/>
            <p14:sldId id="553"/>
            <p14:sldId id="552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EDF4"/>
    <a:srgbClr val="D0D8E8"/>
    <a:srgbClr val="CCCCFF"/>
    <a:srgbClr val="9999FF"/>
    <a:srgbClr val="002F6C"/>
    <a:srgbClr val="2A2C2D"/>
    <a:srgbClr val="FF9933"/>
    <a:srgbClr val="FF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2" autoAdjust="0"/>
    <p:restoredTop sz="80319" autoAdjust="0"/>
  </p:normalViewPr>
  <p:slideViewPr>
    <p:cSldViewPr>
      <p:cViewPr varScale="1">
        <p:scale>
          <a:sx n="79" d="100"/>
          <a:sy n="79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6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8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2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Assumptions-Ukraine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May 2024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EAC8-F1EC-49E2-B103-4DCEBF90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1366652" cy="731520"/>
          </a:xfrm>
        </p:spPr>
        <p:txBody>
          <a:bodyPr/>
          <a:lstStyle/>
          <a:p>
            <a:r>
              <a:rPr lang="en-US" sz="2800" dirty="0"/>
              <a:t>Flooding in Ukraine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860694-5450-446D-899E-E3915E09F2C1}"/>
              </a:ext>
            </a:extLst>
          </p:cNvPr>
          <p:cNvSpPr txBox="1"/>
          <p:nvPr/>
        </p:nvSpPr>
        <p:spPr>
          <a:xfrm>
            <a:off x="603505" y="6147220"/>
            <a:ext cx="785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Inundation became more pronounced especially along Desna River.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04AC9-3932-211F-093E-C6DE804BA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41" t="13333" r="10140" b="2222"/>
          <a:stretch/>
        </p:blipFill>
        <p:spPr>
          <a:xfrm>
            <a:off x="661416" y="1618908"/>
            <a:ext cx="4981074" cy="4114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D20021-5E10-8B52-2F3B-D4A0DDD50D88}"/>
              </a:ext>
            </a:extLst>
          </p:cNvPr>
          <p:cNvGrpSpPr/>
          <p:nvPr/>
        </p:nvGrpSpPr>
        <p:grpSpPr>
          <a:xfrm>
            <a:off x="661416" y="4842626"/>
            <a:ext cx="3076825" cy="396466"/>
            <a:chOff x="443445" y="5506720"/>
            <a:chExt cx="3048000" cy="3964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FA0B05-3227-B289-A54B-872CDB656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C58EB5-F26A-388C-0BE9-544532C345A4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EBC30FE-1C67-FD53-06AA-1EFF8FB9B830}"/>
              </a:ext>
            </a:extLst>
          </p:cNvPr>
          <p:cNvSpPr txBox="1"/>
          <p:nvPr/>
        </p:nvSpPr>
        <p:spPr>
          <a:xfrm>
            <a:off x="637033" y="5686772"/>
            <a:ext cx="50054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10 – 14 Apr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3830FF-B9BC-61EA-5E48-A418ACBF7456}"/>
              </a:ext>
            </a:extLst>
          </p:cNvPr>
          <p:cNvSpPr txBox="1"/>
          <p:nvPr/>
        </p:nvSpPr>
        <p:spPr>
          <a:xfrm>
            <a:off x="2933892" y="2015374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F80484-BB3E-0BA5-31C7-F8061AC2E128}"/>
              </a:ext>
            </a:extLst>
          </p:cNvPr>
          <p:cNvSpPr txBox="1"/>
          <p:nvPr/>
        </p:nvSpPr>
        <p:spPr>
          <a:xfrm>
            <a:off x="3457724" y="2664558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91465D-E3BC-9EB3-3B4E-EB2FF451CEFD}"/>
              </a:ext>
            </a:extLst>
          </p:cNvPr>
          <p:cNvSpPr txBox="1"/>
          <p:nvPr/>
        </p:nvSpPr>
        <p:spPr>
          <a:xfrm>
            <a:off x="2199828" y="3197727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Dnieper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2FC8793-6A9D-526F-9546-2189087833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20471"/>
            <a:ext cx="5325035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65FF4D-3093-87F1-4BC3-B13B72F22190}"/>
              </a:ext>
            </a:extLst>
          </p:cNvPr>
          <p:cNvSpPr txBox="1"/>
          <p:nvPr/>
        </p:nvSpPr>
        <p:spPr>
          <a:xfrm>
            <a:off x="6095998" y="5686772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08 – 12 May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BE78A-D299-9801-12A1-24CC13BDE906}"/>
              </a:ext>
            </a:extLst>
          </p:cNvPr>
          <p:cNvSpPr txBox="1"/>
          <p:nvPr/>
        </p:nvSpPr>
        <p:spPr>
          <a:xfrm>
            <a:off x="8734276" y="2169262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2211AF-12D6-9644-6A5D-A683080135AF}"/>
              </a:ext>
            </a:extLst>
          </p:cNvPr>
          <p:cNvSpPr txBox="1"/>
          <p:nvPr/>
        </p:nvSpPr>
        <p:spPr>
          <a:xfrm>
            <a:off x="9258108" y="2818446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9831D-C56F-B714-59A3-91C0DD2DC469}"/>
              </a:ext>
            </a:extLst>
          </p:cNvPr>
          <p:cNvSpPr txBox="1"/>
          <p:nvPr/>
        </p:nvSpPr>
        <p:spPr>
          <a:xfrm>
            <a:off x="8000212" y="3351615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Dnieper</a:t>
            </a:r>
          </a:p>
        </p:txBody>
      </p:sp>
    </p:spTree>
    <p:extLst>
      <p:ext uri="{BB962C8B-B14F-4D97-AF65-F5344CB8AC3E}">
        <p14:creationId xmlns:p14="http://schemas.microsoft.com/office/powerpoint/2010/main" val="394811379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&#10;&#10;Description automatically generated with medium confidence">
            <a:extLst>
              <a:ext uri="{FF2B5EF4-FFF2-40B4-BE49-F238E27FC236}">
                <a16:creationId xmlns:a16="http://schemas.microsoft.com/office/drawing/2014/main" id="{BC604DBD-F730-C644-A87C-A4F700D22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56" y="3681485"/>
            <a:ext cx="5328920" cy="2286000"/>
          </a:xfrm>
          <a:prstGeom prst="rect">
            <a:avLst/>
          </a:prstGeom>
        </p:spPr>
      </p:pic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45E7FA2-528A-B9A2-B4E5-DDF3D91DF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56" y="1508760"/>
            <a:ext cx="5328920" cy="228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8C0EF2-6B06-D78C-7140-F717EC3446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48" t="34470" r="19453" b="12113"/>
          <a:stretch/>
        </p:blipFill>
        <p:spPr>
          <a:xfrm>
            <a:off x="592336" y="1607634"/>
            <a:ext cx="5487736" cy="3663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23EAC8-F1EC-49E2-B103-4DCEBF90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1366652" cy="731520"/>
          </a:xfrm>
        </p:spPr>
        <p:txBody>
          <a:bodyPr/>
          <a:lstStyle/>
          <a:p>
            <a:r>
              <a:rPr lang="en-US" sz="2800" dirty="0"/>
              <a:t>The Desna and the Dnieper Streamflow Forecast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E20987-B5A5-4260-A206-B8CDC59D49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752" t="64889" r="1458" b="17866"/>
          <a:stretch/>
        </p:blipFill>
        <p:spPr>
          <a:xfrm>
            <a:off x="609600" y="4251960"/>
            <a:ext cx="1524314" cy="10058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42C03D5-B9F6-4B5E-8D33-A9BF1A2EE465}"/>
              </a:ext>
            </a:extLst>
          </p:cNvPr>
          <p:cNvSpPr txBox="1"/>
          <p:nvPr/>
        </p:nvSpPr>
        <p:spPr>
          <a:xfrm>
            <a:off x="8032014" y="1592332"/>
            <a:ext cx="3372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@ point A: Desna River (north of Kiev)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02257A-BD9F-4630-A4DB-EA23B75833E6}"/>
              </a:ext>
            </a:extLst>
          </p:cNvPr>
          <p:cNvGrpSpPr/>
          <p:nvPr/>
        </p:nvGrpSpPr>
        <p:grpSpPr>
          <a:xfrm>
            <a:off x="3160228" y="2243320"/>
            <a:ext cx="338750" cy="338554"/>
            <a:chOff x="2925654" y="2280192"/>
            <a:chExt cx="338750" cy="3385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52A780-61D5-4F00-8E6E-D1646CA61BAF}"/>
                </a:ext>
              </a:extLst>
            </p:cNvPr>
            <p:cNvSpPr txBox="1"/>
            <p:nvPr/>
          </p:nvSpPr>
          <p:spPr>
            <a:xfrm>
              <a:off x="2956306" y="228019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ED4743A-69EE-4577-BA39-EAF89F603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654" y="245202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EE9126-E924-4E25-9BFA-60C962F8D1D6}"/>
              </a:ext>
            </a:extLst>
          </p:cNvPr>
          <p:cNvGrpSpPr/>
          <p:nvPr/>
        </p:nvGrpSpPr>
        <p:grpSpPr>
          <a:xfrm>
            <a:off x="3498978" y="4678209"/>
            <a:ext cx="325006" cy="338554"/>
            <a:chOff x="4054970" y="2238808"/>
            <a:chExt cx="325006" cy="33855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5AE6817-4DD2-4238-8621-62339A23E7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07B2A2-2DC0-4991-B2E6-C226F35175B2}"/>
                </a:ext>
              </a:extLst>
            </p:cNvPr>
            <p:cNvSpPr txBox="1"/>
            <p:nvPr/>
          </p:nvSpPr>
          <p:spPr>
            <a:xfrm>
              <a:off x="4054970" y="223880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C69B040-D486-462D-8D1E-8A7767DCE633}"/>
              </a:ext>
            </a:extLst>
          </p:cNvPr>
          <p:cNvSpPr txBox="1"/>
          <p:nvPr/>
        </p:nvSpPr>
        <p:spPr>
          <a:xfrm>
            <a:off x="7970747" y="3857944"/>
            <a:ext cx="2869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@ point B: Lower Dnieper River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860694-5450-446D-899E-E3915E09F2C1}"/>
              </a:ext>
            </a:extLst>
          </p:cNvPr>
          <p:cNvSpPr txBox="1"/>
          <p:nvPr/>
        </p:nvSpPr>
        <p:spPr>
          <a:xfrm>
            <a:off x="511450" y="5947097"/>
            <a:ext cx="10828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Discharges are on the decline along the major rivers in Ukraine.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9C0A2F-5946-40BB-ADE2-A29D16075056}"/>
              </a:ext>
            </a:extLst>
          </p:cNvPr>
          <p:cNvSpPr txBox="1"/>
          <p:nvPr/>
        </p:nvSpPr>
        <p:spPr>
          <a:xfrm>
            <a:off x="624840" y="5270929"/>
            <a:ext cx="54552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GEOGloWS</a:t>
            </a:r>
            <a:r>
              <a:rPr lang="en-US" sz="1400" dirty="0">
                <a:latin typeface="Tw Cen MT" panose="020B0602020104020603" pitchFamily="34" charset="0"/>
              </a:rPr>
              <a:t> streamflow forecast (May13 – 28, 2024)</a:t>
            </a:r>
          </a:p>
        </p:txBody>
      </p:sp>
    </p:spTree>
    <p:extLst>
      <p:ext uri="{BB962C8B-B14F-4D97-AF65-F5344CB8AC3E}">
        <p14:creationId xmlns:p14="http://schemas.microsoft.com/office/powerpoint/2010/main" val="101532037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0CB4468-BEE4-0C46-4778-1B6DCD245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5" t="21999" r="10109" b="16667"/>
          <a:stretch/>
        </p:blipFill>
        <p:spPr bwMode="auto">
          <a:xfrm>
            <a:off x="550733" y="1623736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A5B6AE-EA16-E91F-01E9-A06A64B0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BE15F-34A1-691E-2259-E6FB2FFC5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44" y="4119545"/>
            <a:ext cx="1753442" cy="1128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20A067-749B-CD75-1FFE-EA879E982EED}"/>
              </a:ext>
            </a:extLst>
          </p:cNvPr>
          <p:cNvSpPr txBox="1"/>
          <p:nvPr/>
        </p:nvSpPr>
        <p:spPr>
          <a:xfrm>
            <a:off x="581213" y="5281336"/>
            <a:ext cx="6096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May – Aug 2024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55DC15-BFC1-582A-64D2-57308DB33684}"/>
              </a:ext>
            </a:extLst>
          </p:cNvPr>
          <p:cNvGrpSpPr/>
          <p:nvPr/>
        </p:nvGrpSpPr>
        <p:grpSpPr>
          <a:xfrm>
            <a:off x="4419600" y="3885273"/>
            <a:ext cx="395684" cy="369332"/>
            <a:chOff x="4039156" y="2156421"/>
            <a:chExt cx="395684" cy="36933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A2AC73-BC7F-798C-A714-C159A5DF77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D606DA-F65D-7E49-EBE2-3F19A1E9344A}"/>
                </a:ext>
              </a:extLst>
            </p:cNvPr>
            <p:cNvSpPr txBox="1"/>
            <p:nvPr/>
          </p:nvSpPr>
          <p:spPr>
            <a:xfrm>
              <a:off x="4039156" y="2156421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87D2939-233D-DCFA-2608-5D9DF563E64B}"/>
              </a:ext>
            </a:extLst>
          </p:cNvPr>
          <p:cNvSpPr txBox="1"/>
          <p:nvPr/>
        </p:nvSpPr>
        <p:spPr>
          <a:xfrm>
            <a:off x="6823162" y="2148840"/>
            <a:ext cx="4793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A: On the Dnieper River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64186-6AD0-EDAC-4437-2B8ADC809E83}"/>
              </a:ext>
            </a:extLst>
          </p:cNvPr>
          <p:cNvSpPr txBox="1"/>
          <p:nvPr/>
        </p:nvSpPr>
        <p:spPr>
          <a:xfrm>
            <a:off x="6930825" y="5260919"/>
            <a:ext cx="46799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May – Aug 2024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E0E1AC-4AED-D902-46C0-6CE343E62402}"/>
              </a:ext>
            </a:extLst>
          </p:cNvPr>
          <p:cNvSpPr txBox="1"/>
          <p:nvPr/>
        </p:nvSpPr>
        <p:spPr>
          <a:xfrm>
            <a:off x="535493" y="6056596"/>
            <a:ext cx="1104690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Average discharges are expected across all major rivers in </a:t>
            </a:r>
            <a:r>
              <a:rPr lang="en-US" sz="1600" dirty="0" err="1"/>
              <a:t>Ukrine</a:t>
            </a:r>
            <a:r>
              <a:rPr lang="en-US" sz="1600" dirty="0"/>
              <a:t>.</a:t>
            </a:r>
            <a:endParaRPr lang="en-US" sz="1600" b="1" dirty="0"/>
          </a:p>
        </p:txBody>
      </p:sp>
      <p:pic>
        <p:nvPicPr>
          <p:cNvPr id="1028" name="Picture 4" descr="Hydrograph">
            <a:extLst>
              <a:ext uri="{FF2B5EF4-FFF2-40B4-BE49-F238E27FC236}">
                <a16:creationId xmlns:a16="http://schemas.microsoft.com/office/drawing/2014/main" id="{BB912392-A490-8AB0-1202-72B9085F5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209" y="2483193"/>
            <a:ext cx="46966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8211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31998</TotalTime>
  <Words>161</Words>
  <Application>Microsoft Office PowerPoint</Application>
  <PresentationFormat>Widescreen</PresentationFormat>
  <Paragraphs>32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Courier New</vt:lpstr>
      <vt:lpstr>Open Sans</vt:lpstr>
      <vt:lpstr>Tw Cen MT</vt:lpstr>
      <vt:lpstr>Wingdings</vt:lpstr>
      <vt:lpstr>FEWS NET Official PPT Template</vt:lpstr>
      <vt:lpstr>FEWS NET Enhanced Flood Monitoring and Forecast Assumptions-Ukraine</vt:lpstr>
      <vt:lpstr>Flooding in Ukraine</vt:lpstr>
      <vt:lpstr>The Desna and the Dnieper Streamflow Forecast</vt:lpstr>
      <vt:lpstr>Seasonal Streamflow Forecast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661</cp:revision>
  <cp:lastPrinted>2015-08-11T15:53:42Z</cp:lastPrinted>
  <dcterms:created xsi:type="dcterms:W3CDTF">2016-04-22T19:29:16Z</dcterms:created>
  <dcterms:modified xsi:type="dcterms:W3CDTF">2024-05-13T21:24:53Z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