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5" r:id="rId5"/>
    <p:sldId id="551" r:id="rId6"/>
    <p:sldId id="553" r:id="rId7"/>
    <p:sldId id="552" r:id="rId8"/>
  </p:sldIdLst>
  <p:sldSz cx="12192000" cy="6858000"/>
  <p:notesSz cx="6950075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53"/>
            <p14:sldId id="552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80319" autoAdjust="0"/>
  </p:normalViewPr>
  <p:slideViewPr>
    <p:cSldViewPr>
      <p:cViewPr varScale="1">
        <p:scale>
          <a:sx n="79" d="100"/>
          <a:sy n="79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8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2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Assumptions-Ukraine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April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800" dirty="0"/>
              <a:t>Flooding in Ukraine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0694-5450-446D-899E-E3915E09F2C1}"/>
              </a:ext>
            </a:extLst>
          </p:cNvPr>
          <p:cNvSpPr txBox="1"/>
          <p:nvPr/>
        </p:nvSpPr>
        <p:spPr>
          <a:xfrm>
            <a:off x="5825305" y="1612607"/>
            <a:ext cx="567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Flooding can be seen along Desna and Sula Rivers in Ukraine.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04AC9-3932-211F-093E-C6DE804BA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1" t="13333" r="10140" b="2222"/>
          <a:stretch/>
        </p:blipFill>
        <p:spPr>
          <a:xfrm>
            <a:off x="661416" y="1618908"/>
            <a:ext cx="4981074" cy="4114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20021-5E10-8B52-2F3B-D4A0DDD50D88}"/>
              </a:ext>
            </a:extLst>
          </p:cNvPr>
          <p:cNvGrpSpPr/>
          <p:nvPr/>
        </p:nvGrpSpPr>
        <p:grpSpPr>
          <a:xfrm>
            <a:off x="661416" y="4842626"/>
            <a:ext cx="3076825" cy="396466"/>
            <a:chOff x="443445" y="5506720"/>
            <a:chExt cx="3048000" cy="3964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FA0B05-3227-B289-A54B-872CDB656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C58EB5-F26A-388C-0BE9-544532C345A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BC30FE-1C67-FD53-06AA-1EFF8FB9B830}"/>
              </a:ext>
            </a:extLst>
          </p:cNvPr>
          <p:cNvSpPr txBox="1"/>
          <p:nvPr/>
        </p:nvSpPr>
        <p:spPr>
          <a:xfrm>
            <a:off x="637033" y="5686772"/>
            <a:ext cx="50054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Apr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830FF-B9BC-61EA-5E48-A418ACBF7456}"/>
              </a:ext>
            </a:extLst>
          </p:cNvPr>
          <p:cNvSpPr txBox="1"/>
          <p:nvPr/>
        </p:nvSpPr>
        <p:spPr>
          <a:xfrm>
            <a:off x="2933892" y="201537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80484-BB3E-0BA5-31C7-F8061AC2E128}"/>
              </a:ext>
            </a:extLst>
          </p:cNvPr>
          <p:cNvSpPr txBox="1"/>
          <p:nvPr/>
        </p:nvSpPr>
        <p:spPr>
          <a:xfrm>
            <a:off x="3457724" y="2664558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1465D-E3BC-9EB3-3B4E-EB2FF451CEFD}"/>
              </a:ext>
            </a:extLst>
          </p:cNvPr>
          <p:cNvSpPr txBox="1"/>
          <p:nvPr/>
        </p:nvSpPr>
        <p:spPr>
          <a:xfrm>
            <a:off x="2199828" y="3197727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Dnieper</a:t>
            </a:r>
          </a:p>
        </p:txBody>
      </p:sp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520750A-0F57-C45F-7AC8-282268C0D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6" y="1559575"/>
            <a:ext cx="5618480" cy="2286000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544258B8-4DEF-32DE-4168-272A224E0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6" y="3728781"/>
            <a:ext cx="561848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150EE-FC69-FDE5-63DC-D4F0FC3326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70" t="25200" r="15007" b="14492"/>
          <a:stretch/>
        </p:blipFill>
        <p:spPr>
          <a:xfrm>
            <a:off x="637032" y="1617487"/>
            <a:ext cx="5571302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800" dirty="0"/>
              <a:t>The Desna and the Dnieper Streamflow Forecast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20987-B5A5-4260-A206-B8CDC59D49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52" t="64889" r="1458" b="17866"/>
          <a:stretch/>
        </p:blipFill>
        <p:spPr>
          <a:xfrm>
            <a:off x="609600" y="4251960"/>
            <a:ext cx="1524314" cy="10058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2C03D5-B9F6-4B5E-8D33-A9BF1A2EE465}"/>
              </a:ext>
            </a:extLst>
          </p:cNvPr>
          <p:cNvSpPr txBox="1"/>
          <p:nvPr/>
        </p:nvSpPr>
        <p:spPr>
          <a:xfrm>
            <a:off x="7967699" y="1718307"/>
            <a:ext cx="337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Desna River (north of Kiev)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2257A-BD9F-4630-A4DB-EA23B75833E6}"/>
              </a:ext>
            </a:extLst>
          </p:cNvPr>
          <p:cNvGrpSpPr/>
          <p:nvPr/>
        </p:nvGrpSpPr>
        <p:grpSpPr>
          <a:xfrm>
            <a:off x="3328060" y="2364021"/>
            <a:ext cx="338750" cy="338554"/>
            <a:chOff x="2925654" y="2280192"/>
            <a:chExt cx="338750" cy="3385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52A780-61D5-4F00-8E6E-D1646CA61BAF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D4743A-69EE-4577-BA39-EAF89F603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EE9126-E924-4E25-9BFA-60C962F8D1D6}"/>
              </a:ext>
            </a:extLst>
          </p:cNvPr>
          <p:cNvGrpSpPr/>
          <p:nvPr/>
        </p:nvGrpSpPr>
        <p:grpSpPr>
          <a:xfrm>
            <a:off x="3048946" y="2849772"/>
            <a:ext cx="325006" cy="338554"/>
            <a:chOff x="4054970" y="2238808"/>
            <a:chExt cx="32500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AE6817-4DD2-4238-8621-62339A23E7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07B2A2-2DC0-4991-B2E6-C226F35175B2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69B040-D486-462D-8D1E-8A7767DCE633}"/>
              </a:ext>
            </a:extLst>
          </p:cNvPr>
          <p:cNvSpPr txBox="1"/>
          <p:nvPr/>
        </p:nvSpPr>
        <p:spPr>
          <a:xfrm>
            <a:off x="7970747" y="3857944"/>
            <a:ext cx="3495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B: Dnieper River (south of Kiev)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0694-5450-446D-899E-E3915E09F2C1}"/>
              </a:ext>
            </a:extLst>
          </p:cNvPr>
          <p:cNvSpPr txBox="1"/>
          <p:nvPr/>
        </p:nvSpPr>
        <p:spPr>
          <a:xfrm>
            <a:off x="511450" y="5947097"/>
            <a:ext cx="1082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High discharges at a 10-year return period level continue in the Desna and Dnieper Rivers.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Flooding possible along their paths especially in the areas north of Kiev.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9C0A2F-5946-40BB-ADE2-A29D16075056}"/>
              </a:ext>
            </a:extLst>
          </p:cNvPr>
          <p:cNvSpPr txBox="1"/>
          <p:nvPr/>
        </p:nvSpPr>
        <p:spPr>
          <a:xfrm>
            <a:off x="624840" y="5270929"/>
            <a:ext cx="4497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GEOGloWS</a:t>
            </a:r>
            <a:r>
              <a:rPr lang="en-US" sz="1400" dirty="0">
                <a:latin typeface="Tw Cen MT" panose="020B0602020104020603" pitchFamily="34" charset="0"/>
              </a:rPr>
              <a:t> streamflow forecast (Apr15 – Apr 30, 2024)</a:t>
            </a:r>
          </a:p>
        </p:txBody>
      </p:sp>
    </p:spTree>
    <p:extLst>
      <p:ext uri="{BB962C8B-B14F-4D97-AF65-F5344CB8AC3E}">
        <p14:creationId xmlns:p14="http://schemas.microsoft.com/office/powerpoint/2010/main" val="10153203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8A6CC-54E4-E1F0-05CC-88220E570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7391" r="10000"/>
          <a:stretch/>
        </p:blipFill>
        <p:spPr>
          <a:xfrm>
            <a:off x="588264" y="1772579"/>
            <a:ext cx="6323953" cy="3488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5B6AE-EA16-E91F-01E9-A06A64B0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BE15F-34A1-691E-2259-E6FB2FFC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4" y="4119545"/>
            <a:ext cx="1753442" cy="1128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0A067-749B-CD75-1FFE-EA879E982EED}"/>
              </a:ext>
            </a:extLst>
          </p:cNvPr>
          <p:cNvSpPr txBox="1"/>
          <p:nvPr/>
        </p:nvSpPr>
        <p:spPr>
          <a:xfrm>
            <a:off x="581213" y="5281336"/>
            <a:ext cx="6386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Apr – Jul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55DC15-BFC1-582A-64D2-57308DB33684}"/>
              </a:ext>
            </a:extLst>
          </p:cNvPr>
          <p:cNvGrpSpPr/>
          <p:nvPr/>
        </p:nvGrpSpPr>
        <p:grpSpPr>
          <a:xfrm>
            <a:off x="4800600" y="3886200"/>
            <a:ext cx="395684" cy="369332"/>
            <a:chOff x="4039156" y="2156421"/>
            <a:chExt cx="395684" cy="3693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A2AC73-BC7F-798C-A714-C159A5DF77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606DA-F65D-7E49-EBE2-3F19A1E9344A}"/>
                </a:ext>
              </a:extLst>
            </p:cNvPr>
            <p:cNvSpPr txBox="1"/>
            <p:nvPr/>
          </p:nvSpPr>
          <p:spPr>
            <a:xfrm>
              <a:off x="4039156" y="215642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7D2939-233D-DCFA-2608-5D9DF563E64B}"/>
              </a:ext>
            </a:extLst>
          </p:cNvPr>
          <p:cNvSpPr txBox="1"/>
          <p:nvPr/>
        </p:nvSpPr>
        <p:spPr>
          <a:xfrm>
            <a:off x="6823162" y="2148840"/>
            <a:ext cx="479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On the Dnieper River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64186-6AD0-EDAC-4437-2B8ADC809E83}"/>
              </a:ext>
            </a:extLst>
          </p:cNvPr>
          <p:cNvSpPr txBox="1"/>
          <p:nvPr/>
        </p:nvSpPr>
        <p:spPr>
          <a:xfrm>
            <a:off x="6930825" y="5260919"/>
            <a:ext cx="46799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Apr – Jul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0E1AC-4AED-D902-46C0-6CE343E62402}"/>
              </a:ext>
            </a:extLst>
          </p:cNvPr>
          <p:cNvSpPr txBox="1"/>
          <p:nvPr/>
        </p:nvSpPr>
        <p:spPr>
          <a:xfrm>
            <a:off x="535493" y="6056596"/>
            <a:ext cx="1104690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Discharges in all major rivers in Ukraine are expected to diminish starting in May.</a:t>
            </a:r>
            <a:endParaRPr lang="en-US" sz="1600" b="1" dirty="0"/>
          </a:p>
        </p:txBody>
      </p:sp>
      <p:pic>
        <p:nvPicPr>
          <p:cNvPr id="1026" name="Picture 2" descr="Hydrograph">
            <a:extLst>
              <a:ext uri="{FF2B5EF4-FFF2-40B4-BE49-F238E27FC236}">
                <a16:creationId xmlns:a16="http://schemas.microsoft.com/office/drawing/2014/main" id="{2D6B6022-2003-5C0F-20BC-7416653D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5" y="2442898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8211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31981</TotalTime>
  <Words>177</Words>
  <Application>Microsoft Office PowerPoint</Application>
  <PresentationFormat>Widescreen</PresentationFormat>
  <Paragraphs>29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Open Sans</vt:lpstr>
      <vt:lpstr>Tw Cen MT</vt:lpstr>
      <vt:lpstr>Wingdings</vt:lpstr>
      <vt:lpstr>FEWS NET Official PPT Template</vt:lpstr>
      <vt:lpstr>FEWS NET Enhanced Flood Monitoring and Forecast Assumptions-Ukraine</vt:lpstr>
      <vt:lpstr>Flooding in Ukraine</vt:lpstr>
      <vt:lpstr>The Desna and the Dnieper Streamflow Forecast</vt:lpstr>
      <vt:lpstr>Seasonal Streamflow Forecast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657</cp:revision>
  <cp:lastPrinted>2015-08-11T15:53:42Z</cp:lastPrinted>
  <dcterms:created xsi:type="dcterms:W3CDTF">2016-04-22T19:29:16Z</dcterms:created>
  <dcterms:modified xsi:type="dcterms:W3CDTF">2024-04-15T21:35:54Z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