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00" r:id="rId6"/>
    <p:sldId id="591" r:id="rId7"/>
    <p:sldId id="606" r:id="rId8"/>
    <p:sldId id="605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00"/>
            <p14:sldId id="591"/>
            <p14:sldId id="606"/>
            <p14:sldId id="605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9EDF4"/>
    <a:srgbClr val="D0D8E8"/>
    <a:srgbClr val="CCCCFF"/>
    <a:srgbClr val="9999FF"/>
    <a:srgbClr val="002F6C"/>
    <a:srgbClr val="2A2C2D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0319" autoAdjust="0"/>
  </p:normalViewPr>
  <p:slideViewPr>
    <p:cSldViewPr>
      <p:cViewPr varScale="1">
        <p:scale>
          <a:sx n="97" d="100"/>
          <a:sy n="97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 - Southern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4C815B-0B9C-7726-E860-12156C23C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612486"/>
            <a:ext cx="5325035" cy="4114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3833A8B-F91F-A5CE-C249-9F048DD60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2665"/>
            <a:ext cx="532503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359A81-F7DF-CA6A-797D-2E1FBD18D42F}"/>
              </a:ext>
            </a:extLst>
          </p:cNvPr>
          <p:cNvSpPr txBox="1"/>
          <p:nvPr/>
        </p:nvSpPr>
        <p:spPr>
          <a:xfrm>
            <a:off x="618564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Feb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B5D31-B282-E3F4-3D7D-91783870AA8A}"/>
              </a:ext>
            </a:extLst>
          </p:cNvPr>
          <p:cNvSpPr txBox="1"/>
          <p:nvPr/>
        </p:nvSpPr>
        <p:spPr>
          <a:xfrm>
            <a:off x="6248401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Mar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F42AC-B40F-4CD7-BEB8-E3EEDB25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54DAA-AD6E-42EF-924B-85850414A89D}"/>
              </a:ext>
            </a:extLst>
          </p:cNvPr>
          <p:cNvGrpSpPr/>
          <p:nvPr/>
        </p:nvGrpSpPr>
        <p:grpSpPr>
          <a:xfrm>
            <a:off x="663587" y="1567360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33275E-4EE3-420F-8D7C-84A3E351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253C72-0508-422E-8AB6-9CF5402F48D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25D0AB-ADB7-4688-979D-9F5CC5E08368}"/>
              </a:ext>
            </a:extLst>
          </p:cNvPr>
          <p:cNvSpPr txBox="1"/>
          <p:nvPr/>
        </p:nvSpPr>
        <p:spPr>
          <a:xfrm>
            <a:off x="609600" y="6089728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Inundated areas remain unchanged in northern Zambia.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090331-4B69-49B5-87B5-AD9647277BB5}"/>
              </a:ext>
            </a:extLst>
          </p:cNvPr>
          <p:cNvGrpSpPr/>
          <p:nvPr/>
        </p:nvGrpSpPr>
        <p:grpSpPr>
          <a:xfrm>
            <a:off x="6260144" y="1559574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BBFB03-EC8A-45DC-B592-AF7B6B63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0313EB-5471-44B3-B867-CCC0D545F9B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3023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E85A3-C94D-81EA-89DE-0A7CA6D7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9389" r="31250" b="19392"/>
          <a:stretch/>
        </p:blipFill>
        <p:spPr bwMode="auto">
          <a:xfrm>
            <a:off x="714868" y="1445603"/>
            <a:ext cx="50091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452127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9D2018-8AED-4D64-9815-77D6CABAC030}"/>
              </a:ext>
            </a:extLst>
          </p:cNvPr>
          <p:cNvSpPr txBox="1"/>
          <p:nvPr/>
        </p:nvSpPr>
        <p:spPr>
          <a:xfrm>
            <a:off x="685758" y="6101308"/>
            <a:ext cx="1119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Average to below average streamflow is expected across much of Southern Africa except the Shire River.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714868" y="5573619"/>
            <a:ext cx="4937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Mar - Jun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0416A-42FA-D6B0-7F3E-C615174748DA}"/>
              </a:ext>
            </a:extLst>
          </p:cNvPr>
          <p:cNvSpPr txBox="1"/>
          <p:nvPr/>
        </p:nvSpPr>
        <p:spPr>
          <a:xfrm>
            <a:off x="5994082" y="5580068"/>
            <a:ext cx="5588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monthly forecast Mar - July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2617B-C579-310B-6C16-C92BD5CC9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50" y="1434846"/>
            <a:ext cx="5522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24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ydrograph">
            <a:extLst>
              <a:ext uri="{FF2B5EF4-FFF2-40B4-BE49-F238E27FC236}">
                <a16:creationId xmlns:a16="http://schemas.microsoft.com/office/drawing/2014/main" id="{70579E5F-A748-3EB2-F26B-4E4AC062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92" y="14478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6D01D-407A-0DF6-4988-DEBA488C1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21435" r="10625" b="6235"/>
          <a:stretch/>
        </p:blipFill>
        <p:spPr>
          <a:xfrm>
            <a:off x="685800" y="1861526"/>
            <a:ext cx="5833872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8" y="1850537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2161944" y="397385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2927892" y="324719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6200000">
            <a:off x="3672632" y="270361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5436570" y="275485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685758" y="4559006"/>
            <a:ext cx="55786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Mar - Jun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3171F-89FF-9C7C-50F9-ADB315E02560}"/>
              </a:ext>
            </a:extLst>
          </p:cNvPr>
          <p:cNvGrpSpPr/>
          <p:nvPr/>
        </p:nvGrpSpPr>
        <p:grpSpPr>
          <a:xfrm>
            <a:off x="5382132" y="3228945"/>
            <a:ext cx="404148" cy="400110"/>
            <a:chOff x="2052375" y="4768904"/>
            <a:chExt cx="404148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1D0C-A690-AC91-6CFF-92B92CD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122CA-49E6-3311-A6C1-10D437E9BAC0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F6A27C-385C-027D-635A-1367A405ADD2}"/>
              </a:ext>
            </a:extLst>
          </p:cNvPr>
          <p:cNvSpPr txBox="1"/>
          <p:nvPr/>
        </p:nvSpPr>
        <p:spPr>
          <a:xfrm>
            <a:off x="7315200" y="1519918"/>
            <a:ext cx="2404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A: Sheri River near Blantyre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26487-8359-8DF6-E2D7-013B56CC5CD0}"/>
              </a:ext>
            </a:extLst>
          </p:cNvPr>
          <p:cNvSpPr txBox="1"/>
          <p:nvPr/>
        </p:nvSpPr>
        <p:spPr>
          <a:xfrm>
            <a:off x="627503" y="4886235"/>
            <a:ext cx="57366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Well below average streamflow in the upstream of Zambezi River. Not good for Lake Kariba water level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Well above average streamflow in the Shire River. Flooding possible in southern Malawi.</a:t>
            </a:r>
            <a:endParaRPr lang="en-US" sz="1800" dirty="0">
              <a:latin typeface="Tw Cen MT" panose="020B06020201040206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B270-EA3B-1C55-9AE9-697D528E32BE}"/>
              </a:ext>
            </a:extLst>
          </p:cNvPr>
          <p:cNvSpPr txBox="1"/>
          <p:nvPr/>
        </p:nvSpPr>
        <p:spPr>
          <a:xfrm>
            <a:off x="6879579" y="3875308"/>
            <a:ext cx="4702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(Mar – Jun 2024)</a:t>
            </a:r>
          </a:p>
        </p:txBody>
      </p:sp>
      <p:pic>
        <p:nvPicPr>
          <p:cNvPr id="24" name="Picture 23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D9C4075C-867B-AF8A-7E46-8B4CC82B6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76" y="4247380"/>
            <a:ext cx="2804160" cy="2103120"/>
          </a:xfrm>
          <a:prstGeom prst="rect">
            <a:avLst/>
          </a:prstGeom>
        </p:spPr>
      </p:pic>
      <p:pic>
        <p:nvPicPr>
          <p:cNvPr id="26" name="Picture 25" descr="A picture containing outdoor, water, shore, day&#10;&#10;Description automatically generated">
            <a:extLst>
              <a:ext uri="{FF2B5EF4-FFF2-40B4-BE49-F238E27FC236}">
                <a16:creationId xmlns:a16="http://schemas.microsoft.com/office/drawing/2014/main" id="{446BB9B7-E02B-E56C-B6C9-D3768839DB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01" y="4241801"/>
            <a:ext cx="2804160" cy="21031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60527F-F426-8268-3664-EA4025C65978}"/>
              </a:ext>
            </a:extLst>
          </p:cNvPr>
          <p:cNvSpPr txBox="1"/>
          <p:nvPr/>
        </p:nvSpPr>
        <p:spPr>
          <a:xfrm>
            <a:off x="6428335" y="6356079"/>
            <a:ext cx="57366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Shire River: photos taken on Mar 13 by Mike </a:t>
            </a:r>
            <a:r>
              <a:rPr lang="en-US" sz="1400" dirty="0" err="1">
                <a:latin typeface="Tw Cen MT" panose="020B0602020104020603" pitchFamily="34" charset="0"/>
              </a:rPr>
              <a:t>Budde</a:t>
            </a:r>
            <a:r>
              <a:rPr lang="en-US" sz="1400" dirty="0">
                <a:latin typeface="Tw Cen MT" panose="020B0602020104020603" pitchFamily="34" charset="0"/>
              </a:rPr>
              <a:t> during Crop Tour 2024</a:t>
            </a:r>
          </a:p>
        </p:txBody>
      </p:sp>
    </p:spTree>
    <p:extLst>
      <p:ext uri="{BB962C8B-B14F-4D97-AF65-F5344CB8AC3E}">
        <p14:creationId xmlns:p14="http://schemas.microsoft.com/office/powerpoint/2010/main" val="1426458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DB56-DC4C-4402-8F1D-368681B4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A2-C962-4D6B-8F57-5234690A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t="21110" r="41433" b="18889"/>
          <a:stretch/>
        </p:blipFill>
        <p:spPr>
          <a:xfrm>
            <a:off x="696097" y="1371600"/>
            <a:ext cx="45720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C80881-D95C-4BC4-BECF-66FD1631750C}"/>
              </a:ext>
            </a:extLst>
          </p:cNvPr>
          <p:cNvSpPr txBox="1"/>
          <p:nvPr/>
        </p:nvSpPr>
        <p:spPr>
          <a:xfrm>
            <a:off x="609600" y="5649873"/>
            <a:ext cx="11549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Current water level in Lake Kariba is on the decline when it suppose to be raising.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2B6FE39-70BB-EA5C-1269-4941DF1D0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74" y="1752599"/>
            <a:ext cx="6432826" cy="32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44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43475</TotalTime>
  <Words>211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 - Southern Africa</vt:lpstr>
      <vt:lpstr>Flooding in Zambia</vt:lpstr>
      <vt:lpstr>Seasonal Streamflow Forecast</vt:lpstr>
      <vt:lpstr>Seasonal Streamflow Forecast</vt:lpstr>
      <vt:lpstr>Lake Kariba Water Level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1181</cp:revision>
  <cp:lastPrinted>2015-08-11T15:53:42Z</cp:lastPrinted>
  <dcterms:created xsi:type="dcterms:W3CDTF">2016-04-22T19:29:16Z</dcterms:created>
  <dcterms:modified xsi:type="dcterms:W3CDTF">2024-03-18T21:16:11Z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