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05" r:id="rId5"/>
    <p:sldId id="599" r:id="rId6"/>
    <p:sldId id="600" r:id="rId7"/>
    <p:sldId id="574" r:id="rId8"/>
    <p:sldId id="591" r:id="rId9"/>
    <p:sldId id="606" r:id="rId10"/>
    <p:sldId id="605" r:id="rId11"/>
  </p:sldIdLst>
  <p:sldSz cx="12192000" cy="6858000"/>
  <p:notesSz cx="6950075" cy="923607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99"/>
            <p14:sldId id="600"/>
            <p14:sldId id="574"/>
            <p14:sldId id="591"/>
            <p14:sldId id="606"/>
            <p14:sldId id="605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E9EDF4"/>
    <a:srgbClr val="D0D8E8"/>
    <a:srgbClr val="CCCCFF"/>
    <a:srgbClr val="9999FF"/>
    <a:srgbClr val="002F6C"/>
    <a:srgbClr val="2A2C2D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0319" autoAdjust="0"/>
  </p:normalViewPr>
  <p:slideViewPr>
    <p:cSldViewPr>
      <p:cViewPr varScale="1">
        <p:scale>
          <a:sx n="93" d="100"/>
          <a:sy n="93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6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 - Southern Africa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January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9A83D-555A-439A-B365-114E1A4F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Dekad</a:t>
            </a:r>
            <a:r>
              <a:rPr lang="en-US" dirty="0"/>
              <a:t> of January Conditions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C02C5-855E-43AF-B292-15D6AE959253}"/>
              </a:ext>
            </a:extLst>
          </p:cNvPr>
          <p:cNvSpPr txBox="1"/>
          <p:nvPr/>
        </p:nvSpPr>
        <p:spPr>
          <a:xfrm>
            <a:off x="7391400" y="16002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According to January 1-10, 2024, basin excess rainfall map, concerns for flooding exist in northern Zambia.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156FE-7B71-18C6-4F72-215C5C31A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674669" y="2331720"/>
            <a:ext cx="6264073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144BD-26DB-AA2E-7500-1809F22D2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333"/>
          <a:stretch/>
        </p:blipFill>
        <p:spPr>
          <a:xfrm>
            <a:off x="674669" y="1600200"/>
            <a:ext cx="626407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44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BBDC916-DF9D-BE6E-51FC-342F1C210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3" y="1616132"/>
            <a:ext cx="5325035" cy="4114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359A81-F7DF-CA6A-797D-2E1FBD18D42F}"/>
              </a:ext>
            </a:extLst>
          </p:cNvPr>
          <p:cNvSpPr txBox="1"/>
          <p:nvPr/>
        </p:nvSpPr>
        <p:spPr>
          <a:xfrm>
            <a:off x="618564" y="572237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Jan 2024</a:t>
            </a: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CE718A3D-C69F-A17F-78B9-67EBDEACC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2" y="1607570"/>
            <a:ext cx="5325035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8B5D31-B282-E3F4-3D7D-91783870AA8A}"/>
              </a:ext>
            </a:extLst>
          </p:cNvPr>
          <p:cNvSpPr txBox="1"/>
          <p:nvPr/>
        </p:nvSpPr>
        <p:spPr>
          <a:xfrm>
            <a:off x="6248401" y="572237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Jan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4F42AC-B40F-4CD7-BEB8-E3EEDB25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 &amp; Mozambique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854DAA-AD6E-42EF-924B-85850414A89D}"/>
              </a:ext>
            </a:extLst>
          </p:cNvPr>
          <p:cNvGrpSpPr/>
          <p:nvPr/>
        </p:nvGrpSpPr>
        <p:grpSpPr>
          <a:xfrm>
            <a:off x="663587" y="1567360"/>
            <a:ext cx="3048000" cy="396466"/>
            <a:chOff x="443445" y="5506720"/>
            <a:chExt cx="3048000" cy="3964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33275E-4EE3-420F-8D7C-84A3E3515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253C72-0508-422E-8AB6-9CF5402F48D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625D0AB-ADB7-4688-979D-9F5CC5E08368}"/>
              </a:ext>
            </a:extLst>
          </p:cNvPr>
          <p:cNvSpPr txBox="1"/>
          <p:nvPr/>
        </p:nvSpPr>
        <p:spPr>
          <a:xfrm>
            <a:off x="609600" y="6089728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Currently minor flooding occurring in northern Zambia and central Mozambique.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090331-4B69-49B5-87B5-AD9647277BB5}"/>
              </a:ext>
            </a:extLst>
          </p:cNvPr>
          <p:cNvGrpSpPr/>
          <p:nvPr/>
        </p:nvGrpSpPr>
        <p:grpSpPr>
          <a:xfrm>
            <a:off x="6260144" y="1559574"/>
            <a:ext cx="3048000" cy="396466"/>
            <a:chOff x="443445" y="5506720"/>
            <a:chExt cx="3048000" cy="3964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BBFB03-EC8A-45DC-B592-AF7B6B63D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0313EB-5471-44B3-B867-CCC0D545F9B0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AA61EF89-CD49-4E17-ACE2-832CE8472F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94" y="4321966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023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DB8784A-E0A9-0030-426C-710CCB85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0" y="1676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MA 2024">
            <a:extLst>
              <a:ext uri="{FF2B5EF4-FFF2-40B4-BE49-F238E27FC236}">
                <a16:creationId xmlns:a16="http://schemas.microsoft.com/office/drawing/2014/main" id="{B0989C46-22E5-93E9-16C6-07723271E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49" y="1688599"/>
            <a:ext cx="599877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47729EC-EAB4-4EC0-92FA-FB4022F3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81" y="792480"/>
            <a:ext cx="5795319" cy="731520"/>
          </a:xfrm>
        </p:spPr>
        <p:txBody>
          <a:bodyPr/>
          <a:lstStyle/>
          <a:p>
            <a:r>
              <a:rPr lang="en-US" dirty="0"/>
              <a:t>Seasonal Rainfall Forecast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951A2E-AE2E-4BD7-A40A-0ADAB52446BD}"/>
              </a:ext>
            </a:extLst>
          </p:cNvPr>
          <p:cNvSpPr txBox="1"/>
          <p:nvPr/>
        </p:nvSpPr>
        <p:spPr>
          <a:xfrm>
            <a:off x="373449" y="6002089"/>
            <a:ext cx="1140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Models are suggesting below average rainfall across Southern Africa During Feb-Apr 2024 except over Tanzania and southern DRC.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EE3359-A120-4F95-99F2-4D09F73DEF5E}"/>
              </a:ext>
            </a:extLst>
          </p:cNvPr>
          <p:cNvSpPr/>
          <p:nvPr/>
        </p:nvSpPr>
        <p:spPr>
          <a:xfrm>
            <a:off x="2775756" y="3809999"/>
            <a:ext cx="1567644" cy="129540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5C8CBB-7631-42B0-92D9-605275A21A83}"/>
              </a:ext>
            </a:extLst>
          </p:cNvPr>
          <p:cNvSpPr/>
          <p:nvPr/>
        </p:nvSpPr>
        <p:spPr>
          <a:xfrm>
            <a:off x="8001000" y="4419601"/>
            <a:ext cx="1752600" cy="106679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057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98675-8993-13A8-9615-04C640639D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4" r="11876"/>
          <a:stretch/>
        </p:blipFill>
        <p:spPr>
          <a:xfrm>
            <a:off x="714868" y="1579739"/>
            <a:ext cx="5532576" cy="3690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73B2D-8783-4B79-9684-4B9595E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GloFAS</a:t>
            </a:r>
            <a:r>
              <a:rPr lang="en-US" dirty="0"/>
              <a:t> Seasonal Streamflow Forecast (Jan – Apr 2024)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1492D-CDFF-4ED6-BBBC-72B2CD11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8" y="4237715"/>
            <a:ext cx="1597532" cy="10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9D2018-8AED-4D64-9815-77D6CABAC030}"/>
              </a:ext>
            </a:extLst>
          </p:cNvPr>
          <p:cNvSpPr txBox="1"/>
          <p:nvPr/>
        </p:nvSpPr>
        <p:spPr>
          <a:xfrm>
            <a:off x="609600" y="5638800"/>
            <a:ext cx="11191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Streamflow for Zambezi including its tributaries are expected to be average to below average.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Streamflow in the Sheri River is expected to be well above average, mostly due to runoff from the northern catchment of Lake Malawi (Tanzania).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02926-8D61-4D49-8B5E-CEB706EA272E}"/>
              </a:ext>
            </a:extLst>
          </p:cNvPr>
          <p:cNvSpPr txBox="1"/>
          <p:nvPr/>
        </p:nvSpPr>
        <p:spPr>
          <a:xfrm>
            <a:off x="2966372" y="3293903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Zambezi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9463BE-43C3-471A-A206-64658A3E7071}"/>
              </a:ext>
            </a:extLst>
          </p:cNvPr>
          <p:cNvSpPr txBox="1"/>
          <p:nvPr/>
        </p:nvSpPr>
        <p:spPr>
          <a:xfrm>
            <a:off x="1872550" y="329520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Kafue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B86B7-7731-42AA-ABAF-F183102705CF}"/>
              </a:ext>
            </a:extLst>
          </p:cNvPr>
          <p:cNvSpPr txBox="1"/>
          <p:nvPr/>
        </p:nvSpPr>
        <p:spPr>
          <a:xfrm rot="18822695">
            <a:off x="2942326" y="2415239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Luangwa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11C8B-63C9-370B-C19E-EED8D7506360}"/>
              </a:ext>
            </a:extLst>
          </p:cNvPr>
          <p:cNvSpPr txBox="1"/>
          <p:nvPr/>
        </p:nvSpPr>
        <p:spPr>
          <a:xfrm rot="16200000">
            <a:off x="4377693" y="3159322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Sheri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BC6CB-50AB-B346-25DE-ED9F1984661C}"/>
              </a:ext>
            </a:extLst>
          </p:cNvPr>
          <p:cNvSpPr txBox="1"/>
          <p:nvPr/>
        </p:nvSpPr>
        <p:spPr>
          <a:xfrm>
            <a:off x="714868" y="5172106"/>
            <a:ext cx="55325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Jan - Apr 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7F2DB9-8C53-62DD-DD1F-69E7C6FAF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696" y="1447800"/>
            <a:ext cx="4967353" cy="36941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C0416A-42FA-D6B0-7F3E-C615174748DA}"/>
              </a:ext>
            </a:extLst>
          </p:cNvPr>
          <p:cNvSpPr txBox="1"/>
          <p:nvPr/>
        </p:nvSpPr>
        <p:spPr>
          <a:xfrm>
            <a:off x="6403644" y="5172106"/>
            <a:ext cx="50294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NHyFAS</a:t>
            </a:r>
            <a:r>
              <a:rPr lang="en-US" sz="1600" dirty="0">
                <a:latin typeface="Tw Cen MT" panose="020B0602020104020603" pitchFamily="34" charset="0"/>
              </a:rPr>
              <a:t> monthly forecast Jan - May 2024</a:t>
            </a:r>
          </a:p>
        </p:txBody>
      </p:sp>
    </p:spTree>
    <p:extLst>
      <p:ext uri="{BB962C8B-B14F-4D97-AF65-F5344CB8AC3E}">
        <p14:creationId xmlns:p14="http://schemas.microsoft.com/office/powerpoint/2010/main" val="18335224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98675-8993-13A8-9615-04C640639D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4" r="11876"/>
          <a:stretch/>
        </p:blipFill>
        <p:spPr>
          <a:xfrm>
            <a:off x="714868" y="1579739"/>
            <a:ext cx="5532576" cy="3690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73B2D-8783-4B79-9684-4B9595E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GloFAS</a:t>
            </a:r>
            <a:r>
              <a:rPr lang="en-US" dirty="0"/>
              <a:t> Seasonal Streamflow Forecast (Jan – Apr 2024)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1492D-CDFF-4ED6-BBBC-72B2CD11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8" y="4237715"/>
            <a:ext cx="1597532" cy="10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102926-8D61-4D49-8B5E-CEB706EA272E}"/>
              </a:ext>
            </a:extLst>
          </p:cNvPr>
          <p:cNvSpPr txBox="1"/>
          <p:nvPr/>
        </p:nvSpPr>
        <p:spPr>
          <a:xfrm>
            <a:off x="2966372" y="3293903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Zambezi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9463BE-43C3-471A-A206-64658A3E7071}"/>
              </a:ext>
            </a:extLst>
          </p:cNvPr>
          <p:cNvSpPr txBox="1"/>
          <p:nvPr/>
        </p:nvSpPr>
        <p:spPr>
          <a:xfrm>
            <a:off x="1872550" y="329520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Kafue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B86B7-7731-42AA-ABAF-F183102705CF}"/>
              </a:ext>
            </a:extLst>
          </p:cNvPr>
          <p:cNvSpPr txBox="1"/>
          <p:nvPr/>
        </p:nvSpPr>
        <p:spPr>
          <a:xfrm rot="18822695">
            <a:off x="2942326" y="2415239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Luangwa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11C8B-63C9-370B-C19E-EED8D7506360}"/>
              </a:ext>
            </a:extLst>
          </p:cNvPr>
          <p:cNvSpPr txBox="1"/>
          <p:nvPr/>
        </p:nvSpPr>
        <p:spPr>
          <a:xfrm rot="16200000">
            <a:off x="4377693" y="3159322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Sheri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BC6CB-50AB-B346-25DE-ED9F1984661C}"/>
              </a:ext>
            </a:extLst>
          </p:cNvPr>
          <p:cNvSpPr txBox="1"/>
          <p:nvPr/>
        </p:nvSpPr>
        <p:spPr>
          <a:xfrm>
            <a:off x="714868" y="5172106"/>
            <a:ext cx="55325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Jan - Apr 2024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43171F-89FF-9C7C-50F9-ADB315E02560}"/>
              </a:ext>
            </a:extLst>
          </p:cNvPr>
          <p:cNvGrpSpPr/>
          <p:nvPr/>
        </p:nvGrpSpPr>
        <p:grpSpPr>
          <a:xfrm>
            <a:off x="4257926" y="3370543"/>
            <a:ext cx="340158" cy="460363"/>
            <a:chOff x="1882296" y="4881269"/>
            <a:chExt cx="340158" cy="46036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1D0C-A690-AC91-6CFF-92B92CDE7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2375" y="488126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F122CA-49E6-3311-A6C1-10D437E9BAC0}"/>
                </a:ext>
              </a:extLst>
            </p:cNvPr>
            <p:cNvSpPr txBox="1"/>
            <p:nvPr/>
          </p:nvSpPr>
          <p:spPr>
            <a:xfrm>
              <a:off x="1882296" y="4941522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25E9E5E-AA66-B1B5-F91C-F70856A76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510" y="1713010"/>
            <a:ext cx="547938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2FB270-EA3B-1C55-9AE9-697D528E32BE}"/>
              </a:ext>
            </a:extLst>
          </p:cNvPr>
          <p:cNvSpPr txBox="1"/>
          <p:nvPr/>
        </p:nvSpPr>
        <p:spPr>
          <a:xfrm>
            <a:off x="6480510" y="5172106"/>
            <a:ext cx="54793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monthly forecast (Jan – Apr 2024)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6A27C-385C-027D-635A-1367A405ADD2}"/>
              </a:ext>
            </a:extLst>
          </p:cNvPr>
          <p:cNvSpPr txBox="1"/>
          <p:nvPr/>
        </p:nvSpPr>
        <p:spPr>
          <a:xfrm>
            <a:off x="7086600" y="1825823"/>
            <a:ext cx="285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Sheri River near Blantyre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26487-8359-8DF6-E2D7-013B56CC5CD0}"/>
              </a:ext>
            </a:extLst>
          </p:cNvPr>
          <p:cNvSpPr txBox="1"/>
          <p:nvPr/>
        </p:nvSpPr>
        <p:spPr>
          <a:xfrm>
            <a:off x="609600" y="5629262"/>
            <a:ext cx="111913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Above average streamflow in the Sheri River.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may occur in southern Malawi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1800" dirty="0">
                <a:latin typeface="Tw Cen MT" panose="020B0602020104020603" pitchFamily="34" charset="0"/>
              </a:rPr>
              <a:t>(same areas affected by flooding in March of 2023 due to TC Freddy). </a:t>
            </a:r>
          </a:p>
        </p:txBody>
      </p:sp>
    </p:spTree>
    <p:extLst>
      <p:ext uri="{BB962C8B-B14F-4D97-AF65-F5344CB8AC3E}">
        <p14:creationId xmlns:p14="http://schemas.microsoft.com/office/powerpoint/2010/main" val="14264583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DB56-DC4C-4402-8F1D-368681B4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Kariba Water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4C3A2-C962-4D6B-8F57-5234690A9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5" t="21110" r="41433" b="18889"/>
          <a:stretch/>
        </p:blipFill>
        <p:spPr>
          <a:xfrm>
            <a:off x="696097" y="1371600"/>
            <a:ext cx="4572000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C80881-D95C-4BC4-BECF-66FD1631750C}"/>
              </a:ext>
            </a:extLst>
          </p:cNvPr>
          <p:cNvSpPr txBox="1"/>
          <p:nvPr/>
        </p:nvSpPr>
        <p:spPr>
          <a:xfrm>
            <a:off x="609600" y="5649873"/>
            <a:ext cx="11549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Current water level of Lake Kariba.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3EF8F3D4-C049-B12F-FAB7-BF76BE750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06" y="1800225"/>
            <a:ext cx="65151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0440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43399</TotalTime>
  <Words>276</Words>
  <Application>Microsoft Office PowerPoint</Application>
  <PresentationFormat>Widescreen</PresentationFormat>
  <Paragraphs>41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 - Southern Africa</vt:lpstr>
      <vt:lpstr>1St Dekad of January Conditions</vt:lpstr>
      <vt:lpstr>Flooding in Zambia &amp; Mozambique</vt:lpstr>
      <vt:lpstr>Seasonal Rainfall Forecast</vt:lpstr>
      <vt:lpstr>GloFAS Seasonal Streamflow Forecast (Jan – Apr 2024)</vt:lpstr>
      <vt:lpstr>GloFAS Seasonal Streamflow Forecast (Jan – Apr 2024)</vt:lpstr>
      <vt:lpstr>Lake Kariba Water Level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1160</cp:revision>
  <cp:lastPrinted>2015-08-11T15:53:42Z</cp:lastPrinted>
  <dcterms:created xsi:type="dcterms:W3CDTF">2016-04-22T19:29:16Z</dcterms:created>
  <dcterms:modified xsi:type="dcterms:W3CDTF">2024-01-16T22:06:39Z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