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00" r:id="rId6"/>
    <p:sldId id="591" r:id="rId7"/>
    <p:sldId id="606" r:id="rId8"/>
    <p:sldId id="605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00"/>
            <p14:sldId id="591"/>
            <p14:sldId id="606"/>
            <p14:sldId id="605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E9EDF4"/>
    <a:srgbClr val="D0D8E8"/>
    <a:srgbClr val="CCCCFF"/>
    <a:srgbClr val="9999FF"/>
    <a:srgbClr val="002F6C"/>
    <a:srgbClr val="2A2C2D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0319" autoAdjust="0"/>
  </p:normalViewPr>
  <p:slideViewPr>
    <p:cSldViewPr>
      <p:cViewPr varScale="1">
        <p:scale>
          <a:sx n="93" d="100"/>
          <a:sy n="93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 - Southern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February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3833A8B-F91F-A5CE-C249-9F048DD60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32" y="1622665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BBDC916-DF9D-BE6E-51FC-342F1C210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3" y="1616132"/>
            <a:ext cx="5325035" cy="4114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359A81-F7DF-CA6A-797D-2E1FBD18D42F}"/>
              </a:ext>
            </a:extLst>
          </p:cNvPr>
          <p:cNvSpPr txBox="1"/>
          <p:nvPr/>
        </p:nvSpPr>
        <p:spPr>
          <a:xfrm>
            <a:off x="618564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Jan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B5D31-B282-E3F4-3D7D-91783870AA8A}"/>
              </a:ext>
            </a:extLst>
          </p:cNvPr>
          <p:cNvSpPr txBox="1"/>
          <p:nvPr/>
        </p:nvSpPr>
        <p:spPr>
          <a:xfrm>
            <a:off x="6248401" y="572237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15 – 19 Feb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F42AC-B40F-4CD7-BEB8-E3EEDB25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Zambia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854DAA-AD6E-42EF-924B-85850414A89D}"/>
              </a:ext>
            </a:extLst>
          </p:cNvPr>
          <p:cNvGrpSpPr/>
          <p:nvPr/>
        </p:nvGrpSpPr>
        <p:grpSpPr>
          <a:xfrm>
            <a:off x="663587" y="1567360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33275E-4EE3-420F-8D7C-84A3E3515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253C72-0508-422E-8AB6-9CF5402F48D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625D0AB-ADB7-4688-979D-9F5CC5E08368}"/>
              </a:ext>
            </a:extLst>
          </p:cNvPr>
          <p:cNvSpPr txBox="1"/>
          <p:nvPr/>
        </p:nvSpPr>
        <p:spPr>
          <a:xfrm>
            <a:off x="609600" y="6089728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Inundated areas increased substantially in northern Zambia.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090331-4B69-49B5-87B5-AD9647277BB5}"/>
              </a:ext>
            </a:extLst>
          </p:cNvPr>
          <p:cNvGrpSpPr/>
          <p:nvPr/>
        </p:nvGrpSpPr>
        <p:grpSpPr>
          <a:xfrm>
            <a:off x="6260144" y="1559574"/>
            <a:ext cx="3048000" cy="396466"/>
            <a:chOff x="443445" y="5506720"/>
            <a:chExt cx="3048000" cy="39646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BBFB03-EC8A-45DC-B592-AF7B6B63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0313EB-5471-44B3-B867-CCC0D545F9B0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3023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5AAA85-7999-5581-4AF8-1A0C0DA0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82" y="1451569"/>
            <a:ext cx="558831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467496-8101-84B1-908D-B5F60C4CD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t="5556" r="12487" b="5556"/>
          <a:stretch/>
        </p:blipFill>
        <p:spPr bwMode="auto">
          <a:xfrm>
            <a:off x="714868" y="1462645"/>
            <a:ext cx="49377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Seasonal Streamflow Forecast (Feb – May 2024)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6" y="4521275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9D2018-8AED-4D64-9815-77D6CABAC030}"/>
              </a:ext>
            </a:extLst>
          </p:cNvPr>
          <p:cNvSpPr txBox="1"/>
          <p:nvPr/>
        </p:nvSpPr>
        <p:spPr>
          <a:xfrm>
            <a:off x="685758" y="6101308"/>
            <a:ext cx="1119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Average to below average streamflow is expected across much of Southern Africa except the Sheri River.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714868" y="5573619"/>
            <a:ext cx="4937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Feb - May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0416A-42FA-D6B0-7F3E-C615174748DA}"/>
              </a:ext>
            </a:extLst>
          </p:cNvPr>
          <p:cNvSpPr txBox="1"/>
          <p:nvPr/>
        </p:nvSpPr>
        <p:spPr>
          <a:xfrm>
            <a:off x="5994082" y="5580068"/>
            <a:ext cx="55883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monthly forecast Feb - Jun 2024</a:t>
            </a:r>
          </a:p>
        </p:txBody>
      </p:sp>
    </p:spTree>
    <p:extLst>
      <p:ext uri="{BB962C8B-B14F-4D97-AF65-F5344CB8AC3E}">
        <p14:creationId xmlns:p14="http://schemas.microsoft.com/office/powerpoint/2010/main" val="18335224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ydrograph">
            <a:extLst>
              <a:ext uri="{FF2B5EF4-FFF2-40B4-BE49-F238E27FC236}">
                <a16:creationId xmlns:a16="http://schemas.microsoft.com/office/drawing/2014/main" id="{F6C51C81-57D6-4A85-C849-23FF6172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18" y="1447800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ydrograph">
            <a:extLst>
              <a:ext uri="{FF2B5EF4-FFF2-40B4-BE49-F238E27FC236}">
                <a16:creationId xmlns:a16="http://schemas.microsoft.com/office/drawing/2014/main" id="{871F2843-806E-FE22-36CC-5424E219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83" y="3741531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B6226B-B35B-04BE-736F-34D145DC1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4" t="35734" r="27348" b="28933"/>
          <a:stretch/>
        </p:blipFill>
        <p:spPr bwMode="auto">
          <a:xfrm>
            <a:off x="750571" y="1836717"/>
            <a:ext cx="5851618" cy="26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B2D-8783-4B79-9684-4B9595E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Seasonal Streamflow Forecast (Feb – May 2024)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1492D-CDFF-4ED6-BBBC-72B2CD11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8" y="1850537"/>
            <a:ext cx="1597532" cy="10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102926-8D61-4D49-8B5E-CEB706EA272E}"/>
              </a:ext>
            </a:extLst>
          </p:cNvPr>
          <p:cNvSpPr txBox="1"/>
          <p:nvPr/>
        </p:nvSpPr>
        <p:spPr>
          <a:xfrm>
            <a:off x="2805575" y="378598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Zambezi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3BE-43C3-471A-A206-64658A3E7071}"/>
              </a:ext>
            </a:extLst>
          </p:cNvPr>
          <p:cNvSpPr txBox="1"/>
          <p:nvPr/>
        </p:nvSpPr>
        <p:spPr>
          <a:xfrm>
            <a:off x="3032695" y="309079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Kafue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B86B7-7731-42AA-ABAF-F183102705CF}"/>
              </a:ext>
            </a:extLst>
          </p:cNvPr>
          <p:cNvSpPr txBox="1"/>
          <p:nvPr/>
        </p:nvSpPr>
        <p:spPr>
          <a:xfrm rot="16200000">
            <a:off x="3928979" y="257265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Luangwa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1C8B-63C9-370B-C19E-EED8D7506360}"/>
              </a:ext>
            </a:extLst>
          </p:cNvPr>
          <p:cNvSpPr txBox="1"/>
          <p:nvPr/>
        </p:nvSpPr>
        <p:spPr>
          <a:xfrm rot="16200000">
            <a:off x="5484497" y="281207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Sheri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BC6CB-50AB-B346-25DE-ED9F1984661C}"/>
              </a:ext>
            </a:extLst>
          </p:cNvPr>
          <p:cNvSpPr txBox="1"/>
          <p:nvPr/>
        </p:nvSpPr>
        <p:spPr>
          <a:xfrm>
            <a:off x="731806" y="4559006"/>
            <a:ext cx="5532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Feb - May 2024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3171F-89FF-9C7C-50F9-ADB315E02560}"/>
              </a:ext>
            </a:extLst>
          </p:cNvPr>
          <p:cNvGrpSpPr/>
          <p:nvPr/>
        </p:nvGrpSpPr>
        <p:grpSpPr>
          <a:xfrm>
            <a:off x="3406654" y="3539764"/>
            <a:ext cx="404148" cy="400110"/>
            <a:chOff x="2052375" y="4768904"/>
            <a:chExt cx="404148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1D0C-A690-AC91-6CFF-92B92CD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F122CA-49E6-3311-A6C1-10D437E9BAC0}"/>
                </a:ext>
              </a:extLst>
            </p:cNvPr>
            <p:cNvSpPr txBox="1"/>
            <p:nvPr/>
          </p:nvSpPr>
          <p:spPr>
            <a:xfrm>
              <a:off x="2116365" y="476890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F6A27C-385C-027D-635A-1367A405ADD2}"/>
              </a:ext>
            </a:extLst>
          </p:cNvPr>
          <p:cNvSpPr txBox="1"/>
          <p:nvPr/>
        </p:nvSpPr>
        <p:spPr>
          <a:xfrm>
            <a:off x="7189654" y="3802663"/>
            <a:ext cx="2404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B: Sheri River near Blantyre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26487-8359-8DF6-E2D7-013B56CC5CD0}"/>
              </a:ext>
            </a:extLst>
          </p:cNvPr>
          <p:cNvSpPr txBox="1"/>
          <p:nvPr/>
        </p:nvSpPr>
        <p:spPr>
          <a:xfrm>
            <a:off x="651721" y="5023007"/>
            <a:ext cx="59504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Well below average streamflow in the upstream of Zambezi River. Not good for Lake Kariba water level recovery.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Above average streamflow in the Sheri River. Flooding possible in southern Malawi.</a:t>
            </a:r>
            <a:endParaRPr lang="en-US" sz="1800" dirty="0">
              <a:latin typeface="Tw Cen MT" panose="020B06020201040206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B270-EA3B-1C55-9AE9-697D528E32BE}"/>
              </a:ext>
            </a:extLst>
          </p:cNvPr>
          <p:cNvSpPr txBox="1"/>
          <p:nvPr/>
        </p:nvSpPr>
        <p:spPr>
          <a:xfrm>
            <a:off x="6704914" y="6370989"/>
            <a:ext cx="47365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(Feb – May 2024)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F37131-E9CC-187C-0439-2C450D1EADFE}"/>
              </a:ext>
            </a:extLst>
          </p:cNvPr>
          <p:cNvGrpSpPr/>
          <p:nvPr/>
        </p:nvGrpSpPr>
        <p:grpSpPr>
          <a:xfrm>
            <a:off x="5692375" y="3368956"/>
            <a:ext cx="376896" cy="400110"/>
            <a:chOff x="2052375" y="4768904"/>
            <a:chExt cx="376896" cy="4001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1F63DD-A2C9-3ECD-875C-DE3423529B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2375" y="488126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80F389-25F4-AABF-BE5E-DA66933ADE42}"/>
                </a:ext>
              </a:extLst>
            </p:cNvPr>
            <p:cNvSpPr txBox="1"/>
            <p:nvPr/>
          </p:nvSpPr>
          <p:spPr>
            <a:xfrm>
              <a:off x="2116365" y="476890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2EED50-0C82-96FB-41C0-29FCE60E302A}"/>
              </a:ext>
            </a:extLst>
          </p:cNvPr>
          <p:cNvSpPr txBox="1"/>
          <p:nvPr/>
        </p:nvSpPr>
        <p:spPr>
          <a:xfrm>
            <a:off x="7274284" y="1561542"/>
            <a:ext cx="3016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@ point A: Zambezi River before Lake Kariba</a:t>
            </a:r>
          </a:p>
        </p:txBody>
      </p:sp>
    </p:spTree>
    <p:extLst>
      <p:ext uri="{BB962C8B-B14F-4D97-AF65-F5344CB8AC3E}">
        <p14:creationId xmlns:p14="http://schemas.microsoft.com/office/powerpoint/2010/main" val="1426458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DB56-DC4C-4402-8F1D-368681B4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Kariba Water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4C3A2-C962-4D6B-8F57-5234690A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5" t="21110" r="41433" b="18889"/>
          <a:stretch/>
        </p:blipFill>
        <p:spPr>
          <a:xfrm>
            <a:off x="696097" y="1371600"/>
            <a:ext cx="45720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C80881-D95C-4BC4-BECF-66FD1631750C}"/>
              </a:ext>
            </a:extLst>
          </p:cNvPr>
          <p:cNvSpPr txBox="1"/>
          <p:nvPr/>
        </p:nvSpPr>
        <p:spPr>
          <a:xfrm>
            <a:off x="609600" y="5649873"/>
            <a:ext cx="11549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Current water level of Lake Kariba.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354EBA9-D4FD-E1E1-28D7-C6DB1978A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19" y="1919205"/>
            <a:ext cx="6640445" cy="33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440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43439</TotalTime>
  <Words>209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 - Southern Africa</vt:lpstr>
      <vt:lpstr>Flooding in Zambia</vt:lpstr>
      <vt:lpstr>GloFAS Seasonal Streamflow Forecast (Feb – May 2024)</vt:lpstr>
      <vt:lpstr>GloFAS Seasonal Streamflow Forecast (Feb – May 2024)</vt:lpstr>
      <vt:lpstr>Lake Kariba Water Level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1174</cp:revision>
  <cp:lastPrinted>2015-08-11T15:53:42Z</cp:lastPrinted>
  <dcterms:created xsi:type="dcterms:W3CDTF">2016-04-22T19:29:16Z</dcterms:created>
  <dcterms:modified xsi:type="dcterms:W3CDTF">2024-02-20T19:53:19Z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