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605" r:id="rId6"/>
    <p:sldId id="606" r:id="rId7"/>
    <p:sldId id="607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05"/>
            <p14:sldId id="606"/>
            <p14:sldId id="607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9EDF4"/>
    <a:srgbClr val="D0D8E8"/>
    <a:srgbClr val="CCCCFF"/>
    <a:srgbClr val="9999FF"/>
    <a:srgbClr val="002F6C"/>
    <a:srgbClr val="2A2C2D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0319" autoAdjust="0"/>
  </p:normalViewPr>
  <p:slideViewPr>
    <p:cSldViewPr>
      <p:cViewPr varScale="1">
        <p:scale>
          <a:sx n="92" d="100"/>
          <a:sy n="92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 - Southern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DB56-DC4C-4402-8F1D-368681B4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 and Input Flow Forecast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A2-C962-4D6B-8F57-5234690A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t="21110" r="41433" b="18889"/>
          <a:stretch/>
        </p:blipFill>
        <p:spPr>
          <a:xfrm>
            <a:off x="609600" y="1508760"/>
            <a:ext cx="3979333" cy="3581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C80881-D95C-4BC4-BECF-66FD1631750C}"/>
              </a:ext>
            </a:extLst>
          </p:cNvPr>
          <p:cNvSpPr txBox="1"/>
          <p:nvPr/>
        </p:nvSpPr>
        <p:spPr>
          <a:xfrm>
            <a:off x="609600" y="5526762"/>
            <a:ext cx="11549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Water level in Lake Kariba is still well below average level with below average upstream contribution to the lake is expected in the incoming rainfall period. </a:t>
            </a:r>
          </a:p>
        </p:txBody>
      </p:sp>
      <p:pic>
        <p:nvPicPr>
          <p:cNvPr id="2050" name="Picture 2" descr="Data/image supplied by NASA. Link opens up new window.">
            <a:extLst>
              <a:ext uri="{FF2B5EF4-FFF2-40B4-BE49-F238E27FC236}">
                <a16:creationId xmlns:a16="http://schemas.microsoft.com/office/drawing/2014/main" id="{E2F3A67E-21AE-37BB-FDAB-5926DB3B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8" y="1521916"/>
            <a:ext cx="3953978" cy="35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ydrograph">
            <a:extLst>
              <a:ext uri="{FF2B5EF4-FFF2-40B4-BE49-F238E27FC236}">
                <a16:creationId xmlns:a16="http://schemas.microsoft.com/office/drawing/2014/main" id="{94E9188C-5142-B5EB-7CFB-DD0DD9A8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96" y="2057400"/>
            <a:ext cx="4587484" cy="26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3C81B-A3A1-1699-B24D-BD5BCD1BEFF0}"/>
              </a:ext>
            </a:extLst>
          </p:cNvPr>
          <p:cNvSpPr txBox="1"/>
          <p:nvPr/>
        </p:nvSpPr>
        <p:spPr>
          <a:xfrm>
            <a:off x="7571896" y="4758978"/>
            <a:ext cx="4620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(Oct 2024 – Jan 2025)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7D050-CD10-3DEB-075C-434F9A2CB9F9}"/>
              </a:ext>
            </a:extLst>
          </p:cNvPr>
          <p:cNvSpPr txBox="1"/>
          <p:nvPr/>
        </p:nvSpPr>
        <p:spPr>
          <a:xfrm>
            <a:off x="7600715" y="1769342"/>
            <a:ext cx="20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Zambezi River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D1A91A-706B-33A3-D2D0-766DBBF9A3DE}"/>
              </a:ext>
            </a:extLst>
          </p:cNvPr>
          <p:cNvGrpSpPr/>
          <p:nvPr/>
        </p:nvGrpSpPr>
        <p:grpSpPr>
          <a:xfrm>
            <a:off x="2044670" y="4319433"/>
            <a:ext cx="404148" cy="400110"/>
            <a:chOff x="2052375" y="4768904"/>
            <a:chExt cx="404148" cy="40011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08B7B-FF9D-5950-61BF-8D1933BD43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282B97-0D2F-027F-E407-5AF367AD0C5E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9044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41B0E-9CF7-AF7D-BA16-F78626096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2929" r="25493" b="6987"/>
          <a:stretch/>
        </p:blipFill>
        <p:spPr>
          <a:xfrm>
            <a:off x="689222" y="1469336"/>
            <a:ext cx="5138819" cy="4128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D91CCD-FB48-26E9-78D0-4D03E368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766" y="1345706"/>
            <a:ext cx="4696611" cy="2743200"/>
          </a:xfrm>
          <a:prstGeom prst="rect">
            <a:avLst/>
          </a:prstGeom>
        </p:spPr>
      </p:pic>
      <p:pic>
        <p:nvPicPr>
          <p:cNvPr id="1026" name="Picture 2" descr="Hydrograph">
            <a:extLst>
              <a:ext uri="{FF2B5EF4-FFF2-40B4-BE49-F238E27FC236}">
                <a16:creationId xmlns:a16="http://schemas.microsoft.com/office/drawing/2014/main" id="{D779827F-8192-3DEE-CF83-3FAF7EF0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66" y="3793582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0" y="4600966"/>
            <a:ext cx="1340276" cy="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1600200" y="328528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2283290" y="239638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6200000">
            <a:off x="3344858" y="209485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4373931" y="226189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685758" y="5477033"/>
            <a:ext cx="5385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Oct 2024 - Jan 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3171F-89FF-9C7C-50F9-ADB315E02560}"/>
              </a:ext>
            </a:extLst>
          </p:cNvPr>
          <p:cNvGrpSpPr/>
          <p:nvPr/>
        </p:nvGrpSpPr>
        <p:grpSpPr>
          <a:xfrm>
            <a:off x="2936033" y="2980240"/>
            <a:ext cx="376896" cy="400110"/>
            <a:chOff x="2052375" y="4768904"/>
            <a:chExt cx="376896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1D0C-A690-AC91-6CFF-92B92CD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122CA-49E6-3311-A6C1-10D437E9BAC0}"/>
                </a:ext>
              </a:extLst>
            </p:cNvPr>
            <p:cNvSpPr txBox="1"/>
            <p:nvPr/>
          </p:nvSpPr>
          <p:spPr>
            <a:xfrm>
              <a:off x="2116365" y="476890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F6A27C-385C-027D-635A-1367A405ADD2}"/>
              </a:ext>
            </a:extLst>
          </p:cNvPr>
          <p:cNvSpPr txBox="1"/>
          <p:nvPr/>
        </p:nvSpPr>
        <p:spPr>
          <a:xfrm>
            <a:off x="7376583" y="1469336"/>
            <a:ext cx="176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A: Zambezi 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26487-8359-8DF6-E2D7-013B56CC5CD0}"/>
              </a:ext>
            </a:extLst>
          </p:cNvPr>
          <p:cNvSpPr txBox="1"/>
          <p:nvPr/>
        </p:nvSpPr>
        <p:spPr>
          <a:xfrm>
            <a:off x="609600" y="5768324"/>
            <a:ext cx="5736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Average streamflow is expected across Zimbabwe including norther Zambezi valley,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Tsholotsho and Gokwe districts</a:t>
            </a:r>
            <a:r>
              <a:rPr lang="en-US" dirty="0">
                <a:latin typeface="Tw Cen MT" panose="020B0602020104020603" pitchFamily="34" charset="0"/>
              </a:rPr>
              <a:t>. Typical flooding is expected.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B270-EA3B-1C55-9AE9-697D528E32BE}"/>
              </a:ext>
            </a:extLst>
          </p:cNvPr>
          <p:cNvSpPr txBox="1"/>
          <p:nvPr/>
        </p:nvSpPr>
        <p:spPr>
          <a:xfrm>
            <a:off x="6885789" y="6254420"/>
            <a:ext cx="4649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(Oct 2024 – Jan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5C2D7-6787-7C6A-BAF6-65519477E1C9}"/>
              </a:ext>
            </a:extLst>
          </p:cNvPr>
          <p:cNvSpPr txBox="1"/>
          <p:nvPr/>
        </p:nvSpPr>
        <p:spPr>
          <a:xfrm>
            <a:off x="7315200" y="3940294"/>
            <a:ext cx="2533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B: on a river in Gokwe district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11B5C-CEC9-3939-86BE-B66F9960350F}"/>
              </a:ext>
            </a:extLst>
          </p:cNvPr>
          <p:cNvGrpSpPr/>
          <p:nvPr/>
        </p:nvGrpSpPr>
        <p:grpSpPr>
          <a:xfrm>
            <a:off x="3286512" y="2215725"/>
            <a:ext cx="404148" cy="400110"/>
            <a:chOff x="2052375" y="4768904"/>
            <a:chExt cx="404148" cy="40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24AF88-FC6E-4066-16FC-FA89EFF0C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DEF16A-7EF5-71EB-6D2E-4B479E6302AC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4583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7AC7-8C39-908F-DB6D-E13657F0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F6823-C68F-58C5-478C-FB949887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08760"/>
            <a:ext cx="5979560" cy="4434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C483D-C1DF-D349-F209-713C050620E2}"/>
              </a:ext>
            </a:extLst>
          </p:cNvPr>
          <p:cNvSpPr txBox="1"/>
          <p:nvPr/>
        </p:nvSpPr>
        <p:spPr>
          <a:xfrm>
            <a:off x="647700" y="593320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Average to below average streamflow is expected across northern Zambezi valley,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Tsholotsho and Gokwe districts in </a:t>
            </a:r>
            <a:r>
              <a:rPr lang="en-US" dirty="0">
                <a:latin typeface="Tw Cen MT" panose="020B0602020104020603" pitchFamily="34" charset="0"/>
              </a:rPr>
              <a:t>Zimbabwe.</a:t>
            </a:r>
          </a:p>
        </p:txBody>
      </p:sp>
    </p:spTree>
    <p:extLst>
      <p:ext uri="{BB962C8B-B14F-4D97-AF65-F5344CB8AC3E}">
        <p14:creationId xmlns:p14="http://schemas.microsoft.com/office/powerpoint/2010/main" val="408135422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43564</TotalTime>
  <Words>172</Words>
  <Application>Microsoft Office PowerPoint</Application>
  <PresentationFormat>Widescreen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 - Southern Africa</vt:lpstr>
      <vt:lpstr>Lake Kariba Water Level and Input Flow Forecast</vt:lpstr>
      <vt:lpstr>Seasonal Streamflow Forecast</vt:lpstr>
      <vt:lpstr>Seasonal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1196</cp:revision>
  <cp:lastPrinted>2015-08-11T15:53:42Z</cp:lastPrinted>
  <dcterms:created xsi:type="dcterms:W3CDTF">2016-04-22T19:29:16Z</dcterms:created>
  <dcterms:modified xsi:type="dcterms:W3CDTF">2024-10-15T19:35:34Z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