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00" r:id="rId6"/>
    <p:sldId id="591" r:id="rId7"/>
    <p:sldId id="606" r:id="rId8"/>
    <p:sldId id="605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00"/>
            <p14:sldId id="591"/>
            <p14:sldId id="606"/>
            <p14:sldId id="605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E9EDF4"/>
    <a:srgbClr val="D0D8E8"/>
    <a:srgbClr val="CCCCFF"/>
    <a:srgbClr val="9999FF"/>
    <a:srgbClr val="002F6C"/>
    <a:srgbClr val="2A2C2D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0319" autoAdjust="0"/>
  </p:normalViewPr>
  <p:slideViewPr>
    <p:cSldViewPr>
      <p:cViewPr varScale="1">
        <p:scale>
          <a:sx n="97" d="100"/>
          <a:sy n="97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6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 - Southern Africa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6092658-89E7-8951-AA31-259E6F152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630451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B4C815B-0B9C-7726-E860-12156C23C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12486"/>
            <a:ext cx="5325035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359A81-F7DF-CA6A-797D-2E1FBD18D42F}"/>
              </a:ext>
            </a:extLst>
          </p:cNvPr>
          <p:cNvSpPr txBox="1"/>
          <p:nvPr/>
        </p:nvSpPr>
        <p:spPr>
          <a:xfrm>
            <a:off x="618564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 – 17 Mar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B5D31-B282-E3F4-3D7D-91783870AA8A}"/>
              </a:ext>
            </a:extLst>
          </p:cNvPr>
          <p:cNvSpPr txBox="1"/>
          <p:nvPr/>
        </p:nvSpPr>
        <p:spPr>
          <a:xfrm>
            <a:off x="6248401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Apr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4F42AC-B40F-4CD7-BEB8-E3EEDB25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854DAA-AD6E-42EF-924B-85850414A89D}"/>
              </a:ext>
            </a:extLst>
          </p:cNvPr>
          <p:cNvGrpSpPr/>
          <p:nvPr/>
        </p:nvGrpSpPr>
        <p:grpSpPr>
          <a:xfrm>
            <a:off x="663587" y="1567360"/>
            <a:ext cx="3048000" cy="396466"/>
            <a:chOff x="443445" y="5506720"/>
            <a:chExt cx="3048000" cy="396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33275E-4EE3-420F-8D7C-84A3E351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253C72-0508-422E-8AB6-9CF5402F48D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25D0AB-ADB7-4688-979D-9F5CC5E08368}"/>
              </a:ext>
            </a:extLst>
          </p:cNvPr>
          <p:cNvSpPr txBox="1"/>
          <p:nvPr/>
        </p:nvSpPr>
        <p:spPr>
          <a:xfrm>
            <a:off x="609600" y="6089728"/>
            <a:ext cx="1090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Flooding conditions have improved in northern Zambia, however, more inundated areas have emerged in the upstream of Zambezi River in Eastern </a:t>
            </a:r>
            <a:r>
              <a:rPr lang="en-US" sz="2000" dirty="0" err="1">
                <a:latin typeface="Tw Cen MT" panose="020B0602020104020603" pitchFamily="34" charset="0"/>
              </a:rPr>
              <a:t>Anogla</a:t>
            </a:r>
            <a:r>
              <a:rPr lang="en-US" sz="2000" dirty="0">
                <a:latin typeface="Tw Cen MT" panose="020B0602020104020603" pitchFamily="34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090331-4B69-49B5-87B5-AD9647277BB5}"/>
              </a:ext>
            </a:extLst>
          </p:cNvPr>
          <p:cNvGrpSpPr/>
          <p:nvPr/>
        </p:nvGrpSpPr>
        <p:grpSpPr>
          <a:xfrm>
            <a:off x="6260144" y="1559574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BBFB03-EC8A-45DC-B592-AF7B6B63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0313EB-5471-44B3-B867-CCC0D545F9B0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3023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6" y="4521275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9D2018-8AED-4D64-9815-77D6CABAC030}"/>
              </a:ext>
            </a:extLst>
          </p:cNvPr>
          <p:cNvSpPr txBox="1"/>
          <p:nvPr/>
        </p:nvSpPr>
        <p:spPr>
          <a:xfrm>
            <a:off x="250610" y="6080760"/>
            <a:ext cx="1119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Average to below average streamflow is expected across much of Southern Africa except the Shire River.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250610" y="5549646"/>
            <a:ext cx="4937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Apr - July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0416A-42FA-D6B0-7F3E-C615174748DA}"/>
              </a:ext>
            </a:extLst>
          </p:cNvPr>
          <p:cNvSpPr txBox="1"/>
          <p:nvPr/>
        </p:nvSpPr>
        <p:spPr>
          <a:xfrm>
            <a:off x="6281237" y="5548323"/>
            <a:ext cx="55228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monthly forecast Apr - Aug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A1620-FFEC-2DE3-C12E-9B46F5B497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5" t="37923" r="24375" b="5965"/>
          <a:stretch/>
        </p:blipFill>
        <p:spPr>
          <a:xfrm>
            <a:off x="250610" y="1437652"/>
            <a:ext cx="584539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BBD68-A2B8-D7E8-A3FC-B5D74C4C4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37" y="1449319"/>
            <a:ext cx="5522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24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9B9735-AADE-07BB-5D48-7771B6B93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13768" r="23125" b="22528"/>
          <a:stretch/>
        </p:blipFill>
        <p:spPr>
          <a:xfrm>
            <a:off x="688424" y="1458687"/>
            <a:ext cx="5382779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054F1-C85A-DBC6-709A-989EF0A89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90" y="1371600"/>
            <a:ext cx="4649224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30E4E-D0CB-A017-64DB-E32FEAF54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789" y="3801795"/>
            <a:ext cx="4649224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4614264"/>
            <a:ext cx="1340276" cy="8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102926-8D61-4D49-8B5E-CEB706EA272E}"/>
              </a:ext>
            </a:extLst>
          </p:cNvPr>
          <p:cNvSpPr txBox="1"/>
          <p:nvPr/>
        </p:nvSpPr>
        <p:spPr>
          <a:xfrm>
            <a:off x="1600200" y="328528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Zambezi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463BE-43C3-471A-A206-64658A3E7071}"/>
              </a:ext>
            </a:extLst>
          </p:cNvPr>
          <p:cNvSpPr txBox="1"/>
          <p:nvPr/>
        </p:nvSpPr>
        <p:spPr>
          <a:xfrm>
            <a:off x="2283290" y="239638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Kafue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B86B7-7731-42AA-ABAF-F183102705CF}"/>
              </a:ext>
            </a:extLst>
          </p:cNvPr>
          <p:cNvSpPr txBox="1"/>
          <p:nvPr/>
        </p:nvSpPr>
        <p:spPr>
          <a:xfrm rot="16200000">
            <a:off x="3344858" y="209485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Luangwa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1C8B-63C9-370B-C19E-EED8D7506360}"/>
              </a:ext>
            </a:extLst>
          </p:cNvPr>
          <p:cNvSpPr txBox="1"/>
          <p:nvPr/>
        </p:nvSpPr>
        <p:spPr>
          <a:xfrm rot="16200000">
            <a:off x="4373931" y="226189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Shire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685758" y="5477033"/>
            <a:ext cx="5385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Apr - Jul 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3171F-89FF-9C7C-50F9-ADB315E02560}"/>
              </a:ext>
            </a:extLst>
          </p:cNvPr>
          <p:cNvGrpSpPr/>
          <p:nvPr/>
        </p:nvGrpSpPr>
        <p:grpSpPr>
          <a:xfrm>
            <a:off x="4772420" y="3293353"/>
            <a:ext cx="404148" cy="400110"/>
            <a:chOff x="2052375" y="4768904"/>
            <a:chExt cx="404148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1D0C-A690-AC91-6CFF-92B92CD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122CA-49E6-3311-A6C1-10D437E9BAC0}"/>
                </a:ext>
              </a:extLst>
            </p:cNvPr>
            <p:cNvSpPr txBox="1"/>
            <p:nvPr/>
          </p:nvSpPr>
          <p:spPr>
            <a:xfrm>
              <a:off x="2116365" y="476890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F6A27C-385C-027D-635A-1367A405ADD2}"/>
              </a:ext>
            </a:extLst>
          </p:cNvPr>
          <p:cNvSpPr txBox="1"/>
          <p:nvPr/>
        </p:nvSpPr>
        <p:spPr>
          <a:xfrm>
            <a:off x="7315200" y="1523675"/>
            <a:ext cx="176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@ point A: Zambezi 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26487-8359-8DF6-E2D7-013B56CC5CD0}"/>
              </a:ext>
            </a:extLst>
          </p:cNvPr>
          <p:cNvSpPr txBox="1"/>
          <p:nvPr/>
        </p:nvSpPr>
        <p:spPr>
          <a:xfrm>
            <a:off x="609600" y="5768324"/>
            <a:ext cx="5736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Well below average streamflow in the Zambezi River.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And Limpopo might get late increase in discharges just before the start of the dry season.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B270-EA3B-1C55-9AE9-697D528E32BE}"/>
              </a:ext>
            </a:extLst>
          </p:cNvPr>
          <p:cNvSpPr txBox="1"/>
          <p:nvPr/>
        </p:nvSpPr>
        <p:spPr>
          <a:xfrm>
            <a:off x="6885789" y="6254420"/>
            <a:ext cx="4649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(Mar – Jun 2024)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5C2D7-6787-7C6A-BAF6-65519477E1C9}"/>
              </a:ext>
            </a:extLst>
          </p:cNvPr>
          <p:cNvSpPr txBox="1"/>
          <p:nvPr/>
        </p:nvSpPr>
        <p:spPr>
          <a:xfrm>
            <a:off x="7315200" y="3940294"/>
            <a:ext cx="17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@ point B: Limpopo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111B5C-CEC9-3939-86BE-B66F9960350F}"/>
              </a:ext>
            </a:extLst>
          </p:cNvPr>
          <p:cNvGrpSpPr/>
          <p:nvPr/>
        </p:nvGrpSpPr>
        <p:grpSpPr>
          <a:xfrm>
            <a:off x="4079860" y="5139575"/>
            <a:ext cx="376896" cy="400110"/>
            <a:chOff x="2052375" y="4768904"/>
            <a:chExt cx="376896" cy="4001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24AF88-FC6E-4066-16FC-FA89EFF0C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DEF16A-7EF5-71EB-6D2E-4B479E6302AC}"/>
                </a:ext>
              </a:extLst>
            </p:cNvPr>
            <p:cNvSpPr txBox="1"/>
            <p:nvPr/>
          </p:nvSpPr>
          <p:spPr>
            <a:xfrm>
              <a:off x="2116365" y="476890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458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DB56-DC4C-4402-8F1D-368681B4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Kariba Water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A2-C962-4D6B-8F57-5234690A9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5" t="21110" r="41433" b="18889"/>
          <a:stretch/>
        </p:blipFill>
        <p:spPr>
          <a:xfrm>
            <a:off x="696097" y="1371600"/>
            <a:ext cx="45720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C80881-D95C-4BC4-BECF-66FD1631750C}"/>
              </a:ext>
            </a:extLst>
          </p:cNvPr>
          <p:cNvSpPr txBox="1"/>
          <p:nvPr/>
        </p:nvSpPr>
        <p:spPr>
          <a:xfrm>
            <a:off x="609600" y="5649873"/>
            <a:ext cx="11549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Current water level in Lake Kariba kept declining.</a:t>
            </a:r>
          </a:p>
        </p:txBody>
      </p:sp>
      <p:pic>
        <p:nvPicPr>
          <p:cNvPr id="1026" name="Picture 2" descr="Water Level Time Series">
            <a:extLst>
              <a:ext uri="{FF2B5EF4-FFF2-40B4-BE49-F238E27FC236}">
                <a16:creationId xmlns:a16="http://schemas.microsoft.com/office/drawing/2014/main" id="{2984B99B-B8AD-B11A-F6F8-033FBFED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4" y="1854994"/>
            <a:ext cx="6749505" cy="31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0440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43514</TotalTime>
  <Words>201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 - Southern Africa</vt:lpstr>
      <vt:lpstr>Flooding in Zambia</vt:lpstr>
      <vt:lpstr>Seasonal Streamflow Forecast</vt:lpstr>
      <vt:lpstr>Seasonal Streamflow Forecast</vt:lpstr>
      <vt:lpstr>Lake Kariba Water Level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1186</cp:revision>
  <cp:lastPrinted>2015-08-11T15:53:42Z</cp:lastPrinted>
  <dcterms:created xsi:type="dcterms:W3CDTF">2016-04-22T19:29:16Z</dcterms:created>
  <dcterms:modified xsi:type="dcterms:W3CDTF">2024-04-15T19:03:45Z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