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24" r:id="rId6"/>
    <p:sldId id="626" r:id="rId7"/>
    <p:sldId id="306" r:id="rId8"/>
    <p:sldId id="538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6"/>
            <p14:sldId id="306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79" d="100"/>
          <a:sy n="79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EB6068E-BC21-BCC0-6C43-C4B6C60B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99" y="155496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C0EC887-43D7-1570-35FC-46EAD00FF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9" y="1576006"/>
            <a:ext cx="5325035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922AC-C7AB-92C6-D01D-DBCB66202893}"/>
              </a:ext>
            </a:extLst>
          </p:cNvPr>
          <p:cNvSpPr txBox="1"/>
          <p:nvPr/>
        </p:nvSpPr>
        <p:spPr>
          <a:xfrm>
            <a:off x="4061732" y="31302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DFFD4-81D4-0D85-ED49-32D3324A3159}"/>
              </a:ext>
            </a:extLst>
          </p:cNvPr>
          <p:cNvSpPr txBox="1"/>
          <p:nvPr/>
        </p:nvSpPr>
        <p:spPr>
          <a:xfrm>
            <a:off x="4787844" y="48490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FC162-8414-4B46-6B2B-E72D9E293543}"/>
              </a:ext>
            </a:extLst>
          </p:cNvPr>
          <p:cNvSpPr txBox="1"/>
          <p:nvPr/>
        </p:nvSpPr>
        <p:spPr>
          <a:xfrm>
            <a:off x="4866000" y="39727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33E04-5815-2780-0C7E-87E72A54036F}"/>
              </a:ext>
            </a:extLst>
          </p:cNvPr>
          <p:cNvSpPr txBox="1"/>
          <p:nvPr/>
        </p:nvSpPr>
        <p:spPr>
          <a:xfrm>
            <a:off x="4865999" y="30854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Feb 2024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717667" y="1536075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Many of the areas in the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, Akobo, Pibor and </a:t>
            </a:r>
            <a:r>
              <a:rPr lang="en-US" sz="2200" dirty="0" err="1">
                <a:latin typeface="Tw Cen MT" panose="020B0602020104020603" pitchFamily="34" charset="0"/>
              </a:rPr>
              <a:t>Khawr</a:t>
            </a:r>
            <a:r>
              <a:rPr lang="en-US" sz="2200" dirty="0">
                <a:latin typeface="Tw Cen MT" panose="020B0602020104020603" pitchFamily="34" charset="0"/>
              </a:rPr>
              <a:t> River catchments have dried out during last 30 days.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34613" y="1504530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 – 17 Mar 2024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54969"/>
            <a:ext cx="1701496" cy="1314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E73D5-F2C6-093C-2396-D0B28518D071}"/>
              </a:ext>
            </a:extLst>
          </p:cNvPr>
          <p:cNvSpPr txBox="1"/>
          <p:nvPr/>
        </p:nvSpPr>
        <p:spPr>
          <a:xfrm>
            <a:off x="9600840" y="2991773"/>
            <a:ext cx="54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Sobet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B354F-EC22-7C46-1110-1587E5660B28}"/>
              </a:ext>
            </a:extLst>
          </p:cNvPr>
          <p:cNvSpPr txBox="1"/>
          <p:nvPr/>
        </p:nvSpPr>
        <p:spPr>
          <a:xfrm>
            <a:off x="10326952" y="471052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E13B7-0BDD-DB8D-A76F-D3CEFDD4F12F}"/>
              </a:ext>
            </a:extLst>
          </p:cNvPr>
          <p:cNvSpPr txBox="1"/>
          <p:nvPr/>
        </p:nvSpPr>
        <p:spPr>
          <a:xfrm>
            <a:off x="10405108" y="3834280"/>
            <a:ext cx="583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Akobo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B3DB6-2282-9EDA-8EFA-04B66E461F4A}"/>
              </a:ext>
            </a:extLst>
          </p:cNvPr>
          <p:cNvSpPr txBox="1"/>
          <p:nvPr/>
        </p:nvSpPr>
        <p:spPr>
          <a:xfrm>
            <a:off x="10405107" y="2946947"/>
            <a:ext cx="58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Khawr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83884" y="606729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Both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NHyFAS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and </a:t>
            </a:r>
            <a:r>
              <a:rPr lang="en-US" sz="1800" dirty="0" err="1">
                <a:latin typeface="Tw Cen MT" panose="020B0602020104020603" pitchFamily="34" charset="0"/>
                <a:cs typeface="Calibri" panose="020F0502020204030204" pitchFamily="34" charset="0"/>
              </a:rPr>
              <a:t>GloFAS</a:t>
            </a: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 suggest above average discharges in Juba, Shabelle, Lak Dera and Tana Rivers during April to June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879709" y="2155899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438400" y="2682144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D71CAD-C781-BC94-9C3D-2352500B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8" y="1508760"/>
            <a:ext cx="5120882" cy="41148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8C496E-D06C-15ED-BB03-B07C11FF4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9298" r="26875" b="9188"/>
          <a:stretch/>
        </p:blipFill>
        <p:spPr bwMode="auto">
          <a:xfrm>
            <a:off x="6223412" y="1490018"/>
            <a:ext cx="45796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95D88-B13A-3A6B-CA8D-EFDD7770A2F0}"/>
              </a:ext>
            </a:extLst>
          </p:cNvPr>
          <p:cNvSpPr txBox="1"/>
          <p:nvPr/>
        </p:nvSpPr>
        <p:spPr>
          <a:xfrm>
            <a:off x="6179331" y="5540512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F06CC1-0603-5E0B-B3CD-1568836D3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581" y="4399586"/>
            <a:ext cx="1753442" cy="11287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E71BA-6A3F-09DF-854A-B32E29C8DE72}"/>
              </a:ext>
            </a:extLst>
          </p:cNvPr>
          <p:cNvSpPr txBox="1"/>
          <p:nvPr/>
        </p:nvSpPr>
        <p:spPr>
          <a:xfrm>
            <a:off x="658018" y="5623560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July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27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51645581-49A5-F6B4-58DE-9F0D151F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71600"/>
            <a:ext cx="4696611" cy="2743200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4C87230F-08A1-27ED-D67F-DCC4556C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49" y="3959717"/>
            <a:ext cx="4696611" cy="2743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846458-BA0D-7C54-E5F1-3FB30F1B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9298" r="26875" b="9188"/>
          <a:stretch/>
        </p:blipFill>
        <p:spPr bwMode="auto">
          <a:xfrm>
            <a:off x="650830" y="1386989"/>
            <a:ext cx="457961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Flood Risk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CBAED-A693-53A0-EBC1-1835B7002E55}"/>
              </a:ext>
            </a:extLst>
          </p:cNvPr>
          <p:cNvGrpSpPr/>
          <p:nvPr/>
        </p:nvGrpSpPr>
        <p:grpSpPr>
          <a:xfrm>
            <a:off x="3168258" y="3782746"/>
            <a:ext cx="395684" cy="369332"/>
            <a:chOff x="4039156" y="2156421"/>
            <a:chExt cx="395684" cy="3693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3495FB-0882-EB17-53E8-2B36BF580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8B3A84-74D1-F65C-3800-238DBDAF2E2A}"/>
                </a:ext>
              </a:extLst>
            </p:cNvPr>
            <p:cNvSpPr txBox="1"/>
            <p:nvPr/>
          </p:nvSpPr>
          <p:spPr>
            <a:xfrm>
              <a:off x="4039156" y="215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8BA44-B467-6DA3-83BD-75CE415E2624}"/>
              </a:ext>
            </a:extLst>
          </p:cNvPr>
          <p:cNvGrpSpPr/>
          <p:nvPr/>
        </p:nvGrpSpPr>
        <p:grpSpPr>
          <a:xfrm>
            <a:off x="3110552" y="4081461"/>
            <a:ext cx="374772" cy="369332"/>
            <a:chOff x="4343400" y="2271621"/>
            <a:chExt cx="374772" cy="3693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4A8BDE-C89C-C625-DD46-FA0FD34D5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277E02-12CD-1C19-E0D9-E589E9A61187}"/>
                </a:ext>
              </a:extLst>
            </p:cNvPr>
            <p:cNvSpPr txBox="1"/>
            <p:nvPr/>
          </p:nvSpPr>
          <p:spPr>
            <a:xfrm>
              <a:off x="4418090" y="22716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7C5125B-1B03-CD3A-6AB3-584C96CBDCD6}"/>
              </a:ext>
            </a:extLst>
          </p:cNvPr>
          <p:cNvSpPr txBox="1"/>
          <p:nvPr/>
        </p:nvSpPr>
        <p:spPr>
          <a:xfrm>
            <a:off x="6991913" y="1449954"/>
            <a:ext cx="192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near Mogadishu (Shabelle)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A3D7B-7BCB-695B-9FAA-FEE56997416A}"/>
              </a:ext>
            </a:extLst>
          </p:cNvPr>
          <p:cNvSpPr txBox="1"/>
          <p:nvPr/>
        </p:nvSpPr>
        <p:spPr>
          <a:xfrm>
            <a:off x="7092810" y="4114800"/>
            <a:ext cx="1746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Juba (before the Juba Shabelle confluence)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7919F5-71C7-AE9D-3FF4-76B6BA75F2D8}"/>
              </a:ext>
            </a:extLst>
          </p:cNvPr>
          <p:cNvSpPr txBox="1"/>
          <p:nvPr/>
        </p:nvSpPr>
        <p:spPr>
          <a:xfrm>
            <a:off x="606749" y="5798133"/>
            <a:ext cx="59630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Above average discharges in </a:t>
            </a:r>
            <a:r>
              <a:rPr lang="en-US" sz="1600" b="1" dirty="0"/>
              <a:t>Shabelle from Apr to Jun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Above average discharges in </a:t>
            </a:r>
            <a:r>
              <a:rPr lang="en-US" sz="1600" b="1" dirty="0"/>
              <a:t>Juba during May and Jun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C2F90-F2BD-A2B7-24CA-1DBE7FC97AB3}"/>
              </a:ext>
            </a:extLst>
          </p:cNvPr>
          <p:cNvSpPr txBox="1"/>
          <p:nvPr/>
        </p:nvSpPr>
        <p:spPr>
          <a:xfrm>
            <a:off x="606749" y="5437483"/>
            <a:ext cx="4640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958AD-33DE-8486-DEC2-96F9856A0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648" y="4342277"/>
            <a:ext cx="1753442" cy="1128734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02D70E92-0635-1F5D-3D22-02873E920793}"/>
              </a:ext>
            </a:extLst>
          </p:cNvPr>
          <p:cNvSpPr txBox="1"/>
          <p:nvPr/>
        </p:nvSpPr>
        <p:spPr>
          <a:xfrm>
            <a:off x="6569850" y="6395140"/>
            <a:ext cx="46799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Mar – Jun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Discharges in Juba, Shabelle, Lak Dera and Tana Rivers are expected to be above-average during April to June.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Above-average risk of flooding in Shabelle during late April and May.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Whereas</a:t>
            </a:r>
            <a:r>
              <a:rPr lang="en-US" dirty="0"/>
              <a:t> above-average risk of flooding in Juba, Lak Dera and Tana Rivers in May and June.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79B3B-F9E2-C91E-CBCD-C2EBBADE041D}"/>
              </a:ext>
            </a:extLst>
          </p:cNvPr>
          <p:cNvSpPr txBox="1"/>
          <p:nvPr/>
        </p:nvSpPr>
        <p:spPr>
          <a:xfrm>
            <a:off x="685800" y="4419600"/>
            <a:ext cx="109728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3a: NMME-based rootzone soil moisture forecasts indicate that soil moisture will remain above average in much of the greater horn through at least April/May 2024, and among the highest on record in parts of Somalia and southeastern Ethiopia. Given this and expectations for average to above-average rainfall during the March-May/April-June long rains season in the Horn, an above-average risk of flooding exists during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 April and May in Shabelle and during May and June in Juba, Lak Dera and Tana River catchments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46394</TotalTime>
  <Words>353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Timing of Flood Risk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1352</cp:revision>
  <cp:lastPrinted>2015-08-11T15:53:42Z</cp:lastPrinted>
  <dcterms:created xsi:type="dcterms:W3CDTF">2016-04-22T19:29:16Z</dcterms:created>
  <dcterms:modified xsi:type="dcterms:W3CDTF">2024-03-18T20:15:43Z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