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</p:sldMasterIdLst>
  <p:notesMasterIdLst>
    <p:notesMasterId r:id="rId19"/>
  </p:notesMasterIdLst>
  <p:sldIdLst>
    <p:sldId id="257" r:id="rId2"/>
    <p:sldId id="435" r:id="rId3"/>
    <p:sldId id="360" r:id="rId4"/>
    <p:sldId id="436" r:id="rId5"/>
    <p:sldId id="414" r:id="rId6"/>
    <p:sldId id="421" r:id="rId7"/>
    <p:sldId id="438" r:id="rId8"/>
    <p:sldId id="415" r:id="rId9"/>
    <p:sldId id="439" r:id="rId10"/>
    <p:sldId id="418" r:id="rId11"/>
    <p:sldId id="431" r:id="rId12"/>
    <p:sldId id="441" r:id="rId13"/>
    <p:sldId id="440" r:id="rId14"/>
    <p:sldId id="432" r:id="rId15"/>
    <p:sldId id="433" r:id="rId16"/>
    <p:sldId id="442" r:id="rId17"/>
    <p:sldId id="300" r:id="rId18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Tw Cen MT" panose="020B0602020104020603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E99F"/>
    <a:srgbClr val="1BD57C"/>
    <a:srgbClr val="15A35F"/>
    <a:srgbClr val="69E7ED"/>
    <a:srgbClr val="1CDAE4"/>
    <a:srgbClr val="39DFE7"/>
    <a:srgbClr val="62E5EC"/>
    <a:srgbClr val="82BBEE"/>
    <a:srgbClr val="C3F5F5"/>
    <a:srgbClr val="ADF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15C65-1323-4335-A816-3A1F2A06C0C5}">
  <a:tblStyle styleId="{90615C65-1323-4335-A816-3A1F2A06C0C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2D3F5C7-50CD-4C70-A3E2-DE77C51D585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20" autoAdjust="0"/>
  </p:normalViewPr>
  <p:slideViewPr>
    <p:cSldViewPr snapToGrid="0">
      <p:cViewPr varScale="1">
        <p:scale>
          <a:sx n="111" d="100"/>
          <a:sy n="111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17e63f59e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0" name="Google Shape;2290;g17e63f59e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71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399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6" name="Google Shape;267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991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 typeface="Arial" panose="020B0604020202020204" pitchFamily="34" charset="0"/>
              <a:buChar char="•"/>
            </a:pPr>
            <a:r>
              <a:rPr lang="en-US" dirty="0"/>
              <a:t>VIIRS inundation map compares well with high resolution </a:t>
            </a:r>
            <a:r>
              <a:rPr lang="en-US" dirty="0" err="1"/>
              <a:t>FloodBase</a:t>
            </a:r>
            <a:r>
              <a:rPr lang="en-US" dirty="0"/>
              <a:t> inundation map for July.</a:t>
            </a:r>
          </a:p>
        </p:txBody>
      </p:sp>
    </p:spTree>
    <p:extLst>
      <p:ext uri="{BB962C8B-B14F-4D97-AF65-F5344CB8AC3E}">
        <p14:creationId xmlns:p14="http://schemas.microsoft.com/office/powerpoint/2010/main" val="296036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40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of the insignificant difference (only 51 km</a:t>
            </a:r>
            <a:r>
              <a:rPr lang="en-US" baseline="30000" dirty="0"/>
              <a:t>2</a:t>
            </a:r>
            <a:r>
              <a:rPr lang="en-US" dirty="0"/>
              <a:t>) in LASSO predicted estimates for Sep and Oct, the mapped areas are the same for 2024.</a:t>
            </a:r>
          </a:p>
        </p:txBody>
      </p:sp>
    </p:spTree>
    <p:extLst>
      <p:ext uri="{BB962C8B-B14F-4D97-AF65-F5344CB8AC3E}">
        <p14:creationId xmlns:p14="http://schemas.microsoft.com/office/powerpoint/2010/main" val="3375692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0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41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92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0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1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[with partners]">
  <p:cSld name="TITLE_3_3"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"/>
          <p:cNvSpPr/>
          <p:nvPr/>
        </p:nvSpPr>
        <p:spPr>
          <a:xfrm>
            <a:off x="76200" y="4648200"/>
            <a:ext cx="2362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1" name="Google Shape;601;p3"/>
          <p:cNvGrpSpPr/>
          <p:nvPr/>
        </p:nvGrpSpPr>
        <p:grpSpPr>
          <a:xfrm>
            <a:off x="-825500" y="-742950"/>
            <a:ext cx="11927008" cy="6888885"/>
            <a:chOff x="-825500" y="-742950"/>
            <a:chExt cx="11927008" cy="6888885"/>
          </a:xfrm>
        </p:grpSpPr>
        <p:sp>
          <p:nvSpPr>
            <p:cNvPr id="1169" name="Google Shape;1169;p3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9" name="Google Shape;1179;p3"/>
          <p:cNvSpPr/>
          <p:nvPr/>
        </p:nvSpPr>
        <p:spPr>
          <a:xfrm>
            <a:off x="457200" y="457200"/>
            <a:ext cx="8229600" cy="42291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"/>
          <p:cNvSpPr txBox="1">
            <a:spLocks noGrp="1"/>
          </p:cNvSpPr>
          <p:nvPr>
            <p:ph type="ctrTitle"/>
          </p:nvPr>
        </p:nvSpPr>
        <p:spPr>
          <a:xfrm>
            <a:off x="871200" y="1617400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81" name="Google Shape;1181;p3"/>
          <p:cNvSpPr txBox="1">
            <a:spLocks noGrp="1"/>
          </p:cNvSpPr>
          <p:nvPr>
            <p:ph type="subTitle" idx="1"/>
          </p:nvPr>
        </p:nvSpPr>
        <p:spPr>
          <a:xfrm>
            <a:off x="871200" y="3363263"/>
            <a:ext cx="7401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2" name="Google Shape;118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6" name="Google Shape;1186;p3"/>
          <p:cNvSpPr txBox="1">
            <a:spLocks noGrp="1"/>
          </p:cNvSpPr>
          <p:nvPr>
            <p:ph type="subTitle" idx="2"/>
          </p:nvPr>
        </p:nvSpPr>
        <p:spPr>
          <a:xfrm>
            <a:off x="871200" y="3896675"/>
            <a:ext cx="740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3" name="Google Shape;1183;p3"/>
          <p:cNvSpPr/>
          <p:nvPr/>
        </p:nvSpPr>
        <p:spPr>
          <a:xfrm>
            <a:off x="1838022" y="157731"/>
            <a:ext cx="5488200" cy="66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4" name="Google Shape;118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355" y="321964"/>
            <a:ext cx="1188720" cy="32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3"/>
          <p:cNvPicPr preferRelativeResize="0"/>
          <p:nvPr/>
        </p:nvPicPr>
        <p:blipFill rotWithShape="1">
          <a:blip r:embed="rId3">
            <a:alphaModFix/>
          </a:blip>
          <a:srcRect l="9432" r="9031"/>
          <a:stretch/>
        </p:blipFill>
        <p:spPr>
          <a:xfrm>
            <a:off x="3103477" y="223620"/>
            <a:ext cx="1079433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BFA046CC-B094-F4AE-8EF3-F7378434D69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216312" y="287424"/>
            <a:ext cx="988649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51;p1">
            <a:extLst>
              <a:ext uri="{FF2B5EF4-FFF2-40B4-BE49-F238E27FC236}">
                <a16:creationId xmlns:a16="http://schemas.microsoft.com/office/drawing/2014/main" id="{7E99030C-51C8-57BD-4A75-6D27488BB6B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5238363" y="266332"/>
            <a:ext cx="479075" cy="43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52;p1">
            <a:extLst>
              <a:ext uri="{FF2B5EF4-FFF2-40B4-BE49-F238E27FC236}">
                <a16:creationId xmlns:a16="http://schemas.microsoft.com/office/drawing/2014/main" id="{FC6020B6-A68C-18F2-E570-281908DBD753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5750840" y="287424"/>
            <a:ext cx="47907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54;p1">
            <a:extLst>
              <a:ext uri="{FF2B5EF4-FFF2-40B4-BE49-F238E27FC236}">
                <a16:creationId xmlns:a16="http://schemas.microsoft.com/office/drawing/2014/main" id="{7BFA9BA6-B984-DEDA-E3C3-EB93D2759056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6263319" y="266337"/>
            <a:ext cx="1062903" cy="4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043183-E3D9-8DAF-BC5E-5403F9617684}"/>
              </a:ext>
            </a:extLst>
          </p:cNvPr>
          <p:cNvSpPr/>
          <p:nvPr userDrawn="1"/>
        </p:nvSpPr>
        <p:spPr>
          <a:xfrm>
            <a:off x="7206666" y="321964"/>
            <a:ext cx="122286" cy="26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[dense]">
  <p:cSld name="TITLE_AND_BODY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"/>
          <p:cNvSpPr txBox="1">
            <a:spLocks noGrp="1"/>
          </p:cNvSpPr>
          <p:nvPr>
            <p:ph type="body" idx="1"/>
          </p:nvPr>
        </p:nvSpPr>
        <p:spPr>
          <a:xfrm>
            <a:off x="190500" y="743550"/>
            <a:ext cx="87630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520" name="Google Shape;152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21" name="Google Shape;1521;p11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2" name="Google Shape;1522;p11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3" name="Google Shape;752;p1">
            <a:extLst>
              <a:ext uri="{FF2B5EF4-FFF2-40B4-BE49-F238E27FC236}">
                <a16:creationId xmlns:a16="http://schemas.microsoft.com/office/drawing/2014/main" id="{C5F7F86E-CBCF-FDA4-9A42-C3A14EE382BA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[dense, grey]">
  <p:cSld name="TITLE_AND_BODY_1_1_1_3">
    <p:bg>
      <p:bgPr>
        <a:solidFill>
          <a:schemeClr val="accent5"/>
        </a:solid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7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66" name="Google Shape;1566;p17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7" name="Google Shape;1567;p17"/>
          <p:cNvSpPr txBox="1">
            <a:spLocks noGrp="1"/>
          </p:cNvSpPr>
          <p:nvPr>
            <p:ph type="subTitle" idx="1"/>
          </p:nvPr>
        </p:nvSpPr>
        <p:spPr>
          <a:xfrm>
            <a:off x="4652700" y="639650"/>
            <a:ext cx="4300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17"/>
          <p:cNvSpPr>
            <a:spLocks noGrp="1"/>
          </p:cNvSpPr>
          <p:nvPr>
            <p:ph type="pic" idx="2"/>
          </p:nvPr>
        </p:nvSpPr>
        <p:spPr>
          <a:xfrm>
            <a:off x="4652700" y="1255250"/>
            <a:ext cx="4300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69" name="Google Shape;1569;p17"/>
          <p:cNvSpPr txBox="1">
            <a:spLocks noGrp="1"/>
          </p:cNvSpPr>
          <p:nvPr>
            <p:ph type="subTitle" idx="3"/>
          </p:nvPr>
        </p:nvSpPr>
        <p:spPr>
          <a:xfrm>
            <a:off x="46527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0" name="Google Shape;1570;p17"/>
          <p:cNvSpPr txBox="1">
            <a:spLocks noGrp="1"/>
          </p:cNvSpPr>
          <p:nvPr>
            <p:ph type="body" idx="4"/>
          </p:nvPr>
        </p:nvSpPr>
        <p:spPr>
          <a:xfrm>
            <a:off x="190500" y="743550"/>
            <a:ext cx="42204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" name="Google Shape;752;p1">
            <a:extLst>
              <a:ext uri="{FF2B5EF4-FFF2-40B4-BE49-F238E27FC236}">
                <a16:creationId xmlns:a16="http://schemas.microsoft.com/office/drawing/2014/main" id="{C74ED85A-75C1-3B33-CD1B-ADF1B64AF62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hoto 5">
  <p:cSld name="Half photo 5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, river, drink, bunch&#10;&#10;Description automatically generated">
            <a:extLst>
              <a:ext uri="{FF2B5EF4-FFF2-40B4-BE49-F238E27FC236}">
                <a16:creationId xmlns:a16="http://schemas.microsoft.com/office/drawing/2014/main" id="{EDD1DF7F-5316-2310-E02F-B42A4BCC2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739"/>
          <a:stretch/>
        </p:blipFill>
        <p:spPr>
          <a:xfrm>
            <a:off x="0" y="-1"/>
            <a:ext cx="4572000" cy="5143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258867-F6B7-09D4-CC50-1EB5515ACF99}"/>
              </a:ext>
            </a:extLst>
          </p:cNvPr>
          <p:cNvSpPr txBox="1"/>
          <p:nvPr userDrawn="1"/>
        </p:nvSpPr>
        <p:spPr>
          <a:xfrm>
            <a:off x="444791" y="4752295"/>
            <a:ext cx="36824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Floods in Fangak, Jonglei state, South Sudan, October 2021- photo by WFP</a:t>
            </a:r>
          </a:p>
        </p:txBody>
      </p:sp>
      <p:sp>
        <p:nvSpPr>
          <p:cNvPr id="2270" name="Google Shape;2270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1" name="Google Shape;2271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2" name="Google Shape;2272;p37"/>
          <p:cNvSpPr/>
          <p:nvPr/>
        </p:nvSpPr>
        <p:spPr>
          <a:xfrm rot="-5400000">
            <a:off x="4233600" y="2461950"/>
            <a:ext cx="457200" cy="2196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3" name="Google Shape;2273;p37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344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638" y="4622663"/>
            <a:ext cx="1344718" cy="5212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eorgia"/>
              <a:buNone/>
              <a:defRPr sz="3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–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208" y="4727963"/>
            <a:ext cx="1112430" cy="30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CE2D5CCB-EE36-4488-1A3C-2E209C1D70D8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2632356" y="4739048"/>
            <a:ext cx="734976" cy="2926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3" r:id="rId3"/>
    <p:sldLayoutId id="214748368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40"/>
          <p:cNvSpPr txBox="1">
            <a:spLocks noGrp="1"/>
          </p:cNvSpPr>
          <p:nvPr>
            <p:ph type="ctrTitle"/>
          </p:nvPr>
        </p:nvSpPr>
        <p:spPr>
          <a:xfrm>
            <a:off x="561975" y="1138559"/>
            <a:ext cx="802005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000" dirty="0"/>
              <a:t>FEWS NET Enhanced Flood Monitoring and Forecast Assumptions—East Africa and Yemen</a:t>
            </a:r>
            <a:endParaRPr sz="3000" dirty="0"/>
          </a:p>
        </p:txBody>
      </p:sp>
      <p:sp>
        <p:nvSpPr>
          <p:cNvPr id="2294" name="Google Shape;229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299" name="Google Shape;2299;p40"/>
          <p:cNvSpPr txBox="1">
            <a:spLocks noGrp="1"/>
          </p:cNvSpPr>
          <p:nvPr>
            <p:ph type="subTitle" idx="2"/>
          </p:nvPr>
        </p:nvSpPr>
        <p:spPr>
          <a:xfrm>
            <a:off x="871200" y="4219415"/>
            <a:ext cx="7401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Aug 18, 2024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1C83B-5709-1D9D-158A-FE7F74572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FEWS NET Science 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Based Predicted Inundation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9B21D-15E7-62E0-5A28-2B4F3ECFF771}"/>
              </a:ext>
            </a:extLst>
          </p:cNvPr>
          <p:cNvSpPr txBox="1"/>
          <p:nvPr/>
        </p:nvSpPr>
        <p:spPr>
          <a:xfrm>
            <a:off x="2053457" y="430107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34,557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5041D-90C0-545C-42A4-61ED8FB99D3A}"/>
              </a:ext>
            </a:extLst>
          </p:cNvPr>
          <p:cNvSpPr txBox="1"/>
          <p:nvPr/>
        </p:nvSpPr>
        <p:spPr>
          <a:xfrm>
            <a:off x="1762511" y="595623"/>
            <a:ext cx="1568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Predicted Sep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029A3-22B8-86C0-F3BE-572F908C64FB}"/>
              </a:ext>
            </a:extLst>
          </p:cNvPr>
          <p:cNvSpPr txBox="1"/>
          <p:nvPr/>
        </p:nvSpPr>
        <p:spPr>
          <a:xfrm>
            <a:off x="6048925" y="595623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 Sep 2020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C696F-B83C-099F-9438-327DD5FCA57C}"/>
              </a:ext>
            </a:extLst>
          </p:cNvPr>
          <p:cNvSpPr txBox="1"/>
          <p:nvPr/>
        </p:nvSpPr>
        <p:spPr>
          <a:xfrm>
            <a:off x="6367126" y="4301076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32,734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0E1B6C6-344C-8802-CD9F-51E66434C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" y="850392"/>
            <a:ext cx="4496696" cy="347472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721C7B2-5A44-EBE2-BD90-2DB66E28D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50392"/>
            <a:ext cx="44966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5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Based Predicted Inundation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9B21D-15E7-62E0-5A28-2B4F3ECFF771}"/>
              </a:ext>
            </a:extLst>
          </p:cNvPr>
          <p:cNvSpPr txBox="1"/>
          <p:nvPr/>
        </p:nvSpPr>
        <p:spPr>
          <a:xfrm>
            <a:off x="2053458" y="430107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20,040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5041D-90C0-545C-42A4-61ED8FB99D3A}"/>
              </a:ext>
            </a:extLst>
          </p:cNvPr>
          <p:cNvSpPr txBox="1"/>
          <p:nvPr/>
        </p:nvSpPr>
        <p:spPr>
          <a:xfrm>
            <a:off x="1771327" y="595623"/>
            <a:ext cx="1550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Predicted Oct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029A3-22B8-86C0-F3BE-572F908C64FB}"/>
              </a:ext>
            </a:extLst>
          </p:cNvPr>
          <p:cNvSpPr txBox="1"/>
          <p:nvPr/>
        </p:nvSpPr>
        <p:spPr>
          <a:xfrm>
            <a:off x="6084992" y="595623"/>
            <a:ext cx="1561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 Oct 2020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C696F-B83C-099F-9438-327DD5FCA57C}"/>
              </a:ext>
            </a:extLst>
          </p:cNvPr>
          <p:cNvSpPr txBox="1"/>
          <p:nvPr/>
        </p:nvSpPr>
        <p:spPr>
          <a:xfrm>
            <a:off x="6367125" y="4301076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17,197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5F8EDD7-7090-E375-CD5A-74985369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" y="850392"/>
            <a:ext cx="4496696" cy="347472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0BDD3E1-49C4-1E95-4AD6-E0C82FB42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50392"/>
            <a:ext cx="44966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B92AA2-8568-07EB-DA8D-DD67014332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20AC7-140D-1FD6-7F58-170D4E5D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Streamflow Forecast in Sudan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E7F3A-A0C4-A2D6-6AB4-2D57AD973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8" t="19259" r="23444" b="24814"/>
          <a:stretch/>
        </p:blipFill>
        <p:spPr>
          <a:xfrm>
            <a:off x="304799" y="762000"/>
            <a:ext cx="4185954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B7441-2B5C-7E1E-37D2-22CFC7C61E30}"/>
              </a:ext>
            </a:extLst>
          </p:cNvPr>
          <p:cNvSpPr txBox="1"/>
          <p:nvPr/>
        </p:nvSpPr>
        <p:spPr>
          <a:xfrm>
            <a:off x="2838450" y="2624172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 Nile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86848-2456-224D-7AB8-F0B098CD0978}"/>
              </a:ext>
            </a:extLst>
          </p:cNvPr>
          <p:cNvSpPr txBox="1"/>
          <p:nvPr/>
        </p:nvSpPr>
        <p:spPr>
          <a:xfrm>
            <a:off x="988414" y="3287201"/>
            <a:ext cx="853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 Nile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1392C-072D-C4DD-B1F2-D8A4900BA310}"/>
              </a:ext>
            </a:extLst>
          </p:cNvPr>
          <p:cNvSpPr txBox="1"/>
          <p:nvPr/>
        </p:nvSpPr>
        <p:spPr>
          <a:xfrm>
            <a:off x="3218522" y="1894508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Atbara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99B20-63F9-84B4-0CB6-9DAF0BD0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249" y="620072"/>
            <a:ext cx="4265785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1675B5-EFA6-52FE-5548-7B6C7982F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789608"/>
            <a:ext cx="1367230" cy="880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43B08F-E908-27A4-27A3-CBEF1023ED58}"/>
              </a:ext>
            </a:extLst>
          </p:cNvPr>
          <p:cNvSpPr txBox="1"/>
          <p:nvPr/>
        </p:nvSpPr>
        <p:spPr>
          <a:xfrm>
            <a:off x="304799" y="3979544"/>
            <a:ext cx="41859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GloFAS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streamflow forecast: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 – Nov 2024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61AC2-786E-2671-9A0A-C1B941D4C3F8}"/>
              </a:ext>
            </a:extLst>
          </p:cNvPr>
          <p:cNvSpPr txBox="1"/>
          <p:nvPr/>
        </p:nvSpPr>
        <p:spPr>
          <a:xfrm>
            <a:off x="4572001" y="4048367"/>
            <a:ext cx="43470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NHyFAS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streamflow forecast: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 – Dec 2024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B22C6-9C3A-50F5-B203-B78BB8D06574}"/>
              </a:ext>
            </a:extLst>
          </p:cNvPr>
          <p:cNvSpPr txBox="1"/>
          <p:nvPr/>
        </p:nvSpPr>
        <p:spPr>
          <a:xfrm>
            <a:off x="122842" y="4317279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Above average streamflow is expected along the tributaries of White Nile, Blue Nile and Atbara.</a:t>
            </a:r>
          </a:p>
        </p:txBody>
      </p:sp>
    </p:spTree>
    <p:extLst>
      <p:ext uri="{BB962C8B-B14F-4D97-AF65-F5344CB8AC3E}">
        <p14:creationId xmlns:p14="http://schemas.microsoft.com/office/powerpoint/2010/main" val="317284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64593-535F-3F6F-46F0-67B6C09084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55C13-33AD-E4EA-35CA-F4C82CB59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Ethiopia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7920938-BB7E-3325-6C24-4A8BE9597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639650"/>
            <a:ext cx="4437529" cy="342900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A21546-5314-3F7F-134F-5909E8834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029" y="639650"/>
            <a:ext cx="4437529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5A26E-DC03-A874-20D2-52211EF70FC3}"/>
              </a:ext>
            </a:extLst>
          </p:cNvPr>
          <p:cNvSpPr txBox="1"/>
          <p:nvPr/>
        </p:nvSpPr>
        <p:spPr>
          <a:xfrm>
            <a:off x="172543" y="4295400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Some inundated areas have been observed in northeastern Ethiopia.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DF017-E472-1497-8A2A-AE35E9098D82}"/>
              </a:ext>
            </a:extLst>
          </p:cNvPr>
          <p:cNvSpPr txBox="1"/>
          <p:nvPr/>
        </p:nvSpPr>
        <p:spPr>
          <a:xfrm>
            <a:off x="4629244" y="4035402"/>
            <a:ext cx="45147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07 – 11 Aug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BE7FA-3E74-5E0E-4FF6-7FF98F55FB24}"/>
              </a:ext>
            </a:extLst>
          </p:cNvPr>
          <p:cNvSpPr txBox="1"/>
          <p:nvPr/>
        </p:nvSpPr>
        <p:spPr>
          <a:xfrm>
            <a:off x="88217" y="4007421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11 – 15 Jul 2024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132D0-F14A-3F53-68AA-B8DA98C2D4D7}"/>
              </a:ext>
            </a:extLst>
          </p:cNvPr>
          <p:cNvGrpSpPr/>
          <p:nvPr/>
        </p:nvGrpSpPr>
        <p:grpSpPr>
          <a:xfrm>
            <a:off x="119389" y="548356"/>
            <a:ext cx="3076825" cy="396466"/>
            <a:chOff x="443445" y="5506720"/>
            <a:chExt cx="3048000" cy="3964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37D375-FB2A-7950-B949-1110D7B2B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047F31-99AB-D4DF-B3FA-823D5C7A0B6D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3BAF36-F933-8920-A9DE-54CF89E2C206}"/>
              </a:ext>
            </a:extLst>
          </p:cNvPr>
          <p:cNvGrpSpPr/>
          <p:nvPr/>
        </p:nvGrpSpPr>
        <p:grpSpPr>
          <a:xfrm>
            <a:off x="4667857" y="548356"/>
            <a:ext cx="3076825" cy="396466"/>
            <a:chOff x="443445" y="5506720"/>
            <a:chExt cx="3048000" cy="3964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955B40-DC9F-A20A-9D5A-88F16DFF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153B57-F33B-2485-C778-CEF5C478B761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0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Based Predicted Inundation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9B21D-15E7-62E0-5A28-2B4F3ECFF771}"/>
              </a:ext>
            </a:extLst>
          </p:cNvPr>
          <p:cNvSpPr txBox="1"/>
          <p:nvPr/>
        </p:nvSpPr>
        <p:spPr>
          <a:xfrm>
            <a:off x="2053457" y="430107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25,573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5041D-90C0-545C-42A4-61ED8FB99D3A}"/>
              </a:ext>
            </a:extLst>
          </p:cNvPr>
          <p:cNvSpPr txBox="1"/>
          <p:nvPr/>
        </p:nvSpPr>
        <p:spPr>
          <a:xfrm>
            <a:off x="1762511" y="595623"/>
            <a:ext cx="1568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Predicted Sep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029A3-22B8-86C0-F3BE-572F908C64FB}"/>
              </a:ext>
            </a:extLst>
          </p:cNvPr>
          <p:cNvSpPr txBox="1"/>
          <p:nvPr/>
        </p:nvSpPr>
        <p:spPr>
          <a:xfrm>
            <a:off x="6048925" y="595623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 Sep 2020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C696F-B83C-099F-9438-327DD5FCA57C}"/>
              </a:ext>
            </a:extLst>
          </p:cNvPr>
          <p:cNvSpPr txBox="1"/>
          <p:nvPr/>
        </p:nvSpPr>
        <p:spPr>
          <a:xfrm>
            <a:off x="6367126" y="4301076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19,848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8E310E01-A6A2-DAD9-222E-7FF958870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" y="850392"/>
            <a:ext cx="4496696" cy="347472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F6E70C-F26B-B844-F8A6-EEBF72C09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50392"/>
            <a:ext cx="44966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97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Based Predicted Inundation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9B21D-15E7-62E0-5A28-2B4F3ECFF771}"/>
              </a:ext>
            </a:extLst>
          </p:cNvPr>
          <p:cNvSpPr txBox="1"/>
          <p:nvPr/>
        </p:nvSpPr>
        <p:spPr>
          <a:xfrm>
            <a:off x="2053457" y="430107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25,573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5041D-90C0-545C-42A4-61ED8FB99D3A}"/>
              </a:ext>
            </a:extLst>
          </p:cNvPr>
          <p:cNvSpPr txBox="1"/>
          <p:nvPr/>
        </p:nvSpPr>
        <p:spPr>
          <a:xfrm>
            <a:off x="1771329" y="595623"/>
            <a:ext cx="155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Predicted Oct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029A3-22B8-86C0-F3BE-572F908C64FB}"/>
              </a:ext>
            </a:extLst>
          </p:cNvPr>
          <p:cNvSpPr txBox="1"/>
          <p:nvPr/>
        </p:nvSpPr>
        <p:spPr>
          <a:xfrm>
            <a:off x="6084992" y="595623"/>
            <a:ext cx="1561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 Oct 2020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C696F-B83C-099F-9438-327DD5FCA57C}"/>
              </a:ext>
            </a:extLst>
          </p:cNvPr>
          <p:cNvSpPr txBox="1"/>
          <p:nvPr/>
        </p:nvSpPr>
        <p:spPr>
          <a:xfrm>
            <a:off x="6367126" y="4301076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18,648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8E310E01-A6A2-DAD9-222E-7FF958870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" y="850392"/>
            <a:ext cx="4496696" cy="3474720"/>
          </a:xfrm>
          <a:prstGeom prst="rect">
            <a:avLst/>
          </a:prstGeom>
        </p:spPr>
      </p:pic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C16E9682-0B72-C939-4BE1-62E1C8933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50392"/>
            <a:ext cx="44966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48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95CFE2B-42B5-F0CB-B631-E76ABC315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1" t="13617" r="9720" b="22629"/>
          <a:stretch/>
        </p:blipFill>
        <p:spPr bwMode="auto">
          <a:xfrm>
            <a:off x="321556" y="700386"/>
            <a:ext cx="37473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B92AA2-8568-07EB-DA8D-DD67014332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20AC7-140D-1FD6-7F58-170D4E5D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Streamflow Forecast in Ethiopia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1392C-072D-C4DD-B1F2-D8A4900BA310}"/>
              </a:ext>
            </a:extLst>
          </p:cNvPr>
          <p:cNvSpPr txBox="1"/>
          <p:nvPr/>
        </p:nvSpPr>
        <p:spPr>
          <a:xfrm>
            <a:off x="1572940" y="1494144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Atbara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99B20-63F9-84B4-0CB6-9DAF0BD0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249" y="620072"/>
            <a:ext cx="4265785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1675B5-EFA6-52FE-5548-7B6C7982F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137" y="706005"/>
            <a:ext cx="1367230" cy="880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43B08F-E908-27A4-27A3-CBEF1023ED58}"/>
              </a:ext>
            </a:extLst>
          </p:cNvPr>
          <p:cNvSpPr txBox="1"/>
          <p:nvPr/>
        </p:nvSpPr>
        <p:spPr>
          <a:xfrm>
            <a:off x="304799" y="3979544"/>
            <a:ext cx="41859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GloFAS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streamflow forecast: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 – Nov 2024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61AC2-786E-2671-9A0A-C1B941D4C3F8}"/>
              </a:ext>
            </a:extLst>
          </p:cNvPr>
          <p:cNvSpPr txBox="1"/>
          <p:nvPr/>
        </p:nvSpPr>
        <p:spPr>
          <a:xfrm>
            <a:off x="4572001" y="4048367"/>
            <a:ext cx="43470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NHyFAS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streamflow forecast: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 – Dec 2024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B22C6-9C3A-50F5-B203-B78BB8D06574}"/>
              </a:ext>
            </a:extLst>
          </p:cNvPr>
          <p:cNvSpPr txBox="1"/>
          <p:nvPr/>
        </p:nvSpPr>
        <p:spPr>
          <a:xfrm>
            <a:off x="122842" y="4288704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Average to above average streamflow is expected along northern and southern Ethiopia.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0B0B62-D69E-1EE8-DC43-FF4D26E9810E}"/>
              </a:ext>
            </a:extLst>
          </p:cNvPr>
          <p:cNvSpPr txBox="1"/>
          <p:nvPr/>
        </p:nvSpPr>
        <p:spPr>
          <a:xfrm>
            <a:off x="2374207" y="2325529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Awash</a:t>
            </a:r>
          </a:p>
        </p:txBody>
      </p:sp>
    </p:spTree>
    <p:extLst>
      <p:ext uri="{BB962C8B-B14F-4D97-AF65-F5344CB8AC3E}">
        <p14:creationId xmlns:p14="http://schemas.microsoft.com/office/powerpoint/2010/main" val="385557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679" name="Google Shape;2679;p83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spervez@usgs.gov</a:t>
            </a:r>
          </a:p>
        </p:txBody>
      </p:sp>
    </p:spTree>
    <p:extLst>
      <p:ext uri="{BB962C8B-B14F-4D97-AF65-F5344CB8AC3E}">
        <p14:creationId xmlns:p14="http://schemas.microsoft.com/office/powerpoint/2010/main" val="256875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Inundation Map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7A3D3-315A-C94D-2ABA-7FBBEC8ABA97}"/>
              </a:ext>
            </a:extLst>
          </p:cNvPr>
          <p:cNvSpPr txBox="1"/>
          <p:nvPr/>
        </p:nvSpPr>
        <p:spPr>
          <a:xfrm>
            <a:off x="1644689" y="4320608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2024 VIIRS (375 m)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64E4C-3B57-71E2-EB0B-E1208B6D32D6}"/>
              </a:ext>
            </a:extLst>
          </p:cNvPr>
          <p:cNvSpPr txBox="1"/>
          <p:nvPr/>
        </p:nvSpPr>
        <p:spPr>
          <a:xfrm>
            <a:off x="5814885" y="4320608"/>
            <a:ext cx="2101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2024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FloodBase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(10 m)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8F32BFD9-4B2B-8665-F56C-6FE2D9933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" y="850392"/>
            <a:ext cx="4496696" cy="347472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BEDA7689-AE8E-1C81-5620-2C90B8955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840" y="850392"/>
            <a:ext cx="44966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3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0E05D43-FA30-F894-837F-7CA30722D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04" y="656110"/>
            <a:ext cx="4437530" cy="34290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0E639FD-BF9A-57B7-D625-B72DC29D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696" y="645561"/>
            <a:ext cx="4437529" cy="342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South Sudan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72543" y="4295400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Inundated areas have increased in August in South Sudan.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631173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E46F06-9145-DE0C-804D-D5C7FBB430BA}"/>
              </a:ext>
            </a:extLst>
          </p:cNvPr>
          <p:cNvGrpSpPr/>
          <p:nvPr/>
        </p:nvGrpSpPr>
        <p:grpSpPr>
          <a:xfrm>
            <a:off x="4691696" y="631173"/>
            <a:ext cx="3076825" cy="396466"/>
            <a:chOff x="443445" y="5506720"/>
            <a:chExt cx="3048000" cy="39646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D44774-44E7-CEF9-924C-9920A9E50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70B3D0-36BF-C82D-A476-A6A7858F1B5E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31AB85B-9972-1B96-5E80-AF33834CB496}"/>
              </a:ext>
            </a:extLst>
          </p:cNvPr>
          <p:cNvSpPr txBox="1"/>
          <p:nvPr/>
        </p:nvSpPr>
        <p:spPr>
          <a:xfrm>
            <a:off x="2958275" y="1733834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Sobet</a:t>
            </a:r>
            <a:endParaRPr lang="en-US" sz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1A04D1-B0A7-48BD-7C9F-4B9123C03C0C}"/>
              </a:ext>
            </a:extLst>
          </p:cNvPr>
          <p:cNvSpPr txBox="1"/>
          <p:nvPr/>
        </p:nvSpPr>
        <p:spPr>
          <a:xfrm>
            <a:off x="3635777" y="2370610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Akobo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194669-E262-0CDA-E5E6-006A2D2390D6}"/>
              </a:ext>
            </a:extLst>
          </p:cNvPr>
          <p:cNvSpPr txBox="1"/>
          <p:nvPr/>
        </p:nvSpPr>
        <p:spPr>
          <a:xfrm>
            <a:off x="3556516" y="330996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Pibor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9CE539-D4E3-8C66-E7ED-B9E60697D2B4}"/>
              </a:ext>
            </a:extLst>
          </p:cNvPr>
          <p:cNvSpPr txBox="1"/>
          <p:nvPr/>
        </p:nvSpPr>
        <p:spPr>
          <a:xfrm>
            <a:off x="4629244" y="4035402"/>
            <a:ext cx="45147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11 – 15 Aug 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AF81C5-75EC-1B7B-D781-313178B799E5}"/>
              </a:ext>
            </a:extLst>
          </p:cNvPr>
          <p:cNvSpPr txBox="1"/>
          <p:nvPr/>
        </p:nvSpPr>
        <p:spPr>
          <a:xfrm>
            <a:off x="88217" y="4007421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11 – 15 Jul 2024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E272BF-A3C3-58A4-179A-86AEC9BF3087}"/>
              </a:ext>
            </a:extLst>
          </p:cNvPr>
          <p:cNvSpPr txBox="1"/>
          <p:nvPr/>
        </p:nvSpPr>
        <p:spPr>
          <a:xfrm>
            <a:off x="7422305" y="174120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Sobet</a:t>
            </a:r>
            <a:endParaRPr lang="en-US" sz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09F26F-10DE-57C4-D4B5-CE0A9D489E30}"/>
              </a:ext>
            </a:extLst>
          </p:cNvPr>
          <p:cNvSpPr txBox="1"/>
          <p:nvPr/>
        </p:nvSpPr>
        <p:spPr>
          <a:xfrm>
            <a:off x="8164537" y="2393021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Akobo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444119-C494-28C7-1149-A97E3F64579D}"/>
              </a:ext>
            </a:extLst>
          </p:cNvPr>
          <p:cNvSpPr txBox="1"/>
          <p:nvPr/>
        </p:nvSpPr>
        <p:spPr>
          <a:xfrm>
            <a:off x="8020546" y="3317331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Pibor</a:t>
            </a:r>
          </a:p>
        </p:txBody>
      </p:sp>
    </p:spTree>
    <p:extLst>
      <p:ext uri="{BB962C8B-B14F-4D97-AF65-F5344CB8AC3E}">
        <p14:creationId xmlns:p14="http://schemas.microsoft.com/office/powerpoint/2010/main" val="658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Inundation Map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B3579B-2CCF-352F-A888-0AB9894CADF4}"/>
              </a:ext>
            </a:extLst>
          </p:cNvPr>
          <p:cNvSpPr txBox="1"/>
          <p:nvPr/>
        </p:nvSpPr>
        <p:spPr>
          <a:xfrm>
            <a:off x="2053458" y="430107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63,330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7A3D3-315A-C94D-2ABA-7FBBEC8ABA97}"/>
              </a:ext>
            </a:extLst>
          </p:cNvPr>
          <p:cNvSpPr txBox="1"/>
          <p:nvPr/>
        </p:nvSpPr>
        <p:spPr>
          <a:xfrm>
            <a:off x="1689573" y="595623"/>
            <a:ext cx="1713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 2024 with May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64E4C-3B57-71E2-EB0B-E1208B6D32D6}"/>
              </a:ext>
            </a:extLst>
          </p:cNvPr>
          <p:cNvSpPr txBox="1"/>
          <p:nvPr/>
        </p:nvSpPr>
        <p:spPr>
          <a:xfrm>
            <a:off x="6017666" y="595623"/>
            <a:ext cx="169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 2024 with May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EAAD89-D744-D2DE-89C5-E08C17A4A52E}"/>
              </a:ext>
            </a:extLst>
          </p:cNvPr>
          <p:cNvSpPr txBox="1"/>
          <p:nvPr/>
        </p:nvSpPr>
        <p:spPr>
          <a:xfrm>
            <a:off x="6367125" y="4301076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63,330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9530235-B2DC-288D-AD6F-5AAD8FBB6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91" y="849490"/>
            <a:ext cx="4496696" cy="347472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BFE8E8B-EEB9-833D-1786-465394DF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462" y="849490"/>
            <a:ext cx="44966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0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Based Inundation Map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FE956-D0F9-F9D0-8924-C44D2E423116}"/>
              </a:ext>
            </a:extLst>
          </p:cNvPr>
          <p:cNvSpPr txBox="1"/>
          <p:nvPr/>
        </p:nvSpPr>
        <p:spPr>
          <a:xfrm>
            <a:off x="2053458" y="430107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63,330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B1279E-B853-96D9-39E7-8106BC0291F8}"/>
              </a:ext>
            </a:extLst>
          </p:cNvPr>
          <p:cNvSpPr txBox="1"/>
          <p:nvPr/>
        </p:nvSpPr>
        <p:spPr>
          <a:xfrm>
            <a:off x="1689573" y="595623"/>
            <a:ext cx="1713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 2024 with May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6DFE24-A742-C3F9-C619-310D02C9D2CF}"/>
              </a:ext>
            </a:extLst>
          </p:cNvPr>
          <p:cNvSpPr txBox="1"/>
          <p:nvPr/>
        </p:nvSpPr>
        <p:spPr>
          <a:xfrm>
            <a:off x="6017666" y="595623"/>
            <a:ext cx="169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 2024 with May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E6AA8E-ABE3-8DB0-7941-8793CE00FCBD}"/>
              </a:ext>
            </a:extLst>
          </p:cNvPr>
          <p:cNvSpPr txBox="1"/>
          <p:nvPr/>
        </p:nvSpPr>
        <p:spPr>
          <a:xfrm>
            <a:off x="6367124" y="4301076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70,805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5D83601-F084-589A-5528-392D9989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91" y="849490"/>
            <a:ext cx="4496696" cy="347472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3C37809-55C3-B11E-A93F-DBA56588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462" y="849489"/>
            <a:ext cx="44966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2020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0BD8A-F62C-3F49-D6D6-1EFA57836553}"/>
              </a:ext>
            </a:extLst>
          </p:cNvPr>
          <p:cNvSpPr txBox="1"/>
          <p:nvPr/>
        </p:nvSpPr>
        <p:spPr>
          <a:xfrm>
            <a:off x="7091148" y="985799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7F95E-C5B9-5BF5-A637-41BE598FA757}"/>
              </a:ext>
            </a:extLst>
          </p:cNvPr>
          <p:cNvSpPr txBox="1"/>
          <p:nvPr/>
        </p:nvSpPr>
        <p:spPr>
          <a:xfrm>
            <a:off x="634651" y="985801"/>
            <a:ext cx="1713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 2024 with May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81237-EC5E-728F-FAFB-DB97AE5C9B39}"/>
              </a:ext>
            </a:extLst>
          </p:cNvPr>
          <p:cNvSpPr txBox="1"/>
          <p:nvPr/>
        </p:nvSpPr>
        <p:spPr>
          <a:xfrm>
            <a:off x="3804633" y="985798"/>
            <a:ext cx="1713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 2024 with May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D4366-7389-6A33-13B9-6265341C980D}"/>
              </a:ext>
            </a:extLst>
          </p:cNvPr>
          <p:cNvSpPr txBox="1"/>
          <p:nvPr/>
        </p:nvSpPr>
        <p:spPr>
          <a:xfrm>
            <a:off x="6796460" y="3898568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Observed: 58,820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E2516-4AB1-857A-2ED5-742655D47B97}"/>
              </a:ext>
            </a:extLst>
          </p:cNvPr>
          <p:cNvSpPr txBox="1"/>
          <p:nvPr/>
        </p:nvSpPr>
        <p:spPr>
          <a:xfrm>
            <a:off x="704719" y="382905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63,330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LASSO model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85BA7E-4E1E-81C6-1C72-274A06DD0820}"/>
              </a:ext>
            </a:extLst>
          </p:cNvPr>
          <p:cNvSpPr txBox="1"/>
          <p:nvPr/>
        </p:nvSpPr>
        <p:spPr>
          <a:xfrm>
            <a:off x="3799825" y="382159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63,330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analog year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A9B39DDB-B5DD-67D0-1762-60F01BF8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" y="1321901"/>
            <a:ext cx="3254188" cy="25146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E8E8B5B-D955-BB48-3434-68BFED3A6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57" y="1321901"/>
            <a:ext cx="3254188" cy="25146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FE7FEA2-E7FA-B5BC-AF2A-AA60C8312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07"/>
          <a:stretch/>
        </p:blipFill>
        <p:spPr>
          <a:xfrm>
            <a:off x="6069007" y="1306999"/>
            <a:ext cx="307499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2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2020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0BD8A-F62C-3F49-D6D6-1EFA57836553}"/>
              </a:ext>
            </a:extLst>
          </p:cNvPr>
          <p:cNvSpPr txBox="1"/>
          <p:nvPr/>
        </p:nvSpPr>
        <p:spPr>
          <a:xfrm>
            <a:off x="7103972" y="985799"/>
            <a:ext cx="825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7F95E-C5B9-5BF5-A637-41BE598FA757}"/>
              </a:ext>
            </a:extLst>
          </p:cNvPr>
          <p:cNvSpPr txBox="1"/>
          <p:nvPr/>
        </p:nvSpPr>
        <p:spPr>
          <a:xfrm>
            <a:off x="643466" y="985801"/>
            <a:ext cx="169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 2024 with May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81237-EC5E-728F-FAFB-DB97AE5C9B39}"/>
              </a:ext>
            </a:extLst>
          </p:cNvPr>
          <p:cNvSpPr txBox="1"/>
          <p:nvPr/>
        </p:nvSpPr>
        <p:spPr>
          <a:xfrm>
            <a:off x="3813448" y="985798"/>
            <a:ext cx="169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 2024 with May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D4366-7389-6A33-13B9-6265341C980D}"/>
              </a:ext>
            </a:extLst>
          </p:cNvPr>
          <p:cNvSpPr txBox="1"/>
          <p:nvPr/>
        </p:nvSpPr>
        <p:spPr>
          <a:xfrm>
            <a:off x="6796458" y="3898568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Observed: 61,664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E2516-4AB1-857A-2ED5-742655D47B97}"/>
              </a:ext>
            </a:extLst>
          </p:cNvPr>
          <p:cNvSpPr txBox="1"/>
          <p:nvPr/>
        </p:nvSpPr>
        <p:spPr>
          <a:xfrm>
            <a:off x="704719" y="382905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63,330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LASSO model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85BA7E-4E1E-81C6-1C72-274A06DD0820}"/>
              </a:ext>
            </a:extLst>
          </p:cNvPr>
          <p:cNvSpPr txBox="1"/>
          <p:nvPr/>
        </p:nvSpPr>
        <p:spPr>
          <a:xfrm>
            <a:off x="3799825" y="382159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70,805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analog year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53B6DCF-48DC-A706-643E-86FA52638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" y="1314450"/>
            <a:ext cx="3254188" cy="25146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E008558-26FC-130E-BD61-B682F3F04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503" y="1321901"/>
            <a:ext cx="3254188" cy="2514600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37C06064-E3CC-59A3-90CD-BE4797E28C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87"/>
          <a:stretch/>
        </p:blipFill>
        <p:spPr>
          <a:xfrm>
            <a:off x="6071617" y="1316736"/>
            <a:ext cx="307238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5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43A82C-1C46-7EAF-5A10-09B090D8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40" y="3693914"/>
            <a:ext cx="4023360" cy="809031"/>
          </a:xfrm>
        </p:spPr>
        <p:txBody>
          <a:bodyPr/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Cropland vulnerable to flooding in October of 2024: ~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10,790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hectares</a:t>
            </a:r>
          </a:p>
          <a:p>
            <a:r>
              <a:rPr lang="en-US" sz="1200" dirty="0"/>
              <a:t>Out of total 289,364 hectares (entire country)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3310A2-2C48-A310-A5CD-C2EAF1B45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4F4E21-A563-AFB3-04AB-CBBE9A5A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Assessment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1B056A37-2026-C14D-B805-07996662A3C5}"/>
              </a:ext>
            </a:extLst>
          </p:cNvPr>
          <p:cNvSpPr txBox="1">
            <a:spLocks/>
          </p:cNvSpPr>
          <p:nvPr/>
        </p:nvSpPr>
        <p:spPr>
          <a:xfrm>
            <a:off x="4830552" y="3559770"/>
            <a:ext cx="4023360" cy="113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z="1200" b="1" dirty="0"/>
              <a:t>~828,000</a:t>
            </a:r>
            <a:r>
              <a:rPr lang="en-US" sz="1200" dirty="0"/>
              <a:t> people are vulnerable to flooding in October of 2024. </a:t>
            </a:r>
          </a:p>
          <a:p>
            <a:r>
              <a:rPr lang="en-US" sz="1200" dirty="0"/>
              <a:t>Out of 11.2 million</a:t>
            </a:r>
          </a:p>
          <a:p>
            <a:r>
              <a:rPr lang="en-US" sz="1200" b="1" dirty="0"/>
              <a:t>Not including </a:t>
            </a:r>
            <a:r>
              <a:rPr lang="en-US" sz="1200" dirty="0"/>
              <a:t>displaced people moving in from Sudan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D8EB5AD1-F497-1C5F-7EFD-0626D9AA9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816570"/>
            <a:ext cx="4389120" cy="2743200"/>
          </a:xfrm>
          <a:prstGeom prst="rect">
            <a:avLst/>
          </a:prstGeom>
        </p:spPr>
      </p:pic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FEE52AC1-72A6-8A6C-9B22-B45727F7C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672" y="816570"/>
            <a:ext cx="438912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1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331F39-671A-8293-E111-F59B66D3C9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D28C41-529C-1120-F56B-123D3723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Sudan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EC03C-D5F1-1D41-627F-165EEBAF1E98}"/>
              </a:ext>
            </a:extLst>
          </p:cNvPr>
          <p:cNvSpPr txBox="1"/>
          <p:nvPr/>
        </p:nvSpPr>
        <p:spPr>
          <a:xfrm>
            <a:off x="172543" y="4295400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Noticeable flooding detected along White Nile, Blue Nile and Atbara Rivers in eastern Sudan.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441A7-2A38-F878-203E-E441527286F2}"/>
              </a:ext>
            </a:extLst>
          </p:cNvPr>
          <p:cNvSpPr txBox="1"/>
          <p:nvPr/>
        </p:nvSpPr>
        <p:spPr>
          <a:xfrm>
            <a:off x="4629244" y="4035402"/>
            <a:ext cx="45147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07 – 11 Aug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4ED98-4712-5601-9D78-8EA5794F60C7}"/>
              </a:ext>
            </a:extLst>
          </p:cNvPr>
          <p:cNvSpPr txBox="1"/>
          <p:nvPr/>
        </p:nvSpPr>
        <p:spPr>
          <a:xfrm>
            <a:off x="88217" y="4007421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31 Jul – 04 Aug 2024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64E6D7A4-3C21-7F97-0055-BA7E2CA25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857" y="623026"/>
            <a:ext cx="4437529" cy="3429000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A9DDAE6C-1630-B515-A786-82DCBB12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1" y="639650"/>
            <a:ext cx="4437529" cy="3429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0464929-7FA5-6F2F-B863-6285B9720465}"/>
              </a:ext>
            </a:extLst>
          </p:cNvPr>
          <p:cNvGrpSpPr/>
          <p:nvPr/>
        </p:nvGrpSpPr>
        <p:grpSpPr>
          <a:xfrm>
            <a:off x="119389" y="548356"/>
            <a:ext cx="3076825" cy="396466"/>
            <a:chOff x="443445" y="5506720"/>
            <a:chExt cx="3048000" cy="3964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F2CD34-6567-41A6-0177-8DC71D687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9AC507-DA5A-6E1C-25D5-9F54B936EB56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2E610D-4CD3-E45E-F187-D44CFF1E39DC}"/>
              </a:ext>
            </a:extLst>
          </p:cNvPr>
          <p:cNvGrpSpPr/>
          <p:nvPr/>
        </p:nvGrpSpPr>
        <p:grpSpPr>
          <a:xfrm>
            <a:off x="4667857" y="548356"/>
            <a:ext cx="3076825" cy="396466"/>
            <a:chOff x="443445" y="5506720"/>
            <a:chExt cx="3048000" cy="39646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F7B4E4-4854-3139-CC6A-F6BBAD25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59E35A-5CDC-47E4-B76B-ABA6CB638270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996167-7173-705E-530E-6B73CF1FDBF3}"/>
              </a:ext>
            </a:extLst>
          </p:cNvPr>
          <p:cNvSpPr txBox="1"/>
          <p:nvPr/>
        </p:nvSpPr>
        <p:spPr>
          <a:xfrm>
            <a:off x="2626293" y="1303935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Atbara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C74E73-1FBC-5004-996F-5AD44CE11A0F}"/>
              </a:ext>
            </a:extLst>
          </p:cNvPr>
          <p:cNvSpPr txBox="1"/>
          <p:nvPr/>
        </p:nvSpPr>
        <p:spPr>
          <a:xfrm>
            <a:off x="2135614" y="2569563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 Nile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22CDAB-8E05-9E17-15ED-C34D89705859}"/>
              </a:ext>
            </a:extLst>
          </p:cNvPr>
          <p:cNvSpPr txBox="1"/>
          <p:nvPr/>
        </p:nvSpPr>
        <p:spPr>
          <a:xfrm>
            <a:off x="584716" y="2870628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 Nile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66AFF5-BAF7-09EB-621D-F5C351868D34}"/>
              </a:ext>
            </a:extLst>
          </p:cNvPr>
          <p:cNvSpPr txBox="1"/>
          <p:nvPr/>
        </p:nvSpPr>
        <p:spPr>
          <a:xfrm>
            <a:off x="7143170" y="1166454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Atbara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4C014D-38EC-E08C-3F1A-0F09E81BBC22}"/>
              </a:ext>
            </a:extLst>
          </p:cNvPr>
          <p:cNvSpPr txBox="1"/>
          <p:nvPr/>
        </p:nvSpPr>
        <p:spPr>
          <a:xfrm>
            <a:off x="6652491" y="2432082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 Nile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A6ABE9-7E47-B41A-DC4A-986F6B0D49C1}"/>
              </a:ext>
            </a:extLst>
          </p:cNvPr>
          <p:cNvSpPr txBox="1"/>
          <p:nvPr/>
        </p:nvSpPr>
        <p:spPr>
          <a:xfrm>
            <a:off x="5101593" y="273314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 Nile</a:t>
            </a:r>
          </a:p>
        </p:txBody>
      </p:sp>
    </p:spTree>
    <p:extLst>
      <p:ext uri="{BB962C8B-B14F-4D97-AF65-F5344CB8AC3E}">
        <p14:creationId xmlns:p14="http://schemas.microsoft.com/office/powerpoint/2010/main" val="349366018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28112</TotalTime>
  <Words>542</Words>
  <Application>Microsoft Office PowerPoint</Application>
  <PresentationFormat>On-screen Show (16:9)</PresentationFormat>
  <Paragraphs>124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Open Sans</vt:lpstr>
      <vt:lpstr>Wingdings</vt:lpstr>
      <vt:lpstr>Tw Cen MT</vt:lpstr>
      <vt:lpstr>Arial</vt:lpstr>
      <vt:lpstr>Georgia</vt:lpstr>
      <vt:lpstr>Simple Light</vt:lpstr>
      <vt:lpstr>FEWS NET Enhanced Flood Monitoring and Forecast Assumptions—East Africa and Yemen</vt:lpstr>
      <vt:lpstr>July Inundation Map Comparison</vt:lpstr>
      <vt:lpstr>Flooding Conditions in South Sudan</vt:lpstr>
      <vt:lpstr>Predicted Inundation Map</vt:lpstr>
      <vt:lpstr>Analog Based Inundation Map </vt:lpstr>
      <vt:lpstr>Comparison with 2020 </vt:lpstr>
      <vt:lpstr>Comparison with 2020 </vt:lpstr>
      <vt:lpstr>Impact Assessment</vt:lpstr>
      <vt:lpstr>Flooding Conditions in Sudan</vt:lpstr>
      <vt:lpstr>Analog Based Predicted Inundation Map</vt:lpstr>
      <vt:lpstr>Analog Based Predicted Inundation Map</vt:lpstr>
      <vt:lpstr>Streamflow Forecast in Sudan</vt:lpstr>
      <vt:lpstr>Flooding Conditions in Ethiopia</vt:lpstr>
      <vt:lpstr>Analog Based Predicted Inundation Map</vt:lpstr>
      <vt:lpstr>Analog Based Predicted Inundation Map</vt:lpstr>
      <vt:lpstr>Streamflow Forecast in Ethiopia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Pervez, Shahriar</dc:creator>
  <cp:lastModifiedBy>Pervez, Shahriar</cp:lastModifiedBy>
  <cp:revision>495</cp:revision>
  <dcterms:modified xsi:type="dcterms:W3CDTF">2024-08-19T03:42:17Z</dcterms:modified>
</cp:coreProperties>
</file>