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24" r:id="rId6"/>
    <p:sldId id="632" r:id="rId7"/>
    <p:sldId id="631" r:id="rId8"/>
    <p:sldId id="629" r:id="rId9"/>
    <p:sldId id="630" r:id="rId10"/>
    <p:sldId id="626" r:id="rId11"/>
    <p:sldId id="538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32"/>
            <p14:sldId id="631"/>
            <p14:sldId id="629"/>
            <p14:sldId id="630"/>
            <p14:sldId id="626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96" d="100"/>
          <a:sy n="96" d="100"/>
        </p:scale>
        <p:origin x="90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0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3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5325CEC-0205-3C26-EB75-002FEA47A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576006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Kenya, Ethiopia, and Somalia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37585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BERM: </a:t>
            </a:r>
            <a:r>
              <a:rPr lang="en-US" sz="1600" b="1" dirty="0">
                <a:latin typeface="Tw Cen MT" panose="020B0602020104020603" pitchFamily="34" charset="0"/>
              </a:rPr>
              <a:t>01 – 10 May 2024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along Tana and Lag Dera Rivers continue in Kenya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4800600" y="5281994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4800600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May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E73D5-F2C6-093C-2396-D0B28518D071}"/>
              </a:ext>
            </a:extLst>
          </p:cNvPr>
          <p:cNvSpPr txBox="1"/>
          <p:nvPr/>
        </p:nvSpPr>
        <p:spPr>
          <a:xfrm>
            <a:off x="6824486" y="3019788"/>
            <a:ext cx="517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Tana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B3DB6-2282-9EDA-8EFA-04B66E461F4A}"/>
              </a:ext>
            </a:extLst>
          </p:cNvPr>
          <p:cNvSpPr txBox="1"/>
          <p:nvPr/>
        </p:nvSpPr>
        <p:spPr>
          <a:xfrm>
            <a:off x="7696200" y="2438400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Lag Dera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05BC6FF-57A7-4B3F-71CD-D58F3F6B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6" y="1576006"/>
            <a:ext cx="375856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E8CDA76-62E4-3C35-50C4-E016B7D4A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5556" r="17282" b="25555"/>
          <a:stretch/>
        </p:blipFill>
        <p:spPr bwMode="auto">
          <a:xfrm>
            <a:off x="699424" y="1576074"/>
            <a:ext cx="44473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21B368-5F55-AC86-E99A-166E1E4F3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777" y="1443144"/>
            <a:ext cx="5286600" cy="25146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Kenya, Ethiopia, and Somalia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6" y="5690874"/>
            <a:ext cx="4447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11 May – 10 Jun 2024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Streamflow passed the peak in Southern Kenya and are on the decline. However, discharges are still at 5 to 20-yr return period level. Flooding expected to continue till end of May.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5867400" y="573259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forecast: </a:t>
            </a:r>
            <a:r>
              <a:rPr lang="en-US" sz="1600" b="1" dirty="0">
                <a:latin typeface="Tw Cen MT" panose="020B0602020104020603" pitchFamily="34" charset="0"/>
              </a:rPr>
              <a:t>11 May – 10 Jun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22592-F48A-A305-8D27-716C80A625F1}"/>
              </a:ext>
            </a:extLst>
          </p:cNvPr>
          <p:cNvGrpSpPr/>
          <p:nvPr/>
        </p:nvGrpSpPr>
        <p:grpSpPr>
          <a:xfrm>
            <a:off x="2535000" y="4366819"/>
            <a:ext cx="324128" cy="420200"/>
            <a:chOff x="4315187" y="2325893"/>
            <a:chExt cx="324128" cy="420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818A8A-5C99-B67D-B92F-E90BE6680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84281-CE79-3612-BB8F-C4369DDDCA0D}"/>
                </a:ext>
              </a:extLst>
            </p:cNvPr>
            <p:cNvSpPr txBox="1"/>
            <p:nvPr/>
          </p:nvSpPr>
          <p:spPr>
            <a:xfrm>
              <a:off x="4315187" y="237676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4FB3C9-112C-2BC0-AA16-AE38C5AA6F19}"/>
              </a:ext>
            </a:extLst>
          </p:cNvPr>
          <p:cNvGrpSpPr/>
          <p:nvPr/>
        </p:nvGrpSpPr>
        <p:grpSpPr>
          <a:xfrm>
            <a:off x="2448723" y="4830953"/>
            <a:ext cx="374772" cy="369332"/>
            <a:chOff x="4343400" y="2271621"/>
            <a:chExt cx="374772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99335D-3054-27D8-35A9-6A51978C9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F17EA5-ED2C-C1B3-009C-02F7A76ED1AE}"/>
                </a:ext>
              </a:extLst>
            </p:cNvPr>
            <p:cNvSpPr txBox="1"/>
            <p:nvPr/>
          </p:nvSpPr>
          <p:spPr>
            <a:xfrm>
              <a:off x="4418090" y="22716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AD0DEBF-1275-50DA-3899-0F67A67C9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8739" y="3276600"/>
            <a:ext cx="5286600" cy="2514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7EE74F-7D76-ACD7-0208-37ED3F344E95}"/>
              </a:ext>
            </a:extLst>
          </p:cNvPr>
          <p:cNvSpPr txBox="1"/>
          <p:nvPr/>
        </p:nvSpPr>
        <p:spPr>
          <a:xfrm>
            <a:off x="8529918" y="1659671"/>
            <a:ext cx="190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A: Lag Dera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B9C71-46BE-FDB0-F8EF-350C2CD6A893}"/>
              </a:ext>
            </a:extLst>
          </p:cNvPr>
          <p:cNvSpPr txBox="1"/>
          <p:nvPr/>
        </p:nvSpPr>
        <p:spPr>
          <a:xfrm>
            <a:off x="8686800" y="3508502"/>
            <a:ext cx="190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B: Tana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7EE2F-C638-D5A2-61C5-4D148B4145B2}"/>
              </a:ext>
            </a:extLst>
          </p:cNvPr>
          <p:cNvGrpSpPr/>
          <p:nvPr/>
        </p:nvGrpSpPr>
        <p:grpSpPr>
          <a:xfrm>
            <a:off x="3953582" y="3903000"/>
            <a:ext cx="1196939" cy="1823989"/>
            <a:chOff x="665252" y="1470232"/>
            <a:chExt cx="1196939" cy="1823989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11BC4B4-C626-C92A-9E19-1B8DE02DAB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61346" b="3333"/>
            <a:stretch/>
          </p:blipFill>
          <p:spPr bwMode="auto">
            <a:xfrm>
              <a:off x="719191" y="1470232"/>
              <a:ext cx="1143000" cy="178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12CB11-D905-85C9-AD73-970E3AE2D015}"/>
                </a:ext>
              </a:extLst>
            </p:cNvPr>
            <p:cNvSpPr txBox="1"/>
            <p:nvPr/>
          </p:nvSpPr>
          <p:spPr>
            <a:xfrm>
              <a:off x="665252" y="3048000"/>
              <a:ext cx="1196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Tw Cen MT" panose="020B0602020104020603" pitchFamily="34" charset="0"/>
                </a:rPr>
                <a:t>2-yr    5-yr    20-yr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0108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DB585A2-8DE2-EE18-B071-1D5F7A4EF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25" y="1538857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114A75B-B1A5-5276-77BE-75AFC2669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1562048"/>
            <a:ext cx="5325035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922AC-C7AB-92C6-D01D-DBCB66202893}"/>
              </a:ext>
            </a:extLst>
          </p:cNvPr>
          <p:cNvSpPr txBox="1"/>
          <p:nvPr/>
        </p:nvSpPr>
        <p:spPr>
          <a:xfrm>
            <a:off x="4061732" y="3130273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Sobet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FFD4-81D4-0D85-ED49-32D3324A3159}"/>
              </a:ext>
            </a:extLst>
          </p:cNvPr>
          <p:cNvSpPr txBox="1"/>
          <p:nvPr/>
        </p:nvSpPr>
        <p:spPr>
          <a:xfrm>
            <a:off x="4787844" y="484902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Pibor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FC162-8414-4B46-6B2B-E72D9E293543}"/>
              </a:ext>
            </a:extLst>
          </p:cNvPr>
          <p:cNvSpPr txBox="1"/>
          <p:nvPr/>
        </p:nvSpPr>
        <p:spPr>
          <a:xfrm>
            <a:off x="4866000" y="3972780"/>
            <a:ext cx="58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Akobo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33E04-5815-2780-0C7E-87E72A54036F}"/>
              </a:ext>
            </a:extLst>
          </p:cNvPr>
          <p:cNvSpPr txBox="1"/>
          <p:nvPr/>
        </p:nvSpPr>
        <p:spPr>
          <a:xfrm>
            <a:off x="4865999" y="3085447"/>
            <a:ext cx="58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Khawr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Apr 2024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717667" y="1536075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Consistent coverage of extended inundated areas continues through the pre-rainfall period.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34613" y="1504530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May 2024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54969"/>
            <a:ext cx="1701496" cy="1314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E73D5-F2C6-093C-2396-D0B28518D071}"/>
              </a:ext>
            </a:extLst>
          </p:cNvPr>
          <p:cNvSpPr txBox="1"/>
          <p:nvPr/>
        </p:nvSpPr>
        <p:spPr>
          <a:xfrm>
            <a:off x="9600840" y="2991773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Sobet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B354F-EC22-7C46-1110-1587E5660B28}"/>
              </a:ext>
            </a:extLst>
          </p:cNvPr>
          <p:cNvSpPr txBox="1"/>
          <p:nvPr/>
        </p:nvSpPr>
        <p:spPr>
          <a:xfrm>
            <a:off x="10326952" y="471052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E13B7-0BDD-DB8D-A76F-D3CEFDD4F12F}"/>
              </a:ext>
            </a:extLst>
          </p:cNvPr>
          <p:cNvSpPr txBox="1"/>
          <p:nvPr/>
        </p:nvSpPr>
        <p:spPr>
          <a:xfrm>
            <a:off x="10405108" y="3834280"/>
            <a:ext cx="58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Akobo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B3DB6-2282-9EDA-8EFA-04B66E461F4A}"/>
              </a:ext>
            </a:extLst>
          </p:cNvPr>
          <p:cNvSpPr txBox="1"/>
          <p:nvPr/>
        </p:nvSpPr>
        <p:spPr>
          <a:xfrm>
            <a:off x="10405107" y="2946947"/>
            <a:ext cx="58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Khawr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848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38D5-F457-D2ED-59E8-D4A2D87C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Conditional in South Sudan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911D-9F8E-485B-B88A-AF780437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8577"/>
            <a:ext cx="10972800" cy="475650"/>
          </a:xfrm>
        </p:spPr>
        <p:txBody>
          <a:bodyPr/>
          <a:lstStyle/>
          <a:p>
            <a:r>
              <a:rPr lang="en-US" dirty="0"/>
              <a:t>Lag Correlation at National level inundated area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9C4A200-CB5C-2AB4-102B-91A19E4799CE}"/>
              </a:ext>
            </a:extLst>
          </p:cNvPr>
          <p:cNvSpPr txBox="1">
            <a:spLocks/>
          </p:cNvSpPr>
          <p:nvPr/>
        </p:nvSpPr>
        <p:spPr>
          <a:xfrm>
            <a:off x="589722" y="2123723"/>
            <a:ext cx="8763000" cy="47565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summary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50F2E-9017-1E55-6CE7-51DD26F441AE}"/>
              </a:ext>
            </a:extLst>
          </p:cNvPr>
          <p:cNvCxnSpPr>
            <a:cxnSpLocks/>
          </p:cNvCxnSpPr>
          <p:nvPr/>
        </p:nvCxnSpPr>
        <p:spPr>
          <a:xfrm>
            <a:off x="1376684" y="2599373"/>
            <a:ext cx="0" cy="27630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CEC56E-81D4-37AD-DDE7-BEA416F40A27}"/>
              </a:ext>
            </a:extLst>
          </p:cNvPr>
          <p:cNvCxnSpPr>
            <a:cxnSpLocks/>
          </p:cNvCxnSpPr>
          <p:nvPr/>
        </p:nvCxnSpPr>
        <p:spPr>
          <a:xfrm>
            <a:off x="1376684" y="5362390"/>
            <a:ext cx="59068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303D32-5AAE-BBDA-352C-274A0558DDDE}"/>
              </a:ext>
            </a:extLst>
          </p:cNvPr>
          <p:cNvSpPr txBox="1"/>
          <p:nvPr/>
        </p:nvSpPr>
        <p:spPr>
          <a:xfrm>
            <a:off x="1665718" y="2749255"/>
            <a:ext cx="562303" cy="2613135"/>
          </a:xfrm>
          <a:prstGeom prst="rect">
            <a:avLst/>
          </a:prstGeom>
          <a:solidFill>
            <a:srgbClr val="82BBEE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vert="vert270" wrap="square" lIns="0" tIns="0" rIns="0" bIns="0" rtlCol="0" anchor="ctr" anchorCtr="1">
            <a:no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3-month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lag over the entire region  </a:t>
            </a: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can be at 1&amp;2-month lag for SAP and upper White Nile basins.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CAD12-6D8E-3A1C-A066-819956F4D6F4}"/>
              </a:ext>
            </a:extLst>
          </p:cNvPr>
          <p:cNvSpPr txBox="1"/>
          <p:nvPr/>
        </p:nvSpPr>
        <p:spPr>
          <a:xfrm>
            <a:off x="2785526" y="3975026"/>
            <a:ext cx="924911" cy="1387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vert="vert270" wrap="square" lIns="0" tIns="0" rIns="0" bIns="0" rtlCol="0" anchor="ctr" anchorCtr="1">
            <a:no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1-month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lag over the entire region  </a:t>
            </a: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for MN, UWN and SAP basins.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7E148-CFC7-9DB9-D8EE-3B69FF7F037A}"/>
              </a:ext>
            </a:extLst>
          </p:cNvPr>
          <p:cNvSpPr txBox="1"/>
          <p:nvPr/>
        </p:nvSpPr>
        <p:spPr>
          <a:xfrm>
            <a:off x="4267942" y="4605644"/>
            <a:ext cx="1346582" cy="7567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vert="vert270" wrap="square" lIns="0" tIns="0" rIns="0" bIns="0" rtlCol="0" anchor="ctr" anchorCtr="1">
            <a:no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reasonable correlation over the entire basin </a:t>
            </a: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</a:t>
            </a: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0-month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lag for SAP discharge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3D629-251D-FB1C-A295-2016BC76EC6A}"/>
              </a:ext>
            </a:extLst>
          </p:cNvPr>
          <p:cNvSpPr txBox="1"/>
          <p:nvPr/>
        </p:nvSpPr>
        <p:spPr>
          <a:xfrm>
            <a:off x="6172028" y="2749256"/>
            <a:ext cx="562303" cy="26131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vert="vert270" wrap="square" lIns="0" tIns="0" rIns="0" bIns="0" rtlCol="0" anchor="ctr" anchorCtr="1">
            <a:no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3-month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53C98-1628-3689-C01E-F30DCE4E6334}"/>
              </a:ext>
            </a:extLst>
          </p:cNvPr>
          <p:cNvSpPr txBox="1"/>
          <p:nvPr/>
        </p:nvSpPr>
        <p:spPr>
          <a:xfrm>
            <a:off x="1546759" y="542545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Rainfall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AF1E6-F963-95B7-386E-2B734170C4DC}"/>
              </a:ext>
            </a:extLst>
          </p:cNvPr>
          <p:cNvSpPr txBox="1"/>
          <p:nvPr/>
        </p:nvSpPr>
        <p:spPr>
          <a:xfrm>
            <a:off x="2880322" y="5425449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38F5B-F424-66B7-3F4E-1437E8491F8E}"/>
              </a:ext>
            </a:extLst>
          </p:cNvPr>
          <p:cNvSpPr txBox="1"/>
          <p:nvPr/>
        </p:nvSpPr>
        <p:spPr>
          <a:xfrm>
            <a:off x="4370403" y="5425449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Streamflow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A6CAE-7BF8-DA96-7B13-31D187589F15}"/>
              </a:ext>
            </a:extLst>
          </p:cNvPr>
          <p:cNvSpPr txBox="1"/>
          <p:nvPr/>
        </p:nvSpPr>
        <p:spPr>
          <a:xfrm>
            <a:off x="5746896" y="5425449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LV Water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995831-28DC-01FB-F0B9-C7144C99F7D7}"/>
              </a:ext>
            </a:extLst>
          </p:cNvPr>
          <p:cNvCxnSpPr>
            <a:cxnSpLocks/>
          </p:cNvCxnSpPr>
          <p:nvPr/>
        </p:nvCxnSpPr>
        <p:spPr>
          <a:xfrm flipH="1">
            <a:off x="1285591" y="4605645"/>
            <a:ext cx="91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FBEC62-C446-1A46-E385-DC9D6FC77465}"/>
              </a:ext>
            </a:extLst>
          </p:cNvPr>
          <p:cNvCxnSpPr>
            <a:cxnSpLocks/>
          </p:cNvCxnSpPr>
          <p:nvPr/>
        </p:nvCxnSpPr>
        <p:spPr>
          <a:xfrm flipH="1">
            <a:off x="1285591" y="3975026"/>
            <a:ext cx="91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2C8AD-B787-EAD6-4249-F3A85D265691}"/>
              </a:ext>
            </a:extLst>
          </p:cNvPr>
          <p:cNvCxnSpPr>
            <a:cxnSpLocks/>
          </p:cNvCxnSpPr>
          <p:nvPr/>
        </p:nvCxnSpPr>
        <p:spPr>
          <a:xfrm flipH="1">
            <a:off x="1285591" y="3323383"/>
            <a:ext cx="91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3843BA-9690-4C88-8D3F-FCA7C036CB24}"/>
              </a:ext>
            </a:extLst>
          </p:cNvPr>
          <p:cNvCxnSpPr>
            <a:cxnSpLocks/>
          </p:cNvCxnSpPr>
          <p:nvPr/>
        </p:nvCxnSpPr>
        <p:spPr>
          <a:xfrm flipH="1">
            <a:off x="1285591" y="2749255"/>
            <a:ext cx="91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4FF239B-1B41-4E3B-CADC-6FEED2310CC7}"/>
              </a:ext>
            </a:extLst>
          </p:cNvPr>
          <p:cNvSpPr txBox="1"/>
          <p:nvPr/>
        </p:nvSpPr>
        <p:spPr>
          <a:xfrm>
            <a:off x="1045630" y="445175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871686-F58D-8E29-33DC-EECD4C85B921}"/>
              </a:ext>
            </a:extLst>
          </p:cNvPr>
          <p:cNvSpPr txBox="1"/>
          <p:nvPr/>
        </p:nvSpPr>
        <p:spPr>
          <a:xfrm>
            <a:off x="1045630" y="381571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080BC4-B519-7690-A98E-FD6A06779FAD}"/>
              </a:ext>
            </a:extLst>
          </p:cNvPr>
          <p:cNvSpPr txBox="1"/>
          <p:nvPr/>
        </p:nvSpPr>
        <p:spPr>
          <a:xfrm>
            <a:off x="1045630" y="314518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ADC13-4945-52FA-03F6-EC6C9CC2592F}"/>
              </a:ext>
            </a:extLst>
          </p:cNvPr>
          <p:cNvSpPr txBox="1"/>
          <p:nvPr/>
        </p:nvSpPr>
        <p:spPr>
          <a:xfrm>
            <a:off x="1045630" y="259536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7994B9-36D4-0CCC-9FDB-B7D2A9BCC035}"/>
              </a:ext>
            </a:extLst>
          </p:cNvPr>
          <p:cNvSpPr txBox="1"/>
          <p:nvPr/>
        </p:nvSpPr>
        <p:spPr>
          <a:xfrm rot="16200000">
            <a:off x="533653" y="3661822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 (m)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D14DB4-1B1F-F345-74C6-C18A8EDDDD2F}"/>
              </a:ext>
            </a:extLst>
          </p:cNvPr>
          <p:cNvSpPr txBox="1"/>
          <p:nvPr/>
        </p:nvSpPr>
        <p:spPr>
          <a:xfrm>
            <a:off x="3854640" y="573322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1968713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38D5-F457-D2ED-59E8-D4A2D87C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Conditional in South Sudan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911D-9F8E-485B-B88A-AF780437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8577"/>
            <a:ext cx="10972800" cy="475650"/>
          </a:xfrm>
        </p:spPr>
        <p:txBody>
          <a:bodyPr/>
          <a:lstStyle/>
          <a:p>
            <a:r>
              <a:rPr lang="en-US" dirty="0"/>
              <a:t>Lag Correlation at National level inundated area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349BB93-BE81-C1FB-95D3-52E349703659}"/>
              </a:ext>
            </a:extLst>
          </p:cNvPr>
          <p:cNvSpPr txBox="1">
            <a:spLocks/>
          </p:cNvSpPr>
          <p:nvPr/>
        </p:nvSpPr>
        <p:spPr>
          <a:xfrm>
            <a:off x="609600" y="2194249"/>
            <a:ext cx="8521262" cy="393600"/>
          </a:xfrm>
          <a:prstGeom prst="rect">
            <a:avLst/>
          </a:prstGeom>
        </p:spPr>
        <p:txBody>
          <a:bodyPr tIns="18288" bIns="18288" anchor="t" anchorCtr="0"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inundated area vs </a:t>
            </a:r>
            <a:r>
              <a:rPr lang="en-US" dirty="0" err="1"/>
              <a:t>Sobet</a:t>
            </a:r>
            <a:r>
              <a:rPr lang="en-US" dirty="0"/>
              <a:t>-Akobo-Pibor Rainfall, Runoff and Streamflow</a:t>
            </a:r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2C0344D2-F9AC-AB73-FD43-00C22F707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23"/>
          <a:stretch/>
        </p:blipFill>
        <p:spPr>
          <a:xfrm>
            <a:off x="762000" y="2733593"/>
            <a:ext cx="7314286" cy="2440085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62D8E4C-8134-54B2-92B8-D75DA97B4E02}"/>
              </a:ext>
            </a:extLst>
          </p:cNvPr>
          <p:cNvSpPr txBox="1">
            <a:spLocks/>
          </p:cNvSpPr>
          <p:nvPr/>
        </p:nvSpPr>
        <p:spPr>
          <a:xfrm>
            <a:off x="609600" y="5319423"/>
            <a:ext cx="8521262" cy="65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–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This is another evidence how complex the flooding is in the Sudd Wetlands</a:t>
            </a:r>
          </a:p>
          <a:p>
            <a:r>
              <a:rPr lang="en-US" dirty="0"/>
              <a:t>It suggests contribution of </a:t>
            </a:r>
            <a:r>
              <a:rPr lang="en-US" b="1" dirty="0"/>
              <a:t>cross-boundary flow </a:t>
            </a:r>
            <a:r>
              <a:rPr lang="en-US" dirty="0"/>
              <a:t>for flooding 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CCAC10BB-B8E0-2C38-C4EA-0E04CDC5F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1" r="18544"/>
          <a:stretch/>
        </p:blipFill>
        <p:spPr>
          <a:xfrm>
            <a:off x="9296400" y="2733593"/>
            <a:ext cx="18902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68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87711-00D7-4517-AD3B-06C8F012D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6623" r="6121" b="2133"/>
          <a:stretch/>
        </p:blipFill>
        <p:spPr bwMode="auto">
          <a:xfrm>
            <a:off x="6179331" y="1513209"/>
            <a:ext cx="49125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383884" y="606729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Both </a:t>
            </a:r>
            <a:r>
              <a:rPr lang="en-US" sz="1800" dirty="0" err="1">
                <a:latin typeface="Tw Cen MT" panose="020B0602020104020603" pitchFamily="34" charset="0"/>
                <a:cs typeface="Calibri" panose="020F0502020204030204" pitchFamily="34" charset="0"/>
              </a:rPr>
              <a:t>NHyFAS</a:t>
            </a: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 and </a:t>
            </a:r>
            <a:r>
              <a:rPr lang="en-US" sz="1800" dirty="0" err="1">
                <a:latin typeface="Tw Cen MT" panose="020B0602020104020603" pitchFamily="34" charset="0"/>
                <a:cs typeface="Calibri" panose="020F0502020204030204" pitchFamily="34" charset="0"/>
              </a:rPr>
              <a:t>GloFAS</a:t>
            </a: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 suggest above average discharges to continue during the rainfall season in Juba, Shabelle, Lak Dera and Tana Rivers.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5029200" y="3810000"/>
            <a:ext cx="338750" cy="338554"/>
            <a:chOff x="2925654" y="2280192"/>
            <a:chExt cx="3387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4343400" y="4299313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A95D88-B13A-3A6B-CA8D-EFDD7770A2F0}"/>
              </a:ext>
            </a:extLst>
          </p:cNvPr>
          <p:cNvSpPr txBox="1"/>
          <p:nvPr/>
        </p:nvSpPr>
        <p:spPr>
          <a:xfrm>
            <a:off x="6179331" y="5540512"/>
            <a:ext cx="49125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May – Aug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F06CC1-0603-5E0B-B3CD-1568836D3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095" y="4648200"/>
            <a:ext cx="1367230" cy="880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8E71BA-6A3F-09DF-854A-B32E29C8DE72}"/>
              </a:ext>
            </a:extLst>
          </p:cNvPr>
          <p:cNvSpPr txBox="1"/>
          <p:nvPr/>
        </p:nvSpPr>
        <p:spPr>
          <a:xfrm>
            <a:off x="658018" y="5623560"/>
            <a:ext cx="51189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May – Sep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0D1F3-B5CD-27EB-1149-EAEFD4659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8" y="1513209"/>
            <a:ext cx="51189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027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302895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Discharges are on the decline but still expected to be above average in Juba, Shabelle, Lak Dera and Tana Rivers during the coming rainfall season.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Above-average risk of flooding in Tana, Lak Dera and Juba catchments until end of May.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 panose="020F0502020204030204" pitchFamily="34" charset="0"/>
              </a:rPr>
              <a:t>- no change to flooding related assumptions in 2b, 4a and 4b.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46565</TotalTime>
  <Words>449</Words>
  <Application>Microsoft Office PowerPoint</Application>
  <PresentationFormat>Widescreen</PresentationFormat>
  <Paragraphs>78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Open Sans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Kenya, Ethiopia, and Somalia</vt:lpstr>
      <vt:lpstr>Flooding Conditions in Kenya, Ethiopia, and Somalia</vt:lpstr>
      <vt:lpstr>Flooding Conditions in South Sudan</vt:lpstr>
      <vt:lpstr>Flooding Conditional in South Sudan</vt:lpstr>
      <vt:lpstr>Flooding Conditional in South Sudan</vt:lpstr>
      <vt:lpstr>Seasonal Streamflow Forecast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1380</cp:revision>
  <cp:lastPrinted>2015-08-11T15:53:42Z</cp:lastPrinted>
  <dcterms:created xsi:type="dcterms:W3CDTF">2016-04-22T19:29:16Z</dcterms:created>
  <dcterms:modified xsi:type="dcterms:W3CDTF">2024-05-13T17:59:33Z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