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24" r:id="rId6"/>
    <p:sldId id="626" r:id="rId7"/>
    <p:sldId id="306" r:id="rId8"/>
    <p:sldId id="538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26"/>
            <p14:sldId id="306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800080"/>
    <a:srgbClr val="0066CC"/>
    <a:srgbClr val="E9EDF4"/>
    <a:srgbClr val="D0D8E8"/>
    <a:srgbClr val="CCCCFF"/>
    <a:srgbClr val="9999FF"/>
    <a:srgbClr val="002F6C"/>
    <a:srgbClr val="2A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5338" autoAdjust="0"/>
  </p:normalViewPr>
  <p:slideViewPr>
    <p:cSldViewPr>
      <p:cViewPr varScale="1">
        <p:scale>
          <a:sx n="97" d="100"/>
          <a:sy n="97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114A75B-B1A5-5276-77BE-75AFC2669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03" y="1562048"/>
            <a:ext cx="5325035" cy="41148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CEB6068E-BC21-BCC0-6C43-C4B6C60BF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4961"/>
            <a:ext cx="5325035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922AC-C7AB-92C6-D01D-DBCB66202893}"/>
              </a:ext>
            </a:extLst>
          </p:cNvPr>
          <p:cNvSpPr txBox="1"/>
          <p:nvPr/>
        </p:nvSpPr>
        <p:spPr>
          <a:xfrm>
            <a:off x="4061732" y="3130273"/>
            <a:ext cx="54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Sobet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DFFD4-81D4-0D85-ED49-32D3324A3159}"/>
              </a:ext>
            </a:extLst>
          </p:cNvPr>
          <p:cNvSpPr txBox="1"/>
          <p:nvPr/>
        </p:nvSpPr>
        <p:spPr>
          <a:xfrm>
            <a:off x="4787844" y="484902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Pibor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FC162-8414-4B46-6B2B-E72D9E293543}"/>
              </a:ext>
            </a:extLst>
          </p:cNvPr>
          <p:cNvSpPr txBox="1"/>
          <p:nvPr/>
        </p:nvSpPr>
        <p:spPr>
          <a:xfrm>
            <a:off x="4866000" y="3972780"/>
            <a:ext cx="583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Akobo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33E04-5815-2780-0C7E-87E72A54036F}"/>
              </a:ext>
            </a:extLst>
          </p:cNvPr>
          <p:cNvSpPr txBox="1"/>
          <p:nvPr/>
        </p:nvSpPr>
        <p:spPr>
          <a:xfrm>
            <a:off x="4865999" y="3085447"/>
            <a:ext cx="58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Khawr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 – 17 Mar 2024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717667" y="1536075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Consistent coverage of extended inundated areas through the dry and pre-rainfall periods.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34613" y="1504530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Apr 2024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54969"/>
            <a:ext cx="1701496" cy="1314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E73D5-F2C6-093C-2396-D0B28518D071}"/>
              </a:ext>
            </a:extLst>
          </p:cNvPr>
          <p:cNvSpPr txBox="1"/>
          <p:nvPr/>
        </p:nvSpPr>
        <p:spPr>
          <a:xfrm>
            <a:off x="9600840" y="2991773"/>
            <a:ext cx="54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Sobet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B354F-EC22-7C46-1110-1587E5660B28}"/>
              </a:ext>
            </a:extLst>
          </p:cNvPr>
          <p:cNvSpPr txBox="1"/>
          <p:nvPr/>
        </p:nvSpPr>
        <p:spPr>
          <a:xfrm>
            <a:off x="10326952" y="471052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E13B7-0BDD-DB8D-A76F-D3CEFDD4F12F}"/>
              </a:ext>
            </a:extLst>
          </p:cNvPr>
          <p:cNvSpPr txBox="1"/>
          <p:nvPr/>
        </p:nvSpPr>
        <p:spPr>
          <a:xfrm>
            <a:off x="10405108" y="3834280"/>
            <a:ext cx="583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Akobo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B3DB6-2282-9EDA-8EFA-04B66E461F4A}"/>
              </a:ext>
            </a:extLst>
          </p:cNvPr>
          <p:cNvSpPr txBox="1"/>
          <p:nvPr/>
        </p:nvSpPr>
        <p:spPr>
          <a:xfrm>
            <a:off x="10405107" y="2946947"/>
            <a:ext cx="58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Khawr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E315F30-FD7F-868D-87ED-F7F3C72C8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r="16249"/>
          <a:stretch/>
        </p:blipFill>
        <p:spPr bwMode="auto">
          <a:xfrm>
            <a:off x="6198822" y="1467236"/>
            <a:ext cx="46208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22EB1F-EFFB-59C7-A10C-B6D40095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9" y="1490018"/>
            <a:ext cx="51206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383884" y="6067291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Both </a:t>
            </a:r>
            <a:r>
              <a:rPr lang="en-US" sz="1800" dirty="0" err="1">
                <a:latin typeface="Tw Cen MT" panose="020B0602020104020603" pitchFamily="34" charset="0"/>
                <a:cs typeface="Calibri" panose="020F0502020204030204" pitchFamily="34" charset="0"/>
              </a:rPr>
              <a:t>NHyFAS</a:t>
            </a: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 and </a:t>
            </a:r>
            <a:r>
              <a:rPr lang="en-US" sz="1800" dirty="0" err="1">
                <a:latin typeface="Tw Cen MT" panose="020B0602020104020603" pitchFamily="34" charset="0"/>
                <a:cs typeface="Calibri" panose="020F0502020204030204" pitchFamily="34" charset="0"/>
              </a:rPr>
              <a:t>GloFAS</a:t>
            </a: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 suggest above average discharges in Juba, Shabelle, Lak Dera and Tana Rivers during April to July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2879709" y="2155899"/>
            <a:ext cx="338750" cy="338554"/>
            <a:chOff x="2925654" y="2280192"/>
            <a:chExt cx="3387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438400" y="2682144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A95D88-B13A-3A6B-CA8D-EFDD7770A2F0}"/>
              </a:ext>
            </a:extLst>
          </p:cNvPr>
          <p:cNvSpPr txBox="1"/>
          <p:nvPr/>
        </p:nvSpPr>
        <p:spPr>
          <a:xfrm>
            <a:off x="6179331" y="5540512"/>
            <a:ext cx="4640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Apr – Jul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F06CC1-0603-5E0B-B3CD-1568836D3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793" y="4648200"/>
            <a:ext cx="1367230" cy="880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8E71BA-6A3F-09DF-854A-B32E29C8DE72}"/>
              </a:ext>
            </a:extLst>
          </p:cNvPr>
          <p:cNvSpPr txBox="1"/>
          <p:nvPr/>
        </p:nvSpPr>
        <p:spPr>
          <a:xfrm>
            <a:off x="658018" y="5623560"/>
            <a:ext cx="4640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Apr – Aug 2024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27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CD9E47F-286E-78E8-2038-4DC04C5A2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 t="10141" r="23125" b="12447"/>
          <a:stretch/>
        </p:blipFill>
        <p:spPr bwMode="auto">
          <a:xfrm>
            <a:off x="625855" y="1322683"/>
            <a:ext cx="488534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FDFAC-A05A-7321-0848-204D80071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239" y="1224212"/>
            <a:ext cx="4696611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4B9F80-FB50-CCC3-0534-9679658ED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848" y="3651940"/>
            <a:ext cx="4696611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Flood Risk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CBAED-A693-53A0-EBC1-1835B7002E55}"/>
              </a:ext>
            </a:extLst>
          </p:cNvPr>
          <p:cNvGrpSpPr/>
          <p:nvPr/>
        </p:nvGrpSpPr>
        <p:grpSpPr>
          <a:xfrm>
            <a:off x="3233753" y="4240134"/>
            <a:ext cx="395684" cy="369332"/>
            <a:chOff x="4039156" y="2156421"/>
            <a:chExt cx="395684" cy="3693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3495FB-0882-EB17-53E8-2B36BF580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8B3A84-74D1-F65C-3800-238DBDAF2E2A}"/>
                </a:ext>
              </a:extLst>
            </p:cNvPr>
            <p:cNvSpPr txBox="1"/>
            <p:nvPr/>
          </p:nvSpPr>
          <p:spPr>
            <a:xfrm>
              <a:off x="4039156" y="215642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8BA44-B467-6DA3-83BD-75CE415E2624}"/>
              </a:ext>
            </a:extLst>
          </p:cNvPr>
          <p:cNvGrpSpPr/>
          <p:nvPr/>
        </p:nvGrpSpPr>
        <p:grpSpPr>
          <a:xfrm>
            <a:off x="3026141" y="4697521"/>
            <a:ext cx="374772" cy="369332"/>
            <a:chOff x="4343400" y="2271621"/>
            <a:chExt cx="374772" cy="3693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4A8BDE-C89C-C625-DD46-FA0FD34D5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277E02-12CD-1C19-E0D9-E589E9A61187}"/>
                </a:ext>
              </a:extLst>
            </p:cNvPr>
            <p:cNvSpPr txBox="1"/>
            <p:nvPr/>
          </p:nvSpPr>
          <p:spPr>
            <a:xfrm>
              <a:off x="4418090" y="22716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7C5125B-1B03-CD3A-6AB3-584C96CBDCD6}"/>
              </a:ext>
            </a:extLst>
          </p:cNvPr>
          <p:cNvSpPr txBox="1"/>
          <p:nvPr/>
        </p:nvSpPr>
        <p:spPr>
          <a:xfrm>
            <a:off x="7092810" y="1320844"/>
            <a:ext cx="192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Juba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FA3D7B-7BCB-695B-9FAA-FEE56997416A}"/>
              </a:ext>
            </a:extLst>
          </p:cNvPr>
          <p:cNvSpPr txBox="1"/>
          <p:nvPr/>
        </p:nvSpPr>
        <p:spPr>
          <a:xfrm>
            <a:off x="7092810" y="3751969"/>
            <a:ext cx="1746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Tana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7919F5-71C7-AE9D-3FF4-76B6BA75F2D8}"/>
              </a:ext>
            </a:extLst>
          </p:cNvPr>
          <p:cNvSpPr txBox="1"/>
          <p:nvPr/>
        </p:nvSpPr>
        <p:spPr>
          <a:xfrm>
            <a:off x="606749" y="5798133"/>
            <a:ext cx="59630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Above average discharges in </a:t>
            </a:r>
            <a:r>
              <a:rPr lang="en-US" sz="1600" b="1" dirty="0"/>
              <a:t>Juba</a:t>
            </a:r>
            <a:r>
              <a:rPr lang="en-US" sz="1600" dirty="0"/>
              <a:t> in </a:t>
            </a:r>
            <a:r>
              <a:rPr lang="en-US" sz="1600" b="1" dirty="0"/>
              <a:t>Apr-May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Well above average discharges in </a:t>
            </a:r>
            <a:r>
              <a:rPr lang="en-US" sz="1600" b="1" dirty="0"/>
              <a:t>Tana River in May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9C2F90-F2BD-A2B7-24CA-1DBE7FC97AB3}"/>
              </a:ext>
            </a:extLst>
          </p:cNvPr>
          <p:cNvSpPr txBox="1"/>
          <p:nvPr/>
        </p:nvSpPr>
        <p:spPr>
          <a:xfrm>
            <a:off x="606749" y="5437483"/>
            <a:ext cx="4640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Mar – Jun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958AD-33DE-8486-DEC2-96F9856A0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918" y="4400585"/>
            <a:ext cx="1620279" cy="1043014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02D70E92-0635-1F5D-3D22-02873E920793}"/>
              </a:ext>
            </a:extLst>
          </p:cNvPr>
          <p:cNvSpPr txBox="1"/>
          <p:nvPr/>
        </p:nvSpPr>
        <p:spPr>
          <a:xfrm>
            <a:off x="6596888" y="6090520"/>
            <a:ext cx="46799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Apr – Jul 2024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Discharges in Juba, Shabelle, Lak Dera and Tana Rivers are expected to be above-average during April to July.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Above-average risk of flooding in Lak Dera and lower Juba catchments in late April to mid May.</a:t>
            </a: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Whereas</a:t>
            </a:r>
            <a:r>
              <a:rPr lang="en-US" dirty="0"/>
              <a:t> above-average risk of flooding along Tana River in May.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 I believe, based on the streamflow forecast we could add “high likelihood of flooding along Tana River and in the lower catchment of Juba River in May” in assumption 2d.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46467</TotalTime>
  <Words>274</Words>
  <Application>Microsoft Office PowerPoint</Application>
  <PresentationFormat>Widescreen</PresentationFormat>
  <Paragraphs>46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Seasonal Streamflow Forecast</vt:lpstr>
      <vt:lpstr>Timing of Flood Risk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1358</cp:revision>
  <cp:lastPrinted>2015-08-11T15:53:42Z</cp:lastPrinted>
  <dcterms:created xsi:type="dcterms:W3CDTF">2016-04-22T19:29:16Z</dcterms:created>
  <dcterms:modified xsi:type="dcterms:W3CDTF">2024-04-15T17:10:50Z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