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505" r:id="rId5"/>
    <p:sldId id="551" r:id="rId6"/>
    <p:sldId id="552" r:id="rId7"/>
    <p:sldId id="549" r:id="rId8"/>
  </p:sldIdLst>
  <p:sldSz cx="12192000" cy="6858000"/>
  <p:notesSz cx="6950075" cy="9236075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52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2" autoAdjust="0"/>
    <p:restoredTop sz="95816" autoAdjust="0"/>
  </p:normalViewPr>
  <p:slideViewPr>
    <p:cSldViewPr>
      <p:cViewPr varScale="1">
        <p:scale>
          <a:sx n="96" d="100"/>
          <a:sy n="96" d="100"/>
        </p:scale>
        <p:origin x="96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2024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</a:t>
            </a:r>
            <a:r>
              <a:rPr lang="en-US" sz="2600" dirty="0" err="1"/>
              <a:t>Kajakai</a:t>
            </a:r>
            <a:r>
              <a:rPr lang="en-US" sz="2600" dirty="0"/>
              <a:t> Reservoir in the Helmand basin (as of Mar 10, 2024)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405562" y="5647597"/>
            <a:ext cx="549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Typical low water level in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 during the dry period.</a:t>
            </a:r>
          </a:p>
        </p:txBody>
      </p:sp>
      <p:pic>
        <p:nvPicPr>
          <p:cNvPr id="1026" name="Picture 2" descr="Data/image supplied by NASA. Link opens up new window.">
            <a:extLst>
              <a:ext uri="{FF2B5EF4-FFF2-40B4-BE49-F238E27FC236}">
                <a16:creationId xmlns:a16="http://schemas.microsoft.com/office/drawing/2014/main" id="{98673A9D-38D1-5BD9-0053-A35F3D70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06" y="1905000"/>
            <a:ext cx="5159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3EEA-AA2E-BA01-6489-113473C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Streamflow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C12E0B-5225-7F37-AB79-FCEDBADB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" y="4114800"/>
            <a:ext cx="355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D9748-5295-FF35-5889-B48DE2622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191000"/>
            <a:ext cx="355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E8AA1-A9D8-556D-161E-7C66C199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83" y="1668780"/>
            <a:ext cx="355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8DAF2-7760-D560-696E-EADD6AD8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17" y="1668780"/>
            <a:ext cx="3556000" cy="228600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F415D1C2-B905-F204-1F9F-8F1D93CA9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6" y="2743200"/>
            <a:ext cx="3550024" cy="27432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6C122-BF05-4FA1-8DC1-B8154314DE32}"/>
              </a:ext>
            </a:extLst>
          </p:cNvPr>
          <p:cNvCxnSpPr>
            <a:stCxn id="8" idx="3"/>
          </p:cNvCxnSpPr>
          <p:nvPr/>
        </p:nvCxnSpPr>
        <p:spPr>
          <a:xfrm>
            <a:off x="4195417" y="2811780"/>
            <a:ext cx="909983" cy="922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6CDE1D-0ED7-6F29-C3A1-0D82ABC2B402}"/>
              </a:ext>
            </a:extLst>
          </p:cNvPr>
          <p:cNvCxnSpPr>
            <a:cxnSpLocks/>
            <a:stCxn id="3074" idx="3"/>
          </p:cNvCxnSpPr>
          <p:nvPr/>
        </p:nvCxnSpPr>
        <p:spPr>
          <a:xfrm flipV="1">
            <a:off x="4195417" y="4724400"/>
            <a:ext cx="1369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955FE1-4F5C-AD69-980D-9E2B4E1A828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396383" y="2811780"/>
            <a:ext cx="1727200" cy="67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BD679D-7A66-F7EB-B733-F0EAA25ACADA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6887817" y="4023360"/>
            <a:ext cx="126558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ydrograph">
            <a:extLst>
              <a:ext uri="{FF2B5EF4-FFF2-40B4-BE49-F238E27FC236}">
                <a16:creationId xmlns:a16="http://schemas.microsoft.com/office/drawing/2014/main" id="{2B3FDEEC-9A06-C008-BCFB-53BCE16E0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62" y="1484531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ydrograph">
            <a:extLst>
              <a:ext uri="{FF2B5EF4-FFF2-40B4-BE49-F238E27FC236}">
                <a16:creationId xmlns:a16="http://schemas.microsoft.com/office/drawing/2014/main" id="{8803DC17-E8B3-7E30-186D-C03787DF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72" y="3931814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D533CC-BAC2-E357-6151-EDEFC5729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9" t="26824" r="36875" b="22865"/>
          <a:stretch/>
        </p:blipFill>
        <p:spPr bwMode="auto">
          <a:xfrm>
            <a:off x="749658" y="1563469"/>
            <a:ext cx="5065626" cy="40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951384"/>
            <a:ext cx="4883791" cy="3657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(Mar – Jun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703025" y="4450267"/>
            <a:ext cx="1935775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Mar - Jun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330077" y="1563469"/>
            <a:ext cx="2235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Amu Darya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330077" y="4073842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3272532" y="2386786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267200" y="3582777"/>
            <a:ext cx="347289" cy="400110"/>
            <a:chOff x="4495800" y="3268018"/>
            <a:chExt cx="347289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530183" y="32680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570FC3-F60E-BC32-CD44-DA7F9F2F86E4}"/>
              </a:ext>
            </a:extLst>
          </p:cNvPr>
          <p:cNvSpPr txBox="1"/>
          <p:nvPr/>
        </p:nvSpPr>
        <p:spPr>
          <a:xfrm>
            <a:off x="661784" y="6019800"/>
            <a:ext cx="604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Below average streamflow is expected in the northern 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Average to above average streamflow is expected in the East and Southwestern Rivers</a:t>
            </a:r>
          </a:p>
        </p:txBody>
      </p: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32389</TotalTime>
  <Words>126</Words>
  <Application>Microsoft Office PowerPoint</Application>
  <PresentationFormat>Widescreen</PresentationFormat>
  <Paragraphs>25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Kajakai Reservoir in the Helmand basin (as of Mar 10, 2024)</vt:lpstr>
      <vt:lpstr>Recent Streamflow 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721</cp:revision>
  <cp:lastPrinted>2015-08-11T15:53:42Z</cp:lastPrinted>
  <dcterms:created xsi:type="dcterms:W3CDTF">2016-04-22T19:29:16Z</dcterms:created>
  <dcterms:modified xsi:type="dcterms:W3CDTF">2024-03-18T22:07:59Z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