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505" r:id="rId5"/>
    <p:sldId id="551" r:id="rId6"/>
    <p:sldId id="552" r:id="rId7"/>
    <p:sldId id="549" r:id="rId8"/>
  </p:sldIdLst>
  <p:sldSz cx="12192000" cy="6858000"/>
  <p:notesSz cx="6950075" cy="9236075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551"/>
            <p14:sldId id="552"/>
            <p14:sldId id="549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DF4"/>
    <a:srgbClr val="D0D8E8"/>
    <a:srgbClr val="CCCCFF"/>
    <a:srgbClr val="9999FF"/>
    <a:srgbClr val="002F6C"/>
    <a:srgbClr val="2A2C2D"/>
    <a:srgbClr val="FF9933"/>
    <a:srgbClr val="FF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2" autoAdjust="0"/>
    <p:restoredTop sz="95816" autoAdjust="0"/>
  </p:normalViewPr>
  <p:slideViewPr>
    <p:cSldViewPr>
      <p:cViewPr varScale="1">
        <p:scale>
          <a:sx n="98" d="100"/>
          <a:sy n="98" d="100"/>
        </p:scale>
        <p:origin x="7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6/17/2024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6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0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Assumptions-Afghanistan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June 2024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EAC8-F1EC-49E2-B103-4DCEBF90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1366652" cy="731520"/>
          </a:xfrm>
        </p:spPr>
        <p:txBody>
          <a:bodyPr/>
          <a:lstStyle/>
          <a:p>
            <a:r>
              <a:rPr lang="en-US" sz="2600" dirty="0"/>
              <a:t>Water Level at the </a:t>
            </a:r>
            <a:r>
              <a:rPr lang="en-US" sz="2600" dirty="0" err="1"/>
              <a:t>Kajakai</a:t>
            </a:r>
            <a:r>
              <a:rPr lang="en-US" sz="2600" dirty="0"/>
              <a:t> Reservoir (as of May 09, 2024)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5777E0-BE19-391A-C25D-16A452677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56" t="51111" r="22171" b="1573"/>
          <a:stretch/>
        </p:blipFill>
        <p:spPr>
          <a:xfrm>
            <a:off x="6477000" y="1905000"/>
            <a:ext cx="4648201" cy="32449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D773EE-CFBF-611C-0357-301D623C9DE8}"/>
              </a:ext>
            </a:extLst>
          </p:cNvPr>
          <p:cNvSpPr txBox="1"/>
          <p:nvPr/>
        </p:nvSpPr>
        <p:spPr>
          <a:xfrm>
            <a:off x="6705600" y="4038600"/>
            <a:ext cx="5533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Jehil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DC7D4-7B2C-B871-6E9D-54E4020D8BB6}"/>
              </a:ext>
            </a:extLst>
          </p:cNvPr>
          <p:cNvSpPr txBox="1"/>
          <p:nvPr/>
        </p:nvSpPr>
        <p:spPr>
          <a:xfrm>
            <a:off x="7733204" y="3686047"/>
            <a:ext cx="7729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Kajakai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F2F12-E6F9-734B-866E-0297E8375724}"/>
              </a:ext>
            </a:extLst>
          </p:cNvPr>
          <p:cNvSpPr txBox="1"/>
          <p:nvPr/>
        </p:nvSpPr>
        <p:spPr>
          <a:xfrm>
            <a:off x="7976220" y="4284130"/>
            <a:ext cx="10599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Arghandab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50F0A-4D10-9D1A-9C11-87F053C6B868}"/>
              </a:ext>
            </a:extLst>
          </p:cNvPr>
          <p:cNvSpPr txBox="1"/>
          <p:nvPr/>
        </p:nvSpPr>
        <p:spPr>
          <a:xfrm>
            <a:off x="8989408" y="3778233"/>
            <a:ext cx="9605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Istadehye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6AAAB0-DD55-2BC5-1E71-FF3212696932}"/>
              </a:ext>
            </a:extLst>
          </p:cNvPr>
          <p:cNvSpPr txBox="1"/>
          <p:nvPr/>
        </p:nvSpPr>
        <p:spPr>
          <a:xfrm>
            <a:off x="8263156" y="1905000"/>
            <a:ext cx="5325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Zeid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0BA18E-0D09-0474-C444-8E77728DBC8A}"/>
              </a:ext>
            </a:extLst>
          </p:cNvPr>
          <p:cNvSpPr txBox="1"/>
          <p:nvPr/>
        </p:nvSpPr>
        <p:spPr>
          <a:xfrm>
            <a:off x="6373883" y="5110408"/>
            <a:ext cx="2462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USDA monitoring reservoirs </a:t>
            </a:r>
          </a:p>
        </p:txBody>
      </p:sp>
      <p:pic>
        <p:nvPicPr>
          <p:cNvPr id="4098" name="Picture 2" descr="Data/image supplied by NASA. Link opens up new window.">
            <a:extLst>
              <a:ext uri="{FF2B5EF4-FFF2-40B4-BE49-F238E27FC236}">
                <a16:creationId xmlns:a16="http://schemas.microsoft.com/office/drawing/2014/main" id="{DB671406-4208-C17E-2BF2-34735FDF3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08760"/>
            <a:ext cx="5486400" cy="48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1E1CDB-BC35-40FE-3D20-488CB43A1F74}"/>
              </a:ext>
            </a:extLst>
          </p:cNvPr>
          <p:cNvSpPr txBox="1"/>
          <p:nvPr/>
        </p:nvSpPr>
        <p:spPr>
          <a:xfrm rot="19323377">
            <a:off x="2115463" y="3436970"/>
            <a:ext cx="666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Couldn’t retrieve the water level charts – USDA site not working</a:t>
            </a:r>
          </a:p>
        </p:txBody>
      </p:sp>
    </p:spTree>
    <p:extLst>
      <p:ext uri="{BB962C8B-B14F-4D97-AF65-F5344CB8AC3E}">
        <p14:creationId xmlns:p14="http://schemas.microsoft.com/office/powerpoint/2010/main" val="39481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3EEA-AA2E-BA01-6489-113473CA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Streamflow</a:t>
            </a: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F415D1C2-B905-F204-1F9F-8F1D93CA9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96" y="2743200"/>
            <a:ext cx="3550024" cy="27432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46C122-BF05-4FA1-8DC1-B8154314DE32}"/>
              </a:ext>
            </a:extLst>
          </p:cNvPr>
          <p:cNvCxnSpPr>
            <a:cxnSpLocks/>
          </p:cNvCxnSpPr>
          <p:nvPr/>
        </p:nvCxnSpPr>
        <p:spPr>
          <a:xfrm>
            <a:off x="4195417" y="2811780"/>
            <a:ext cx="909983" cy="922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6CDE1D-0ED7-6F29-C3A1-0D82ABC2B402}"/>
              </a:ext>
            </a:extLst>
          </p:cNvPr>
          <p:cNvCxnSpPr>
            <a:cxnSpLocks/>
          </p:cNvCxnSpPr>
          <p:nvPr/>
        </p:nvCxnSpPr>
        <p:spPr>
          <a:xfrm flipV="1">
            <a:off x="4195417" y="4800600"/>
            <a:ext cx="1108767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955FE1-4F5C-AD69-980D-9E2B4E1A8284}"/>
              </a:ext>
            </a:extLst>
          </p:cNvPr>
          <p:cNvCxnSpPr>
            <a:cxnSpLocks/>
          </p:cNvCxnSpPr>
          <p:nvPr/>
        </p:nvCxnSpPr>
        <p:spPr>
          <a:xfrm flipH="1">
            <a:off x="6781800" y="2811780"/>
            <a:ext cx="1371599" cy="453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BD679D-7A66-F7EB-B733-F0EAA25ACADA}"/>
              </a:ext>
            </a:extLst>
          </p:cNvPr>
          <p:cNvCxnSpPr>
            <a:cxnSpLocks/>
          </p:cNvCxnSpPr>
          <p:nvPr/>
        </p:nvCxnSpPr>
        <p:spPr>
          <a:xfrm flipH="1" flipV="1">
            <a:off x="6887817" y="4023360"/>
            <a:ext cx="1265583" cy="1310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2989499-384F-498E-3D80-250D5E67AC62}"/>
              </a:ext>
            </a:extLst>
          </p:cNvPr>
          <p:cNvSpPr txBox="1"/>
          <p:nvPr/>
        </p:nvSpPr>
        <p:spPr>
          <a:xfrm>
            <a:off x="654949" y="6400800"/>
            <a:ext cx="9777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Streams entering low flow season except north and northeast.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AA2B13-ECB2-3E26-EAD3-2430FA778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49" y="1652368"/>
            <a:ext cx="355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07C910C-6C4E-C9F7-9D62-136538408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83" y="1652368"/>
            <a:ext cx="355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CF969D3-F302-397C-926B-E18388BD4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83" y="4129635"/>
            <a:ext cx="355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B5F06A1-CC34-A3CD-046A-210AB03EF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49" y="4129635"/>
            <a:ext cx="355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92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76103943-1116-0B09-3669-AC2604D23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6" t="7962" r="16874" b="2988"/>
          <a:stretch/>
        </p:blipFill>
        <p:spPr bwMode="auto">
          <a:xfrm>
            <a:off x="874115" y="1915707"/>
            <a:ext cx="4856401" cy="364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ydrograph">
            <a:extLst>
              <a:ext uri="{FF2B5EF4-FFF2-40B4-BE49-F238E27FC236}">
                <a16:creationId xmlns:a16="http://schemas.microsoft.com/office/drawing/2014/main" id="{E68832EE-176B-6A96-C95E-1342CA5A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64" y="1371600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ydrograph">
            <a:extLst>
              <a:ext uri="{FF2B5EF4-FFF2-40B4-BE49-F238E27FC236}">
                <a16:creationId xmlns:a16="http://schemas.microsoft.com/office/drawing/2014/main" id="{32E5174F-D0DE-BC4B-B4DB-1C164FB56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65" y="3796278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2C983-359C-41D0-8B84-AAADD8F2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10" y="838200"/>
            <a:ext cx="11430000" cy="416920"/>
          </a:xfrm>
        </p:spPr>
        <p:txBody>
          <a:bodyPr/>
          <a:lstStyle/>
          <a:p>
            <a:r>
              <a:rPr lang="en-US" sz="3000" dirty="0"/>
              <a:t>Streamflow Forecast for Afghanistan</a:t>
            </a:r>
          </a:p>
        </p:txBody>
      </p:sp>
      <p:pic>
        <p:nvPicPr>
          <p:cNvPr id="15" name="Picture 14" descr="Map&#10;&#10;Description automatically generated with medium confidence">
            <a:extLst>
              <a:ext uri="{FF2B5EF4-FFF2-40B4-BE49-F238E27FC236}">
                <a16:creationId xmlns:a16="http://schemas.microsoft.com/office/drawing/2014/main" id="{410CDBCC-2E0B-4F07-873E-38BAB46217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" y="1951384"/>
            <a:ext cx="4883791" cy="3657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B1C360-B977-4BED-BEF4-6FED0C4EB5B6}"/>
              </a:ext>
            </a:extLst>
          </p:cNvPr>
          <p:cNvSpPr txBox="1"/>
          <p:nvPr/>
        </p:nvSpPr>
        <p:spPr>
          <a:xfrm>
            <a:off x="6888082" y="6290846"/>
            <a:ext cx="46876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monthly forecast (Jun – Sep 2024)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83B21D-97B8-485C-A90F-5959092E48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974" t="34444" r="50000" b="50701"/>
          <a:stretch/>
        </p:blipFill>
        <p:spPr>
          <a:xfrm>
            <a:off x="3944777" y="4526755"/>
            <a:ext cx="1811895" cy="11126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D54DBB-E064-471D-A99F-7F7C559E31F1}"/>
              </a:ext>
            </a:extLst>
          </p:cNvPr>
          <p:cNvSpPr txBox="1"/>
          <p:nvPr/>
        </p:nvSpPr>
        <p:spPr>
          <a:xfrm>
            <a:off x="727259" y="5675080"/>
            <a:ext cx="50288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seasonal forecast Jun - Sep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DD23C8-255C-42CC-9D27-6BF6EE13C4B2}"/>
              </a:ext>
            </a:extLst>
          </p:cNvPr>
          <p:cNvSpPr txBox="1"/>
          <p:nvPr/>
        </p:nvSpPr>
        <p:spPr>
          <a:xfrm>
            <a:off x="8191387" y="1455803"/>
            <a:ext cx="2235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A: Amu Darya River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5FCCDF-5B82-4AE2-9CA9-4B83C64FE3D4}"/>
              </a:ext>
            </a:extLst>
          </p:cNvPr>
          <p:cNvSpPr txBox="1"/>
          <p:nvPr/>
        </p:nvSpPr>
        <p:spPr>
          <a:xfrm>
            <a:off x="8585470" y="3928184"/>
            <a:ext cx="1818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B: Kabul River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73091-B846-9240-6320-B6673064C3EC}"/>
              </a:ext>
            </a:extLst>
          </p:cNvPr>
          <p:cNvGrpSpPr/>
          <p:nvPr/>
        </p:nvGrpSpPr>
        <p:grpSpPr>
          <a:xfrm>
            <a:off x="3272532" y="2386786"/>
            <a:ext cx="405102" cy="400110"/>
            <a:chOff x="2946645" y="1893178"/>
            <a:chExt cx="405102" cy="40011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7993156-4B25-45D7-9778-9B12573896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6645" y="195051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C3B94C-3E8C-8F96-7AA4-06491A16E1AC}"/>
                </a:ext>
              </a:extLst>
            </p:cNvPr>
            <p:cNvSpPr txBox="1"/>
            <p:nvPr/>
          </p:nvSpPr>
          <p:spPr>
            <a:xfrm>
              <a:off x="3011589" y="1893178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6E0A84-7C54-0FDB-E89E-CF45F59DFD3D}"/>
              </a:ext>
            </a:extLst>
          </p:cNvPr>
          <p:cNvGrpSpPr/>
          <p:nvPr/>
        </p:nvGrpSpPr>
        <p:grpSpPr>
          <a:xfrm>
            <a:off x="4267200" y="3582777"/>
            <a:ext cx="347289" cy="400110"/>
            <a:chOff x="4495800" y="3268018"/>
            <a:chExt cx="347289" cy="40011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E9B256-8A24-4C4F-A48B-742B8206B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95800" y="326818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539782-8DE4-69C4-07EB-0A4FA27DF372}"/>
                </a:ext>
              </a:extLst>
            </p:cNvPr>
            <p:cNvSpPr txBox="1"/>
            <p:nvPr/>
          </p:nvSpPr>
          <p:spPr>
            <a:xfrm>
              <a:off x="4530183" y="326801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3570FC3-F60E-BC32-CD44-DA7F9F2F86E4}"/>
              </a:ext>
            </a:extLst>
          </p:cNvPr>
          <p:cNvSpPr txBox="1"/>
          <p:nvPr/>
        </p:nvSpPr>
        <p:spPr>
          <a:xfrm>
            <a:off x="661784" y="6019800"/>
            <a:ext cx="604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Average to below above average discharges are expected across the country except for Kabul River.</a:t>
            </a:r>
          </a:p>
        </p:txBody>
      </p:sp>
    </p:spTree>
    <p:extLst>
      <p:ext uri="{BB962C8B-B14F-4D97-AF65-F5344CB8AC3E}">
        <p14:creationId xmlns:p14="http://schemas.microsoft.com/office/powerpoint/2010/main" val="363594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32482</TotalTime>
  <Words>125</Words>
  <Application>Microsoft Office PowerPoint</Application>
  <PresentationFormat>Widescreen</PresentationFormat>
  <Paragraphs>25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Assumptions-Afghanistan</vt:lpstr>
      <vt:lpstr>Water Level at the Kajakai Reservoir (as of May 09, 2024)</vt:lpstr>
      <vt:lpstr>Recent Streamflow</vt:lpstr>
      <vt:lpstr>Streamflow Forecast for Afghanistan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745</cp:revision>
  <cp:lastPrinted>2015-08-11T15:53:42Z</cp:lastPrinted>
  <dcterms:created xsi:type="dcterms:W3CDTF">2016-04-22T19:29:16Z</dcterms:created>
  <dcterms:modified xsi:type="dcterms:W3CDTF">2024-06-17T19:54:18Z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