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551" r:id="rId6"/>
    <p:sldId id="552" r:id="rId7"/>
    <p:sldId id="553" r:id="rId8"/>
    <p:sldId id="549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2"/>
            <p14:sldId id="553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95816" autoAdjust="0"/>
  </p:normalViewPr>
  <p:slideViewPr>
    <p:cSldViewPr>
      <p:cViewPr varScale="1">
        <p:scale>
          <a:sx n="77" d="100"/>
          <a:sy n="77" d="100"/>
        </p:scale>
        <p:origin x="120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the </a:t>
            </a:r>
            <a:r>
              <a:rPr lang="en-US" sz="2600" dirty="0" err="1"/>
              <a:t>Kajakai</a:t>
            </a:r>
            <a:r>
              <a:rPr lang="en-US" sz="2600" dirty="0"/>
              <a:t> Reservoir (as of May 09, 2024)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405562" y="5647597"/>
            <a:ext cx="549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Water level is at record high at the </a:t>
            </a:r>
            <a:r>
              <a:rPr lang="en-US" sz="2000" dirty="0" err="1">
                <a:latin typeface="Tw Cen MT" panose="020B0602020104020603" pitchFamily="34" charset="0"/>
              </a:rPr>
              <a:t>Kajakai</a:t>
            </a:r>
            <a:r>
              <a:rPr lang="en-US" sz="2000" dirty="0">
                <a:latin typeface="Tw Cen MT" panose="020B0602020104020603" pitchFamily="34" charset="0"/>
              </a:rPr>
              <a:t> reservoir.</a:t>
            </a:r>
          </a:p>
        </p:txBody>
      </p:sp>
      <p:pic>
        <p:nvPicPr>
          <p:cNvPr id="4098" name="Picture 2" descr="Data/image supplied by NASA. Link opens up new window.">
            <a:extLst>
              <a:ext uri="{FF2B5EF4-FFF2-40B4-BE49-F238E27FC236}">
                <a16:creationId xmlns:a16="http://schemas.microsoft.com/office/drawing/2014/main" id="{DB671406-4208-C17E-2BF2-34735FDF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08760"/>
            <a:ext cx="5486400" cy="4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3EEA-AA2E-BA01-6489-113473CA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Streamflow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F415D1C2-B905-F204-1F9F-8F1D93CA9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96" y="2743200"/>
            <a:ext cx="3550024" cy="2743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46C122-BF05-4FA1-8DC1-B8154314DE32}"/>
              </a:ext>
            </a:extLst>
          </p:cNvPr>
          <p:cNvCxnSpPr>
            <a:cxnSpLocks/>
          </p:cNvCxnSpPr>
          <p:nvPr/>
        </p:nvCxnSpPr>
        <p:spPr>
          <a:xfrm>
            <a:off x="4195417" y="2811780"/>
            <a:ext cx="909983" cy="92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CDE1D-0ED7-6F29-C3A1-0D82ABC2B402}"/>
              </a:ext>
            </a:extLst>
          </p:cNvPr>
          <p:cNvCxnSpPr>
            <a:cxnSpLocks/>
          </p:cNvCxnSpPr>
          <p:nvPr/>
        </p:nvCxnSpPr>
        <p:spPr>
          <a:xfrm flipV="1">
            <a:off x="4195417" y="4800600"/>
            <a:ext cx="1108767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955FE1-4F5C-AD69-980D-9E2B4E1A8284}"/>
              </a:ext>
            </a:extLst>
          </p:cNvPr>
          <p:cNvCxnSpPr>
            <a:cxnSpLocks/>
          </p:cNvCxnSpPr>
          <p:nvPr/>
        </p:nvCxnSpPr>
        <p:spPr>
          <a:xfrm flipH="1">
            <a:off x="6629400" y="2811780"/>
            <a:ext cx="1494183" cy="69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BD679D-7A66-F7EB-B733-F0EAA25ACADA}"/>
              </a:ext>
            </a:extLst>
          </p:cNvPr>
          <p:cNvCxnSpPr>
            <a:cxnSpLocks/>
          </p:cNvCxnSpPr>
          <p:nvPr/>
        </p:nvCxnSpPr>
        <p:spPr>
          <a:xfrm flipH="1" flipV="1">
            <a:off x="6887817" y="4023360"/>
            <a:ext cx="126558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6E6E0A-FE1C-3393-37B9-D7F0A92B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418338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A07310E-34BC-D13D-1509-6AC377E7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9" y="418338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8BA53B4-10AB-B135-8B16-80641EEC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6" y="162306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0D4747F-A7BC-E9E8-5B5D-FE5F1955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652368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989499-384F-498E-3D80-250D5E67AC62}"/>
              </a:ext>
            </a:extLst>
          </p:cNvPr>
          <p:cNvSpPr txBox="1"/>
          <p:nvPr/>
        </p:nvSpPr>
        <p:spPr>
          <a:xfrm>
            <a:off x="654949" y="6400800"/>
            <a:ext cx="9777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Unusual rise in Streamflow across Afghanistan including northeast. </a:t>
            </a:r>
          </a:p>
        </p:txBody>
      </p:sp>
    </p:spTree>
    <p:extLst>
      <p:ext uri="{BB962C8B-B14F-4D97-AF65-F5344CB8AC3E}">
        <p14:creationId xmlns:p14="http://schemas.microsoft.com/office/powerpoint/2010/main" val="4035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F60F27-2180-4637-C341-48BB4CB3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1117" y="3124200"/>
            <a:ext cx="5094360" cy="2423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9CD1D-B41C-7577-7F2B-D83AB630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E9612E-8AC0-4AAC-56B1-6E97C2802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8889" r="19416" b="1111"/>
          <a:stretch/>
        </p:blipFill>
        <p:spPr bwMode="auto">
          <a:xfrm>
            <a:off x="576943" y="1447800"/>
            <a:ext cx="53848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90343B2-CAFA-B9D8-738E-6CEC7490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1117" y="1115945"/>
            <a:ext cx="5073538" cy="2514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4E9C2A2-6510-AED9-8A26-3270DF271B8A}"/>
              </a:ext>
            </a:extLst>
          </p:cNvPr>
          <p:cNvGrpSpPr/>
          <p:nvPr/>
        </p:nvGrpSpPr>
        <p:grpSpPr>
          <a:xfrm>
            <a:off x="1676400" y="3269046"/>
            <a:ext cx="405102" cy="400110"/>
            <a:chOff x="2946645" y="1893178"/>
            <a:chExt cx="405102" cy="4001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AFED56-50F2-5F9F-7B91-B4233C7E6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232775-51B1-539F-3823-86412C982E9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F4ED33-E0A1-D576-D530-16F11FC24963}"/>
              </a:ext>
            </a:extLst>
          </p:cNvPr>
          <p:cNvGrpSpPr/>
          <p:nvPr/>
        </p:nvGrpSpPr>
        <p:grpSpPr>
          <a:xfrm>
            <a:off x="4343400" y="3269046"/>
            <a:ext cx="368904" cy="400110"/>
            <a:chOff x="4343400" y="3650046"/>
            <a:chExt cx="368904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1D4A8A-8446-CAF7-4CE9-282BF81C4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368630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E8B4F9-CC40-BC54-4174-F2991FDCD5AC}"/>
                </a:ext>
              </a:extLst>
            </p:cNvPr>
            <p:cNvSpPr txBox="1"/>
            <p:nvPr/>
          </p:nvSpPr>
          <p:spPr>
            <a:xfrm>
              <a:off x="4399398" y="365004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540A06-639B-FA62-EE8D-5B72F026E9FA}"/>
              </a:ext>
            </a:extLst>
          </p:cNvPr>
          <p:cNvSpPr txBox="1"/>
          <p:nvPr/>
        </p:nvSpPr>
        <p:spPr>
          <a:xfrm>
            <a:off x="609600" y="6088052"/>
            <a:ext cx="1080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Unseasonably high discharge especially in the west expected to continue until end of May.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479097-3B7E-4AA8-9465-57C5D967D4ED}"/>
              </a:ext>
            </a:extLst>
          </p:cNvPr>
          <p:cNvSpPr txBox="1"/>
          <p:nvPr/>
        </p:nvSpPr>
        <p:spPr>
          <a:xfrm>
            <a:off x="638402" y="5562600"/>
            <a:ext cx="53233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11 May – 10 Jun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22C11-E976-8990-09BA-F89D13D4376A}"/>
              </a:ext>
            </a:extLst>
          </p:cNvPr>
          <p:cNvSpPr txBox="1"/>
          <p:nvPr/>
        </p:nvSpPr>
        <p:spPr>
          <a:xfrm>
            <a:off x="6722301" y="5575544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11 May – 10 Jun 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932646-6201-A470-CB4B-D41A4F1804AC}"/>
              </a:ext>
            </a:extLst>
          </p:cNvPr>
          <p:cNvGrpSpPr/>
          <p:nvPr/>
        </p:nvGrpSpPr>
        <p:grpSpPr>
          <a:xfrm>
            <a:off x="4764805" y="3797934"/>
            <a:ext cx="1196939" cy="1823989"/>
            <a:chOff x="665252" y="1470232"/>
            <a:chExt cx="1196939" cy="1823989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B89908E-AEBF-CD2C-B29D-70CF3064A8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61346" b="3333"/>
            <a:stretch/>
          </p:blipFill>
          <p:spPr bwMode="auto">
            <a:xfrm>
              <a:off x="719191" y="1470232"/>
              <a:ext cx="1143000" cy="178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6C564-E6A6-903E-6696-7B12CE4EE5B1}"/>
                </a:ext>
              </a:extLst>
            </p:cNvPr>
            <p:cNvSpPr txBox="1"/>
            <p:nvPr/>
          </p:nvSpPr>
          <p:spPr>
            <a:xfrm>
              <a:off x="665252" y="3048000"/>
              <a:ext cx="1196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Tw Cen MT" panose="020B0602020104020603" pitchFamily="34" charset="0"/>
                </a:rPr>
                <a:t>2-yr    5-yr    20-yr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1DAF34E-532B-7CEF-85F7-599889D605DC}"/>
              </a:ext>
            </a:extLst>
          </p:cNvPr>
          <p:cNvSpPr txBox="1"/>
          <p:nvPr/>
        </p:nvSpPr>
        <p:spPr>
          <a:xfrm>
            <a:off x="7016014" y="284888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@point A: Hari Rod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656182-24C7-ABAE-4F73-C3F4CABC8116}"/>
              </a:ext>
            </a:extLst>
          </p:cNvPr>
          <p:cNvSpPr txBox="1"/>
          <p:nvPr/>
        </p:nvSpPr>
        <p:spPr>
          <a:xfrm>
            <a:off x="7008707" y="481678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@point B: Kabul River</a:t>
            </a:r>
          </a:p>
        </p:txBody>
      </p:sp>
    </p:spTree>
    <p:extLst>
      <p:ext uri="{BB962C8B-B14F-4D97-AF65-F5344CB8AC3E}">
        <p14:creationId xmlns:p14="http://schemas.microsoft.com/office/powerpoint/2010/main" val="15445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ydrograph">
            <a:extLst>
              <a:ext uri="{FF2B5EF4-FFF2-40B4-BE49-F238E27FC236}">
                <a16:creationId xmlns:a16="http://schemas.microsoft.com/office/drawing/2014/main" id="{74343C08-9A20-D91E-3376-31AFE84D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62" y="1449363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ydrograph">
            <a:extLst>
              <a:ext uri="{FF2B5EF4-FFF2-40B4-BE49-F238E27FC236}">
                <a16:creationId xmlns:a16="http://schemas.microsoft.com/office/drawing/2014/main" id="{C12A4855-F3E9-D7AC-F9B0-EE790367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87" y="3626954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3D6CA-0B58-BADB-0617-24D52366E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83" t="8889" r="19424" b="1111"/>
          <a:stretch/>
        </p:blipFill>
        <p:spPr>
          <a:xfrm>
            <a:off x="873065" y="1860715"/>
            <a:ext cx="4858865" cy="3748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951384"/>
            <a:ext cx="4883791" cy="365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888082" y="6290846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(May – Aug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944777" y="4526755"/>
            <a:ext cx="1811895" cy="11126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727259" y="5675080"/>
            <a:ext cx="5028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May - Aug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467600" y="1528671"/>
            <a:ext cx="223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467600" y="3734848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272532" y="2386786"/>
            <a:ext cx="405102" cy="400110"/>
            <a:chOff x="2946645" y="1893178"/>
            <a:chExt cx="405102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267200" y="3582777"/>
            <a:ext cx="347289" cy="400110"/>
            <a:chOff x="4495800" y="3268018"/>
            <a:chExt cx="347289" cy="400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530183" y="32680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70FC3-F60E-BC32-CD44-DA7F9F2F86E4}"/>
              </a:ext>
            </a:extLst>
          </p:cNvPr>
          <p:cNvSpPr txBox="1"/>
          <p:nvPr/>
        </p:nvSpPr>
        <p:spPr>
          <a:xfrm>
            <a:off x="661784" y="6019800"/>
            <a:ext cx="604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Average to above average discharges are expected across the country.</a:t>
            </a:r>
          </a:p>
        </p:txBody>
      </p: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32449</TotalTime>
  <Words>172</Words>
  <Application>Microsoft Office PowerPoint</Application>
  <PresentationFormat>Widescreen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the Kajakai Reservoir (as of May 09, 2024)</vt:lpstr>
      <vt:lpstr>Recent Streamflow</vt:lpstr>
      <vt:lpstr>Streamflow Forecast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737</cp:revision>
  <cp:lastPrinted>2015-08-11T15:53:42Z</cp:lastPrinted>
  <dcterms:created xsi:type="dcterms:W3CDTF">2016-04-22T19:29:16Z</dcterms:created>
  <dcterms:modified xsi:type="dcterms:W3CDTF">2024-05-13T19:26:41Z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