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505" r:id="rId5"/>
    <p:sldId id="551" r:id="rId6"/>
    <p:sldId id="552" r:id="rId7"/>
    <p:sldId id="549" r:id="rId8"/>
  </p:sldIdLst>
  <p:sldSz cx="12192000" cy="6858000"/>
  <p:notesSz cx="6950075" cy="923607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52"/>
            <p14:sldId id="54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2" autoAdjust="0"/>
    <p:restoredTop sz="95816" autoAdjust="0"/>
  </p:normalViewPr>
  <p:slideViewPr>
    <p:cSldViewPr>
      <p:cViewPr varScale="1">
        <p:scale>
          <a:sx n="96" d="100"/>
          <a:sy n="96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Assumptions-Afghanistan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April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600" dirty="0"/>
              <a:t>Water Level at Data Processing is on Hold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777E0-BE19-391A-C25D-16A45267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6" t="51111" r="22171" b="1573"/>
          <a:stretch/>
        </p:blipFill>
        <p:spPr>
          <a:xfrm>
            <a:off x="6477000" y="1905000"/>
            <a:ext cx="4648201" cy="3244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773EE-CFBF-611C-0357-301D623C9DE8}"/>
              </a:ext>
            </a:extLst>
          </p:cNvPr>
          <p:cNvSpPr txBox="1"/>
          <p:nvPr/>
        </p:nvSpPr>
        <p:spPr>
          <a:xfrm>
            <a:off x="6705600" y="403860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Jehil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DC7D4-7B2C-B871-6E9D-54E4020D8BB6}"/>
              </a:ext>
            </a:extLst>
          </p:cNvPr>
          <p:cNvSpPr txBox="1"/>
          <p:nvPr/>
        </p:nvSpPr>
        <p:spPr>
          <a:xfrm>
            <a:off x="7733204" y="3686047"/>
            <a:ext cx="772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Kajakai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2F12-E6F9-734B-866E-0297E8375724}"/>
              </a:ext>
            </a:extLst>
          </p:cNvPr>
          <p:cNvSpPr txBox="1"/>
          <p:nvPr/>
        </p:nvSpPr>
        <p:spPr>
          <a:xfrm>
            <a:off x="7976220" y="4284130"/>
            <a:ext cx="10599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Arghandab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50F0A-4D10-9D1A-9C11-87F053C6B868}"/>
              </a:ext>
            </a:extLst>
          </p:cNvPr>
          <p:cNvSpPr txBox="1"/>
          <p:nvPr/>
        </p:nvSpPr>
        <p:spPr>
          <a:xfrm>
            <a:off x="8989408" y="3778233"/>
            <a:ext cx="960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Istadehye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AAAB0-DD55-2BC5-1E71-FF3212696932}"/>
              </a:ext>
            </a:extLst>
          </p:cNvPr>
          <p:cNvSpPr txBox="1"/>
          <p:nvPr/>
        </p:nvSpPr>
        <p:spPr>
          <a:xfrm>
            <a:off x="8263156" y="1905000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Zeid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BA18E-0D09-0474-C444-8E77728DBC8A}"/>
              </a:ext>
            </a:extLst>
          </p:cNvPr>
          <p:cNvSpPr txBox="1"/>
          <p:nvPr/>
        </p:nvSpPr>
        <p:spPr>
          <a:xfrm>
            <a:off x="6373883" y="5110408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USDA monitoring reservoirs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D7BF7-630F-3190-DCE6-4C9C27627523}"/>
              </a:ext>
            </a:extLst>
          </p:cNvPr>
          <p:cNvSpPr txBox="1"/>
          <p:nvPr/>
        </p:nvSpPr>
        <p:spPr>
          <a:xfrm>
            <a:off x="6405562" y="5647597"/>
            <a:ext cx="549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Typical low water level in the </a:t>
            </a:r>
            <a:r>
              <a:rPr lang="en-US" sz="2000" dirty="0" err="1">
                <a:latin typeface="Tw Cen MT" panose="020B0602020104020603" pitchFamily="34" charset="0"/>
              </a:rPr>
              <a:t>Kajakai</a:t>
            </a:r>
            <a:r>
              <a:rPr lang="en-US" sz="2000" dirty="0">
                <a:latin typeface="Tw Cen MT" panose="020B0602020104020603" pitchFamily="34" charset="0"/>
              </a:rPr>
              <a:t> reservoir during the dry period.</a:t>
            </a:r>
          </a:p>
        </p:txBody>
      </p:sp>
      <p:pic>
        <p:nvPicPr>
          <p:cNvPr id="1026" name="Picture 2" descr="Data/image supplied by NASA. Link opens up new window.">
            <a:extLst>
              <a:ext uri="{FF2B5EF4-FFF2-40B4-BE49-F238E27FC236}">
                <a16:creationId xmlns:a16="http://schemas.microsoft.com/office/drawing/2014/main" id="{98673A9D-38D1-5BD9-0053-A35F3D70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06" y="1905000"/>
            <a:ext cx="51593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3EEA-AA2E-BA01-6489-113473CA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Streamflow and Runoff 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F415D1C2-B905-F204-1F9F-8F1D93CA9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96" y="2743200"/>
            <a:ext cx="3550024" cy="27432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46C122-BF05-4FA1-8DC1-B8154314DE32}"/>
              </a:ext>
            </a:extLst>
          </p:cNvPr>
          <p:cNvCxnSpPr>
            <a:cxnSpLocks/>
          </p:cNvCxnSpPr>
          <p:nvPr/>
        </p:nvCxnSpPr>
        <p:spPr>
          <a:xfrm>
            <a:off x="4195417" y="2811780"/>
            <a:ext cx="909983" cy="922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6CDE1D-0ED7-6F29-C3A1-0D82ABC2B402}"/>
              </a:ext>
            </a:extLst>
          </p:cNvPr>
          <p:cNvCxnSpPr>
            <a:cxnSpLocks/>
          </p:cNvCxnSpPr>
          <p:nvPr/>
        </p:nvCxnSpPr>
        <p:spPr>
          <a:xfrm flipV="1">
            <a:off x="4195417" y="4800600"/>
            <a:ext cx="1108767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955FE1-4F5C-AD69-980D-9E2B4E1A8284}"/>
              </a:ext>
            </a:extLst>
          </p:cNvPr>
          <p:cNvCxnSpPr>
            <a:cxnSpLocks/>
          </p:cNvCxnSpPr>
          <p:nvPr/>
        </p:nvCxnSpPr>
        <p:spPr>
          <a:xfrm flipH="1">
            <a:off x="6396383" y="2811780"/>
            <a:ext cx="1727200" cy="67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BD679D-7A66-F7EB-B733-F0EAA25ACADA}"/>
              </a:ext>
            </a:extLst>
          </p:cNvPr>
          <p:cNvCxnSpPr>
            <a:cxnSpLocks/>
          </p:cNvCxnSpPr>
          <p:nvPr/>
        </p:nvCxnSpPr>
        <p:spPr>
          <a:xfrm flipH="1" flipV="1">
            <a:off x="6887817" y="4023360"/>
            <a:ext cx="1265583" cy="131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2EADDD-7897-7609-8A54-CAC68571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1668780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F8FB10-4883-253A-8370-046DEAC1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12" y="4114800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81D30E4-F197-C10B-5CEC-A30EBCE5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" y="1668780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D6D538F-B83F-1FA9-CA63-4CD42A0C1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" y="4114800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ydrograph">
            <a:extLst>
              <a:ext uri="{FF2B5EF4-FFF2-40B4-BE49-F238E27FC236}">
                <a16:creationId xmlns:a16="http://schemas.microsoft.com/office/drawing/2014/main" id="{993737AC-8A37-04B1-D3A0-BD9E0F1A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72" y="1358593"/>
            <a:ext cx="46966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705CF2-DAC3-2AFD-7C91-40DCFC460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572" y="3811124"/>
            <a:ext cx="469661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253AE-4496-46E5-C5F3-6611B0B42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2894" r="17500" b="1686"/>
          <a:stretch/>
        </p:blipFill>
        <p:spPr bwMode="auto">
          <a:xfrm>
            <a:off x="848139" y="1784625"/>
            <a:ext cx="4907958" cy="3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2C983-359C-41D0-8B84-AAADD8F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0" y="838200"/>
            <a:ext cx="11430000" cy="416920"/>
          </a:xfrm>
        </p:spPr>
        <p:txBody>
          <a:bodyPr/>
          <a:lstStyle/>
          <a:p>
            <a:r>
              <a:rPr lang="en-US" sz="3000" dirty="0"/>
              <a:t>Streamflow Forecast for Afghanistan</a:t>
            </a:r>
          </a:p>
        </p:txBody>
      </p:sp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410CDBCC-2E0B-4F07-873E-38BAB46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1951384"/>
            <a:ext cx="4883791" cy="3657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1C360-B977-4BED-BEF4-6FED0C4EB5B6}"/>
              </a:ext>
            </a:extLst>
          </p:cNvPr>
          <p:cNvSpPr txBox="1"/>
          <p:nvPr/>
        </p:nvSpPr>
        <p:spPr>
          <a:xfrm>
            <a:off x="6888082" y="6290846"/>
            <a:ext cx="4687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(Apr – Jul 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3B21D-97B8-485C-A90F-5959092E4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74" t="34444" r="50000" b="50701"/>
          <a:stretch/>
        </p:blipFill>
        <p:spPr>
          <a:xfrm>
            <a:off x="3944777" y="4526755"/>
            <a:ext cx="1811895" cy="11126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D54DBB-E064-471D-A99F-7F7C559E31F1}"/>
              </a:ext>
            </a:extLst>
          </p:cNvPr>
          <p:cNvSpPr txBox="1"/>
          <p:nvPr/>
        </p:nvSpPr>
        <p:spPr>
          <a:xfrm>
            <a:off x="727259" y="5675080"/>
            <a:ext cx="5028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Apr - Jul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D23C8-255C-42CC-9D27-6BF6EE13C4B2}"/>
              </a:ext>
            </a:extLst>
          </p:cNvPr>
          <p:cNvSpPr txBox="1"/>
          <p:nvPr/>
        </p:nvSpPr>
        <p:spPr>
          <a:xfrm>
            <a:off x="7467600" y="1449363"/>
            <a:ext cx="223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Amu Darya River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5FCCDF-5B82-4AE2-9CA9-4B83C64FE3D4}"/>
              </a:ext>
            </a:extLst>
          </p:cNvPr>
          <p:cNvSpPr txBox="1"/>
          <p:nvPr/>
        </p:nvSpPr>
        <p:spPr>
          <a:xfrm>
            <a:off x="7467600" y="3929085"/>
            <a:ext cx="181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Kabul River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73091-B846-9240-6320-B6673064C3EC}"/>
              </a:ext>
            </a:extLst>
          </p:cNvPr>
          <p:cNvGrpSpPr/>
          <p:nvPr/>
        </p:nvGrpSpPr>
        <p:grpSpPr>
          <a:xfrm>
            <a:off x="3272532" y="2386786"/>
            <a:ext cx="405102" cy="400110"/>
            <a:chOff x="2946645" y="1893178"/>
            <a:chExt cx="405102" cy="4001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993156-4B25-45D7-9778-9B1257389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C3B94C-3E8C-8F96-7AA4-06491A16E1AC}"/>
                </a:ext>
              </a:extLst>
            </p:cNvPr>
            <p:cNvSpPr txBox="1"/>
            <p:nvPr/>
          </p:nvSpPr>
          <p:spPr>
            <a:xfrm>
              <a:off x="3011589" y="189317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E0A84-7C54-0FDB-E89E-CF45F59DFD3D}"/>
              </a:ext>
            </a:extLst>
          </p:cNvPr>
          <p:cNvGrpSpPr/>
          <p:nvPr/>
        </p:nvGrpSpPr>
        <p:grpSpPr>
          <a:xfrm>
            <a:off x="4267200" y="3582777"/>
            <a:ext cx="347289" cy="400110"/>
            <a:chOff x="4495800" y="3268018"/>
            <a:chExt cx="347289" cy="4001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E9B256-8A24-4C4F-A48B-742B8206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800" y="3268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539782-8DE4-69C4-07EB-0A4FA27DF372}"/>
                </a:ext>
              </a:extLst>
            </p:cNvPr>
            <p:cNvSpPr txBox="1"/>
            <p:nvPr/>
          </p:nvSpPr>
          <p:spPr>
            <a:xfrm>
              <a:off x="4530183" y="32680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570FC3-F60E-BC32-CD44-DA7F9F2F86E4}"/>
              </a:ext>
            </a:extLst>
          </p:cNvPr>
          <p:cNvSpPr txBox="1"/>
          <p:nvPr/>
        </p:nvSpPr>
        <p:spPr>
          <a:xfrm>
            <a:off x="661784" y="6019800"/>
            <a:ext cx="604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Recent spells of precipitation across the country helped river discharge forecast to be at average level across the country except northeast (Amu Darya River). </a:t>
            </a:r>
          </a:p>
        </p:txBody>
      </p:sp>
    </p:spTree>
    <p:extLst>
      <p:ext uri="{BB962C8B-B14F-4D97-AF65-F5344CB8AC3E}">
        <p14:creationId xmlns:p14="http://schemas.microsoft.com/office/powerpoint/2010/main" val="3635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32407</TotalTime>
  <Words>123</Words>
  <Application>Microsoft Office PowerPoint</Application>
  <PresentationFormat>Widescreen</PresentationFormat>
  <Paragraphs>24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Assumptions-Afghanistan</vt:lpstr>
      <vt:lpstr>Water Level at Data Processing is on Hold</vt:lpstr>
      <vt:lpstr>Recent Streamflow and Runoff </vt:lpstr>
      <vt:lpstr>Streamflow Forecast for Afghanistan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726</cp:revision>
  <cp:lastPrinted>2015-08-11T15:53:42Z</cp:lastPrinted>
  <dcterms:created xsi:type="dcterms:W3CDTF">2016-04-22T19:29:16Z</dcterms:created>
  <dcterms:modified xsi:type="dcterms:W3CDTF">2024-04-15T19:45:07Z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