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25" r:id="rId2"/>
    <p:sldId id="326" r:id="rId3"/>
    <p:sldId id="365" r:id="rId4"/>
    <p:sldId id="377" r:id="rId5"/>
    <p:sldId id="366" r:id="rId6"/>
    <p:sldId id="342" r:id="rId7"/>
    <p:sldId id="378" r:id="rId8"/>
    <p:sldId id="340" r:id="rId9"/>
    <p:sldId id="381" r:id="rId10"/>
    <p:sldId id="330" r:id="rId11"/>
    <p:sldId id="314" r:id="rId12"/>
    <p:sldId id="385" r:id="rId13"/>
    <p:sldId id="379" r:id="rId14"/>
    <p:sldId id="341" r:id="rId15"/>
    <p:sldId id="380" r:id="rId16"/>
    <p:sldId id="276" r:id="rId17"/>
    <p:sldId id="297" r:id="rId18"/>
    <p:sldId id="382" r:id="rId19"/>
    <p:sldId id="383" r:id="rId20"/>
    <p:sldId id="300" r:id="rId21"/>
    <p:sldId id="301" r:id="rId22"/>
    <p:sldId id="302" r:id="rId23"/>
    <p:sldId id="384" r:id="rId24"/>
    <p:sldId id="388" r:id="rId25"/>
    <p:sldId id="397" r:id="rId26"/>
    <p:sldId id="399" r:id="rId27"/>
    <p:sldId id="389" r:id="rId28"/>
    <p:sldId id="390" r:id="rId29"/>
    <p:sldId id="400" r:id="rId30"/>
    <p:sldId id="386" r:id="rId31"/>
    <p:sldId id="391" r:id="rId32"/>
    <p:sldId id="394" r:id="rId33"/>
    <p:sldId id="396" r:id="rId34"/>
    <p:sldId id="303" r:id="rId35"/>
    <p:sldId id="305" r:id="rId36"/>
    <p:sldId id="306" r:id="rId37"/>
    <p:sldId id="395" r:id="rId38"/>
    <p:sldId id="287" r:id="rId39"/>
    <p:sldId id="288" r:id="rId40"/>
    <p:sldId id="289" r:id="rId41"/>
    <p:sldId id="290" r:id="rId42"/>
    <p:sldId id="307" r:id="rId43"/>
    <p:sldId id="37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5771" autoAdjust="0"/>
  </p:normalViewPr>
  <p:slideViewPr>
    <p:cSldViewPr snapToGrid="0">
      <p:cViewPr>
        <p:scale>
          <a:sx n="77" d="100"/>
          <a:sy n="77" d="100"/>
        </p:scale>
        <p:origin x="54" y="558"/>
      </p:cViewPr>
      <p:guideLst/>
    </p:cSldViewPr>
  </p:slideViewPr>
  <p:notesTextViewPr>
    <p:cViewPr>
      <p:scale>
        <a:sx n="1" d="1"/>
        <a:sy n="1" d="1"/>
      </p:scale>
      <p:origin x="0" y="0"/>
    </p:cViewPr>
  </p:notesTextViewPr>
  <p:sorterViewPr>
    <p:cViewPr varScale="1">
      <p:scale>
        <a:sx n="100" d="100"/>
        <a:sy n="100" d="100"/>
      </p:scale>
      <p:origin x="0" y="-3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338A8-932B-4C73-9557-C2CE68E83F2A}"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61A36-EE06-400B-A619-A212D8638268}" type="slidenum">
              <a:rPr lang="en-US" smtClean="0"/>
              <a:t>‹#›</a:t>
            </a:fld>
            <a:endParaRPr lang="en-US"/>
          </a:p>
        </p:txBody>
      </p:sp>
    </p:spTree>
    <p:extLst>
      <p:ext uri="{BB962C8B-B14F-4D97-AF65-F5344CB8AC3E}">
        <p14:creationId xmlns:p14="http://schemas.microsoft.com/office/powerpoint/2010/main" val="1681213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120" indent="-285046">
              <a:spcBef>
                <a:spcPct val="30000"/>
              </a:spcBef>
              <a:defRPr sz="1200">
                <a:solidFill>
                  <a:schemeClr val="tx1"/>
                </a:solidFill>
                <a:latin typeface="Calibri" panose="020F0502020204030204" pitchFamily="34" charset="0"/>
              </a:defRPr>
            </a:lvl2pPr>
            <a:lvl3pPr marL="1140185" indent="-228038">
              <a:spcBef>
                <a:spcPct val="30000"/>
              </a:spcBef>
              <a:defRPr sz="1200">
                <a:solidFill>
                  <a:schemeClr val="tx1"/>
                </a:solidFill>
                <a:latin typeface="Calibri" panose="020F0502020204030204" pitchFamily="34" charset="0"/>
              </a:defRPr>
            </a:lvl3pPr>
            <a:lvl4pPr marL="1596260" indent="-228038">
              <a:spcBef>
                <a:spcPct val="30000"/>
              </a:spcBef>
              <a:defRPr sz="1200">
                <a:solidFill>
                  <a:schemeClr val="tx1"/>
                </a:solidFill>
                <a:latin typeface="Calibri" panose="020F0502020204030204" pitchFamily="34" charset="0"/>
              </a:defRPr>
            </a:lvl4pPr>
            <a:lvl5pPr marL="2052334" indent="-228038">
              <a:spcBef>
                <a:spcPct val="30000"/>
              </a:spcBef>
              <a:defRPr sz="1200">
                <a:solidFill>
                  <a:schemeClr val="tx1"/>
                </a:solidFill>
                <a:latin typeface="Calibri" panose="020F0502020204030204" pitchFamily="34" charset="0"/>
              </a:defRPr>
            </a:lvl5pPr>
            <a:lvl6pPr marL="2508409" indent="-228038" eaLnBrk="0" fontAlgn="base" hangingPunct="0">
              <a:spcBef>
                <a:spcPct val="30000"/>
              </a:spcBef>
              <a:spcAft>
                <a:spcPct val="0"/>
              </a:spcAft>
              <a:defRPr sz="1200">
                <a:solidFill>
                  <a:schemeClr val="tx1"/>
                </a:solidFill>
                <a:latin typeface="Calibri" panose="020F0502020204030204" pitchFamily="34" charset="0"/>
              </a:defRPr>
            </a:lvl6pPr>
            <a:lvl7pPr marL="2964483" indent="-228038" eaLnBrk="0" fontAlgn="base" hangingPunct="0">
              <a:spcBef>
                <a:spcPct val="30000"/>
              </a:spcBef>
              <a:spcAft>
                <a:spcPct val="0"/>
              </a:spcAft>
              <a:defRPr sz="1200">
                <a:solidFill>
                  <a:schemeClr val="tx1"/>
                </a:solidFill>
                <a:latin typeface="Calibri" panose="020F0502020204030204" pitchFamily="34" charset="0"/>
              </a:defRPr>
            </a:lvl7pPr>
            <a:lvl8pPr marL="3420557" indent="-228038" eaLnBrk="0" fontAlgn="base" hangingPunct="0">
              <a:spcBef>
                <a:spcPct val="30000"/>
              </a:spcBef>
              <a:spcAft>
                <a:spcPct val="0"/>
              </a:spcAft>
              <a:defRPr sz="1200">
                <a:solidFill>
                  <a:schemeClr val="tx1"/>
                </a:solidFill>
                <a:latin typeface="Calibri" panose="020F0502020204030204" pitchFamily="34" charset="0"/>
              </a:defRPr>
            </a:lvl8pPr>
            <a:lvl9pPr marL="3876632" indent="-2280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452A3D-46B3-462F-A018-968FC18651C2}" type="slidenum">
              <a:rPr lang="en-US" altLang="en-US" sz="1300"/>
              <a:pPr>
                <a:spcBef>
                  <a:spcPct val="0"/>
                </a:spcBef>
              </a:pPr>
              <a:t>1</a:t>
            </a:fld>
            <a:endParaRPr lang="en-US" altLang="en-US" sz="1300" dirty="0"/>
          </a:p>
        </p:txBody>
      </p:sp>
    </p:spTree>
    <p:extLst>
      <p:ext uri="{BB962C8B-B14F-4D97-AF65-F5344CB8AC3E}">
        <p14:creationId xmlns:p14="http://schemas.microsoft.com/office/powerpoint/2010/main" val="131398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61A36-EE06-400B-A619-A212D8638268}" type="slidenum">
              <a:rPr lang="en-US" smtClean="0"/>
              <a:t>26</a:t>
            </a:fld>
            <a:endParaRPr lang="en-US"/>
          </a:p>
        </p:txBody>
      </p:sp>
    </p:spTree>
    <p:extLst>
      <p:ext uri="{BB962C8B-B14F-4D97-AF65-F5344CB8AC3E}">
        <p14:creationId xmlns:p14="http://schemas.microsoft.com/office/powerpoint/2010/main" val="24727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482133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58A452-DD65-468A-AB5D-05D2CF267347}" type="slidenum">
              <a:rPr lang="en-US" smtClean="0"/>
              <a:pPr>
                <a:defRPr/>
              </a:pPr>
              <a:t>43</a:t>
            </a:fld>
            <a:endParaRPr lang="en-US" dirty="0"/>
          </a:p>
        </p:txBody>
      </p:sp>
    </p:spTree>
    <p:extLst>
      <p:ext uri="{BB962C8B-B14F-4D97-AF65-F5344CB8AC3E}">
        <p14:creationId xmlns:p14="http://schemas.microsoft.com/office/powerpoint/2010/main" val="386626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6342AB-8A54-425E-86DA-DEC0B57C97A6}"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162647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6342AB-8A54-425E-86DA-DEC0B57C97A6}"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322085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6342AB-8A54-425E-86DA-DEC0B57C97A6}"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1796582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BBD0E5-C25E-4801-991A-ECA9F4435332}"/>
              </a:ext>
            </a:extLst>
          </p:cNvPr>
          <p:cNvSpPr/>
          <p:nvPr userDrawn="1"/>
        </p:nvSpPr>
        <p:spPr>
          <a:xfrm>
            <a:off x="0" y="838200"/>
            <a:ext cx="12192000" cy="6019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9510184" y="6308726"/>
            <a:ext cx="2438400" cy="366713"/>
          </a:xfrm>
          <a:prstGeom prst="rect">
            <a:avLst/>
          </a:prstGeom>
        </p:spPr>
        <p:txBody>
          <a:bodyPr wrap="none" lIns="0" tIns="0" rIns="0" bIns="0" anchor="ctr"/>
          <a:lstStyle>
            <a:lvl1pPr>
              <a:defRPr baseline="0">
                <a:latin typeface="Calibri" pitchFamily="34" charset="0"/>
              </a:defRPr>
            </a:lvl1pPr>
          </a:lstStyle>
          <a:p>
            <a:pPr algn="r" fontAlgn="auto">
              <a:spcBef>
                <a:spcPts val="0"/>
              </a:spcBef>
              <a:spcAft>
                <a:spcPts val="0"/>
              </a:spcAft>
              <a:defRPr/>
            </a:pPr>
            <a:endParaRPr lang="en-US" sz="1200" dirty="0">
              <a:solidFill>
                <a:schemeClr val="tx1">
                  <a:tint val="75000"/>
                </a:schemeClr>
              </a:solidFill>
            </a:endParaRPr>
          </a:p>
          <a:p>
            <a:pPr algn="r" fontAlgn="auto">
              <a:spcBef>
                <a:spcPts val="0"/>
              </a:spcBef>
              <a:spcAft>
                <a:spcPts val="0"/>
              </a:spcAft>
              <a:defRPr/>
            </a:pPr>
            <a:fld id="{F1C9F085-E261-404A-B399-26F9A60E9A6F}" type="slidenum">
              <a:rPr lang="en-US" sz="1200" smtClean="0">
                <a:solidFill>
                  <a:schemeClr val="tx1">
                    <a:tint val="75000"/>
                  </a:schemeClr>
                </a:solidFill>
              </a:rPr>
              <a:pPr algn="r" fontAlgn="auto">
                <a:spcBef>
                  <a:spcPts val="0"/>
                </a:spcBef>
                <a:spcAft>
                  <a:spcPts val="0"/>
                </a:spcAft>
                <a:defRPr/>
              </a:pPr>
              <a:t>‹#›</a:t>
            </a:fld>
            <a:endParaRPr lang="en-US" sz="1200" dirty="0">
              <a:solidFill>
                <a:schemeClr val="tx1">
                  <a:tint val="75000"/>
                </a:schemeClr>
              </a:solidFill>
            </a:endParaRPr>
          </a:p>
        </p:txBody>
      </p:sp>
      <p:sp>
        <p:nvSpPr>
          <p:cNvPr id="2" name="Title 1"/>
          <p:cNvSpPr>
            <a:spLocks noGrp="1"/>
          </p:cNvSpPr>
          <p:nvPr>
            <p:ph type="title"/>
          </p:nvPr>
        </p:nvSpPr>
        <p:spPr>
          <a:xfrm>
            <a:off x="609600" y="777240"/>
            <a:ext cx="10972800" cy="731520"/>
          </a:xfrm>
          <a:prstGeom prst="rect">
            <a:avLst/>
          </a:prstGeom>
        </p:spPr>
        <p:txBody>
          <a:bodyPr anchor="ctr" anchorCtr="0"/>
          <a:lstStyle>
            <a:lvl1pPr algn="l">
              <a:defRPr sz="3200" b="1" i="0" baseline="0">
                <a:solidFill>
                  <a:srgbClr val="002F6C"/>
                </a:solidFill>
                <a:latin typeface="Tw Cen MT" pitchFamily="34" charset="0"/>
              </a:defRPr>
            </a:lvl1pPr>
          </a:lstStyle>
          <a:p>
            <a:r>
              <a:rPr lang="en-US" dirty="0"/>
              <a:t>Click to edit Master title style</a:t>
            </a:r>
          </a:p>
        </p:txBody>
      </p:sp>
      <p:sp>
        <p:nvSpPr>
          <p:cNvPr id="3" name="Content Placeholder 2"/>
          <p:cNvSpPr>
            <a:spLocks noGrp="1"/>
          </p:cNvSpPr>
          <p:nvPr>
            <p:ph idx="1"/>
          </p:nvPr>
        </p:nvSpPr>
        <p:spPr>
          <a:xfrm>
            <a:off x="609600" y="2057400"/>
            <a:ext cx="10972800" cy="4297680"/>
          </a:xfrm>
          <a:prstGeom prst="rect">
            <a:avLst/>
          </a:prstGeom>
        </p:spPr>
        <p:txBody>
          <a:bodyPr tIns="18288" bIns="18288" anchor="t" anchorCtr="0">
            <a:normAutofit/>
          </a:bodyPr>
          <a:lstStyle>
            <a:lvl1pPr marL="342900" indent="-342900">
              <a:spcBef>
                <a:spcPts val="800"/>
              </a:spcBef>
              <a:buSzPct val="125000"/>
              <a:buFont typeface="Arial" panose="020B0604020202020204" pitchFamily="34" charset="0"/>
              <a:buChar char="•"/>
              <a:defRPr sz="2400" baseline="0">
                <a:solidFill>
                  <a:srgbClr val="2A2C2D"/>
                </a:solidFill>
                <a:latin typeface="Tw Cen MT" pitchFamily="34" charset="0"/>
              </a:defRPr>
            </a:lvl1pPr>
            <a:lvl2pPr>
              <a:buSzPct val="50000"/>
              <a:buFont typeface="Courier New" pitchFamily="49" charset="0"/>
              <a:buChar char="o"/>
              <a:defRPr sz="2400" baseline="0">
                <a:solidFill>
                  <a:srgbClr val="2A2C2D"/>
                </a:solidFill>
                <a:latin typeface="Tw Cen MT" pitchFamily="34" charset="0"/>
              </a:defRPr>
            </a:lvl2pPr>
            <a:lvl3pPr>
              <a:buSzPct val="100000"/>
              <a:defRPr sz="2000" baseline="0">
                <a:solidFill>
                  <a:srgbClr val="2A2C2D"/>
                </a:solidFill>
                <a:latin typeface="Tw Cen MT" pitchFamily="34" charset="0"/>
              </a:defRPr>
            </a:lvl3pPr>
            <a:lvl4pPr>
              <a:buSzPct val="40000"/>
              <a:buFont typeface="Wingdings" pitchFamily="2" charset="2"/>
              <a:buChar char="q"/>
              <a:defRPr baseline="0">
                <a:solidFill>
                  <a:srgbClr val="2A2C2D"/>
                </a:solidFill>
                <a:latin typeface="Tw Cen MT" pitchFamily="34" charset="0"/>
              </a:defRPr>
            </a:lvl4pPr>
            <a:lvl5pPr>
              <a:buSzPct val="80000"/>
              <a:defRPr baseline="0">
                <a:solidFill>
                  <a:srgbClr val="2A2C2D"/>
                </a:solidFill>
                <a:latin typeface="Tw Cen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0"/>
          </p:nvPr>
        </p:nvSpPr>
        <p:spPr>
          <a:xfrm>
            <a:off x="609600" y="1600200"/>
            <a:ext cx="10972800" cy="457200"/>
          </a:xfrm>
          <a:prstGeom prst="rect">
            <a:avLst/>
          </a:prstGeom>
        </p:spPr>
        <p:txBody>
          <a:bodyPr anchor="b"/>
          <a:lstStyle>
            <a:lvl1pPr marL="0" indent="0">
              <a:buNone/>
              <a:defRPr sz="2400" b="1">
                <a:solidFill>
                  <a:srgbClr val="002F6C"/>
                </a:solidFill>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descr="FEWS_NET_III_Logo-0.6in.jpg">
            <a:extLst>
              <a:ext uri="{FF2B5EF4-FFF2-40B4-BE49-F238E27FC236}">
                <a16:creationId xmlns:a16="http://schemas.microsoft.com/office/drawing/2014/main" id="{B6D35BA6-321F-4B00-A8DC-5106C3C73505}"/>
              </a:ext>
            </a:extLst>
          </p:cNvPr>
          <p:cNvPicPr>
            <a:picLocks noChangeAspect="1"/>
          </p:cNvPicPr>
          <p:nvPr userDrawn="1"/>
        </p:nvPicPr>
        <p:blipFill>
          <a:blip r:embed="rId2" cstate="print"/>
          <a:srcRect/>
          <a:stretch>
            <a:fillRect/>
          </a:stretch>
        </p:blipFill>
        <p:spPr bwMode="auto">
          <a:xfrm>
            <a:off x="257527" y="124354"/>
            <a:ext cx="1889760" cy="549275"/>
          </a:xfrm>
          <a:prstGeom prst="rect">
            <a:avLst/>
          </a:prstGeom>
          <a:noFill/>
          <a:ln w="9525">
            <a:noFill/>
            <a:miter lim="800000"/>
            <a:headEnd/>
            <a:tailEnd/>
          </a:ln>
        </p:spPr>
      </p:pic>
      <p:pic>
        <p:nvPicPr>
          <p:cNvPr id="13" name="Picture 12">
            <a:extLst>
              <a:ext uri="{FF2B5EF4-FFF2-40B4-BE49-F238E27FC236}">
                <a16:creationId xmlns:a16="http://schemas.microsoft.com/office/drawing/2014/main" id="{5C014B34-EB99-4B2D-9483-8A19792317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508" y="124354"/>
            <a:ext cx="1965965" cy="548641"/>
          </a:xfrm>
          <a:prstGeom prst="rect">
            <a:avLst/>
          </a:prstGeom>
        </p:spPr>
      </p:pic>
    </p:spTree>
    <p:extLst>
      <p:ext uri="{BB962C8B-B14F-4D97-AF65-F5344CB8AC3E}">
        <p14:creationId xmlns:p14="http://schemas.microsoft.com/office/powerpoint/2010/main" val="26851473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6342AB-8A54-425E-86DA-DEC0B57C97A6}"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129116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6342AB-8A54-425E-86DA-DEC0B57C97A6}"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189458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6342AB-8A54-425E-86DA-DEC0B57C97A6}"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4194228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6342AB-8A54-425E-86DA-DEC0B57C97A6}"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3926553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6342AB-8A54-425E-86DA-DEC0B57C97A6}" type="datetimeFigureOut">
              <a:rPr lang="en-US" smtClean="0"/>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2925769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342AB-8A54-425E-86DA-DEC0B57C97A6}" type="datetimeFigureOut">
              <a:rPr lang="en-US" smtClean="0"/>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317929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6342AB-8A54-425E-86DA-DEC0B57C97A6}"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3812897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6342AB-8A54-425E-86DA-DEC0B57C97A6}"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0F575-FF88-4FB0-8B3B-508681CE345C}" type="slidenum">
              <a:rPr lang="en-US" smtClean="0"/>
              <a:t>‹#›</a:t>
            </a:fld>
            <a:endParaRPr lang="en-US"/>
          </a:p>
        </p:txBody>
      </p:sp>
    </p:spTree>
    <p:extLst>
      <p:ext uri="{BB962C8B-B14F-4D97-AF65-F5344CB8AC3E}">
        <p14:creationId xmlns:p14="http://schemas.microsoft.com/office/powerpoint/2010/main" val="1526258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342AB-8A54-425E-86DA-DEC0B57C97A6}" type="datetimeFigureOut">
              <a:rPr lang="en-US" smtClean="0"/>
              <a:t>2/20/2024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0F575-FF88-4FB0-8B3B-508681CE345C}" type="slidenum">
              <a:rPr lang="en-US" smtClean="0"/>
              <a:t>‹#›</a:t>
            </a:fld>
            <a:endParaRPr lang="en-US"/>
          </a:p>
        </p:txBody>
      </p:sp>
    </p:spTree>
    <p:extLst>
      <p:ext uri="{BB962C8B-B14F-4D97-AF65-F5344CB8AC3E}">
        <p14:creationId xmlns:p14="http://schemas.microsoft.com/office/powerpoint/2010/main" val="2713511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8"/>
          <p:cNvSpPr>
            <a:spLocks noGrp="1"/>
          </p:cNvSpPr>
          <p:nvPr>
            <p:ph type="ctrTitle"/>
          </p:nvPr>
        </p:nvSpPr>
        <p:spPr>
          <a:xfrm>
            <a:off x="766918" y="2314712"/>
            <a:ext cx="10824076" cy="2057400"/>
          </a:xfrm>
        </p:spPr>
        <p:txBody>
          <a:bodyPr>
            <a:normAutofit/>
          </a:bodyPr>
          <a:lstStyle/>
          <a:p>
            <a:r>
              <a:rPr lang="en-US" altLang="en-US" sz="4000" b="1" dirty="0">
                <a:solidFill>
                  <a:schemeClr val="dk2"/>
                </a:solidFill>
                <a:latin typeface="Georgia"/>
                <a:ea typeface="Georgia"/>
                <a:cs typeface="Georgia"/>
              </a:rPr>
              <a:t>East – Africa &amp; Yemen</a:t>
            </a:r>
            <a:br>
              <a:rPr lang="en-US" altLang="en-US" sz="4000" b="1" dirty="0">
                <a:solidFill>
                  <a:schemeClr val="dk2"/>
                </a:solidFill>
                <a:latin typeface="Georgia"/>
                <a:ea typeface="Georgia"/>
                <a:cs typeface="Georgia"/>
              </a:rPr>
            </a:br>
            <a:r>
              <a:rPr lang="en-US" altLang="en-US" sz="4000" b="1" dirty="0">
                <a:solidFill>
                  <a:schemeClr val="dk2"/>
                </a:solidFill>
                <a:latin typeface="Georgia"/>
                <a:ea typeface="Georgia"/>
                <a:cs typeface="Georgia"/>
              </a:rPr>
              <a:t>Agro-Climatic Conditions &amp; Outlook</a:t>
            </a:r>
          </a:p>
        </p:txBody>
      </p:sp>
      <p:sp>
        <p:nvSpPr>
          <p:cNvPr id="2" name="TextBox 1"/>
          <p:cNvSpPr txBox="1"/>
          <p:nvPr/>
        </p:nvSpPr>
        <p:spPr>
          <a:xfrm>
            <a:off x="3121431" y="1430681"/>
            <a:ext cx="6096000" cy="461665"/>
          </a:xfrm>
          <a:prstGeom prst="rect">
            <a:avLst/>
          </a:prstGeom>
          <a:noFill/>
        </p:spPr>
        <p:txBody>
          <a:bodyPr wrap="square" rtlCol="0">
            <a:spAutoFit/>
          </a:bodyPr>
          <a:lstStyle/>
          <a:p>
            <a:pPr algn="ctr"/>
            <a:r>
              <a:rPr lang="en-US" sz="2400" dirty="0">
                <a:latin typeface="Tw Cen MT" panose="020B0602020104020603" pitchFamily="34" charset="0"/>
              </a:rPr>
              <a:t>Famine Early Warning Systems Network</a:t>
            </a:r>
          </a:p>
        </p:txBody>
      </p:sp>
      <p:sp>
        <p:nvSpPr>
          <p:cNvPr id="6" name="Subtitle 2"/>
          <p:cNvSpPr>
            <a:spLocks noGrp="1"/>
          </p:cNvSpPr>
          <p:nvPr>
            <p:ph type="subTitle" idx="1"/>
          </p:nvPr>
        </p:nvSpPr>
        <p:spPr>
          <a:xfrm>
            <a:off x="3043054" y="4582310"/>
            <a:ext cx="6400800" cy="1861056"/>
          </a:xfrm>
        </p:spPr>
        <p:txBody>
          <a:bodyPr>
            <a:normAutofit fontScale="92500" lnSpcReduction="10000"/>
          </a:bodyPr>
          <a:lstStyle/>
          <a:p>
            <a:pPr>
              <a:defRPr/>
            </a:pPr>
            <a:endParaRPr lang="en-US" sz="3600" b="1" dirty="0">
              <a:ln w="6350">
                <a:noFill/>
              </a:ln>
              <a:solidFill>
                <a:srgbClr val="000000"/>
              </a:solidFill>
              <a:latin typeface="Tw Cen MT"/>
              <a:ea typeface="+mj-ea"/>
              <a:cs typeface="+mj-cs"/>
            </a:endParaRPr>
          </a:p>
          <a:p>
            <a:pPr>
              <a:defRPr/>
            </a:pPr>
            <a:r>
              <a:rPr lang="en-US" sz="2000" b="1" dirty="0">
                <a:latin typeface="Candara" panose="020E0502030303020204" pitchFamily="34" charset="0"/>
                <a:ea typeface="ＭＳ Ｐゴシック" charset="0"/>
              </a:rPr>
              <a:t>FEWS NET/East Africa &amp; Climate Science Partners</a:t>
            </a:r>
          </a:p>
          <a:p>
            <a:pPr>
              <a:defRPr/>
            </a:pPr>
            <a:r>
              <a:rPr lang="en-US" sz="1600" dirty="0">
                <a:latin typeface="Candara" panose="020E0502030303020204" pitchFamily="34" charset="0"/>
                <a:ea typeface="ＭＳ Ｐゴシック" charset="0"/>
              </a:rPr>
              <a:t>(NOAA/CPC, NASA/GFSC ,USGS and CHC Teams)</a:t>
            </a:r>
          </a:p>
          <a:p>
            <a:pPr>
              <a:defRPr/>
            </a:pPr>
            <a:endParaRPr lang="en-US" sz="1800" b="1" dirty="0">
              <a:solidFill>
                <a:schemeClr val="tx2"/>
              </a:solidFill>
              <a:latin typeface="Candara" panose="020E0502030303020204" pitchFamily="34" charset="0"/>
              <a:ea typeface="ＭＳ Ｐゴシック" charset="0"/>
            </a:endParaRPr>
          </a:p>
          <a:p>
            <a:pPr>
              <a:defRPr/>
            </a:pPr>
            <a:r>
              <a:rPr lang="en-US" sz="1800" dirty="0">
                <a:latin typeface="Candara" panose="020E0502030303020204" pitchFamily="34" charset="0"/>
                <a:ea typeface="ＭＳ Ｐゴシック" charset="0"/>
              </a:rPr>
              <a:t>18 February 2024</a:t>
            </a:r>
            <a:endParaRPr lang="en-US" sz="1800" b="1" dirty="0">
              <a:solidFill>
                <a:schemeClr val="tx2"/>
              </a:solidFill>
              <a:latin typeface="Candara" panose="020E0502030303020204" pitchFamily="34" charset="0"/>
              <a:ea typeface="ＭＳ Ｐゴシック"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7431" y="395830"/>
            <a:ext cx="2593854" cy="778156"/>
          </a:xfrm>
          <a:prstGeom prst="rect">
            <a:avLst/>
          </a:prstGeom>
        </p:spPr>
      </p:pic>
      <p:pic>
        <p:nvPicPr>
          <p:cNvPr id="3" name="Picture 2"/>
          <p:cNvPicPr>
            <a:picLocks noChangeAspect="1"/>
          </p:cNvPicPr>
          <p:nvPr/>
        </p:nvPicPr>
        <p:blipFill>
          <a:blip r:embed="rId4"/>
          <a:stretch>
            <a:fillRect/>
          </a:stretch>
        </p:blipFill>
        <p:spPr>
          <a:xfrm>
            <a:off x="395754" y="395830"/>
            <a:ext cx="2971800" cy="772886"/>
          </a:xfrm>
          <a:prstGeom prst="rect">
            <a:avLst/>
          </a:prstGeom>
        </p:spPr>
      </p:pic>
    </p:spTree>
    <p:extLst>
      <p:ext uri="{BB962C8B-B14F-4D97-AF65-F5344CB8AC3E}">
        <p14:creationId xmlns:p14="http://schemas.microsoft.com/office/powerpoint/2010/main" val="364897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1730-E36A-4BED-883E-7A5ACC59A34D}"/>
              </a:ext>
            </a:extLst>
          </p:cNvPr>
          <p:cNvSpPr>
            <a:spLocks noGrp="1"/>
          </p:cNvSpPr>
          <p:nvPr>
            <p:ph type="title"/>
          </p:nvPr>
        </p:nvSpPr>
        <p:spPr>
          <a:xfrm>
            <a:off x="695960" y="385445"/>
            <a:ext cx="10937240" cy="752475"/>
          </a:xfrm>
        </p:spPr>
        <p:txBody>
          <a:bodyPr>
            <a:normAutofit/>
          </a:bodyPr>
          <a:lstStyle/>
          <a:p>
            <a:pPr algn="ctr"/>
            <a:r>
              <a:rPr lang="en-US" sz="2800" b="1" dirty="0">
                <a:solidFill>
                  <a:schemeClr val="dk2"/>
                </a:solidFill>
                <a:latin typeface="Georgia"/>
                <a:ea typeface="Georgia"/>
                <a:cs typeface="Georgia"/>
              </a:rPr>
              <a:t>ICPAC Rainfall and Temperature Forecasts (FMA’2024)</a:t>
            </a:r>
          </a:p>
        </p:txBody>
      </p:sp>
      <p:sp>
        <p:nvSpPr>
          <p:cNvPr id="15" name="TextBox 14"/>
          <p:cNvSpPr txBox="1"/>
          <p:nvPr/>
        </p:nvSpPr>
        <p:spPr>
          <a:xfrm>
            <a:off x="1381760" y="6309360"/>
            <a:ext cx="8297143" cy="369332"/>
          </a:xfrm>
          <a:prstGeom prst="rect">
            <a:avLst/>
          </a:prstGeom>
          <a:noFill/>
        </p:spPr>
        <p:txBody>
          <a:bodyPr wrap="none" rtlCol="0">
            <a:spAutoFit/>
          </a:bodyPr>
          <a:lstStyle/>
          <a:p>
            <a:pPr marL="285750" indent="-285750">
              <a:buFont typeface="Wingdings" panose="05000000000000000000" pitchFamily="2" charset="2"/>
              <a:buChar char="§"/>
            </a:pPr>
            <a:r>
              <a:rPr lang="en-US" b="1" dirty="0"/>
              <a:t>Attributed to forecast persistent El-Nino conditions and warmer-than-normal WIO</a:t>
            </a:r>
          </a:p>
        </p:txBody>
      </p:sp>
      <p:sp>
        <p:nvSpPr>
          <p:cNvPr id="6" name="TextBox 5"/>
          <p:cNvSpPr txBox="1"/>
          <p:nvPr/>
        </p:nvSpPr>
        <p:spPr>
          <a:xfrm>
            <a:off x="1534160" y="1229360"/>
            <a:ext cx="9722533" cy="369332"/>
          </a:xfrm>
          <a:prstGeom prst="rect">
            <a:avLst/>
          </a:prstGeom>
          <a:noFill/>
        </p:spPr>
        <p:txBody>
          <a:bodyPr wrap="none" rtlCol="0">
            <a:spAutoFit/>
          </a:bodyPr>
          <a:lstStyle/>
          <a:p>
            <a:pPr marL="285750" indent="-285750">
              <a:buFont typeface="Wingdings" panose="05000000000000000000" pitchFamily="2" charset="2"/>
              <a:buChar char="§"/>
            </a:pPr>
            <a:r>
              <a:rPr lang="en-US" b="1" dirty="0"/>
              <a:t>Increased likelihood for above-average rains early season rains and hotter-than-normal conditions</a:t>
            </a:r>
          </a:p>
        </p:txBody>
      </p:sp>
      <p:pic>
        <p:nvPicPr>
          <p:cNvPr id="3" name="Picture 2"/>
          <p:cNvPicPr>
            <a:picLocks noChangeAspect="1"/>
          </p:cNvPicPr>
          <p:nvPr/>
        </p:nvPicPr>
        <p:blipFill>
          <a:blip r:embed="rId2"/>
          <a:stretch>
            <a:fillRect/>
          </a:stretch>
        </p:blipFill>
        <p:spPr>
          <a:xfrm>
            <a:off x="1534160" y="1912927"/>
            <a:ext cx="4276674" cy="4223712"/>
          </a:xfrm>
          <a:prstGeom prst="rect">
            <a:avLst/>
          </a:prstGeom>
        </p:spPr>
      </p:pic>
      <p:pic>
        <p:nvPicPr>
          <p:cNvPr id="4" name="Picture 3"/>
          <p:cNvPicPr>
            <a:picLocks noChangeAspect="1"/>
          </p:cNvPicPr>
          <p:nvPr/>
        </p:nvPicPr>
        <p:blipFill>
          <a:blip r:embed="rId3"/>
          <a:stretch>
            <a:fillRect/>
          </a:stretch>
        </p:blipFill>
        <p:spPr>
          <a:xfrm>
            <a:off x="7099774" y="1950720"/>
            <a:ext cx="4181636" cy="4111942"/>
          </a:xfrm>
          <a:prstGeom prst="rect">
            <a:avLst/>
          </a:prstGeom>
        </p:spPr>
      </p:pic>
    </p:spTree>
    <p:extLst>
      <p:ext uri="{BB962C8B-B14F-4D97-AF65-F5344CB8AC3E}">
        <p14:creationId xmlns:p14="http://schemas.microsoft.com/office/powerpoint/2010/main" val="2432043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9010" y="426720"/>
            <a:ext cx="10400603" cy="480131"/>
          </a:xfrm>
          <a:prstGeom prst="rect">
            <a:avLst/>
          </a:prstGeom>
          <a:noFill/>
        </p:spPr>
        <p:txBody>
          <a:bodyPr wrap="none" rtlCol="0">
            <a:spAutoFit/>
          </a:bodyPr>
          <a:lstStyle/>
          <a:p>
            <a:pPr algn="ctr">
              <a:lnSpc>
                <a:spcPct val="90000"/>
              </a:lnSpc>
              <a:spcBef>
                <a:spcPct val="0"/>
              </a:spcBef>
            </a:pPr>
            <a:r>
              <a:rPr lang="en-US" sz="2800" b="1" dirty="0">
                <a:solidFill>
                  <a:schemeClr val="dk2"/>
                </a:solidFill>
                <a:latin typeface="Georgia"/>
                <a:ea typeface="Georgia"/>
                <a:cs typeface="Georgia"/>
              </a:rPr>
              <a:t>NMME Monthly Rainfall Forecast Anomalies (mm/day)</a:t>
            </a:r>
          </a:p>
        </p:txBody>
      </p:sp>
      <p:sp>
        <p:nvSpPr>
          <p:cNvPr id="12" name="TextBox 11">
            <a:extLst>
              <a:ext uri="{FF2B5EF4-FFF2-40B4-BE49-F238E27FC236}">
                <a16:creationId xmlns:a16="http://schemas.microsoft.com/office/drawing/2014/main" id="{AC70D1F6-CE5D-4027-AD1E-B41F94DFD6F7}"/>
              </a:ext>
            </a:extLst>
          </p:cNvPr>
          <p:cNvSpPr txBox="1"/>
          <p:nvPr/>
        </p:nvSpPr>
        <p:spPr>
          <a:xfrm>
            <a:off x="2938890" y="1042002"/>
            <a:ext cx="6096000" cy="461665"/>
          </a:xfrm>
          <a:prstGeom prst="rect">
            <a:avLst/>
          </a:prstGeom>
          <a:noFill/>
        </p:spPr>
        <p:txBody>
          <a:bodyPr wrap="square">
            <a:spAutoFit/>
          </a:bodyPr>
          <a:lstStyle/>
          <a:p>
            <a:pPr algn="ctr"/>
            <a:r>
              <a:rPr lang="en-US" sz="2400" dirty="0"/>
              <a:t>March, April, May, June2024</a:t>
            </a:r>
          </a:p>
        </p:txBody>
      </p:sp>
      <p:sp>
        <p:nvSpPr>
          <p:cNvPr id="14" name="TextBox 13"/>
          <p:cNvSpPr txBox="1"/>
          <p:nvPr/>
        </p:nvSpPr>
        <p:spPr>
          <a:xfrm>
            <a:off x="914400" y="1950720"/>
            <a:ext cx="10244151" cy="369332"/>
          </a:xfrm>
          <a:prstGeom prst="rect">
            <a:avLst/>
          </a:prstGeom>
          <a:noFill/>
        </p:spPr>
        <p:txBody>
          <a:bodyPr wrap="none" rtlCol="0">
            <a:spAutoFit/>
          </a:bodyPr>
          <a:lstStyle/>
          <a:p>
            <a:pPr marL="285750" indent="-285750">
              <a:buFont typeface="Wingdings" panose="05000000000000000000" pitchFamily="2" charset="2"/>
              <a:buChar char="§"/>
            </a:pPr>
            <a:r>
              <a:rPr lang="en-US" b="1" dirty="0"/>
              <a:t>Above-average monthly rainfall forecast, with increased likelihood for early onset and timely cessation</a:t>
            </a:r>
          </a:p>
        </p:txBody>
      </p:sp>
      <p:sp>
        <p:nvSpPr>
          <p:cNvPr id="10" name="TextBox 9"/>
          <p:cNvSpPr txBox="1"/>
          <p:nvPr/>
        </p:nvSpPr>
        <p:spPr>
          <a:xfrm>
            <a:off x="1127760" y="2570480"/>
            <a:ext cx="1128066" cy="369332"/>
          </a:xfrm>
          <a:prstGeom prst="rect">
            <a:avLst/>
          </a:prstGeom>
          <a:solidFill>
            <a:schemeClr val="bg1"/>
          </a:solidFill>
        </p:spPr>
        <p:txBody>
          <a:bodyPr wrap="none" rtlCol="0">
            <a:spAutoFit/>
          </a:bodyPr>
          <a:lstStyle/>
          <a:p>
            <a:r>
              <a:rPr lang="en-US" dirty="0"/>
              <a:t>Mar. 2024</a:t>
            </a:r>
          </a:p>
        </p:txBody>
      </p:sp>
      <p:sp>
        <p:nvSpPr>
          <p:cNvPr id="17" name="TextBox 16"/>
          <p:cNvSpPr txBox="1"/>
          <p:nvPr/>
        </p:nvSpPr>
        <p:spPr>
          <a:xfrm>
            <a:off x="4246880" y="2621280"/>
            <a:ext cx="1075166" cy="369332"/>
          </a:xfrm>
          <a:prstGeom prst="rect">
            <a:avLst/>
          </a:prstGeom>
          <a:solidFill>
            <a:schemeClr val="bg1"/>
          </a:solidFill>
        </p:spPr>
        <p:txBody>
          <a:bodyPr wrap="none" rtlCol="0">
            <a:spAutoFit/>
          </a:bodyPr>
          <a:lstStyle/>
          <a:p>
            <a:r>
              <a:rPr lang="en-US" dirty="0"/>
              <a:t>Apr. 2024</a:t>
            </a:r>
          </a:p>
        </p:txBody>
      </p:sp>
      <p:sp>
        <p:nvSpPr>
          <p:cNvPr id="18" name="TextBox 17"/>
          <p:cNvSpPr txBox="1"/>
          <p:nvPr/>
        </p:nvSpPr>
        <p:spPr>
          <a:xfrm>
            <a:off x="7101840" y="2621280"/>
            <a:ext cx="1155829" cy="369332"/>
          </a:xfrm>
          <a:prstGeom prst="rect">
            <a:avLst/>
          </a:prstGeom>
          <a:solidFill>
            <a:schemeClr val="bg1"/>
          </a:solidFill>
        </p:spPr>
        <p:txBody>
          <a:bodyPr wrap="none" rtlCol="0">
            <a:spAutoFit/>
          </a:bodyPr>
          <a:lstStyle/>
          <a:p>
            <a:r>
              <a:rPr lang="en-US" dirty="0"/>
              <a:t>May. 2024</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5749" y="2984641"/>
            <a:ext cx="3085714" cy="23142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4046" y="2984641"/>
            <a:ext cx="3085714" cy="23142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 y="2984641"/>
            <a:ext cx="3085714" cy="23142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9898" y="2984641"/>
            <a:ext cx="3085714" cy="2314286"/>
          </a:xfrm>
          <a:prstGeom prst="rect">
            <a:avLst/>
          </a:prstGeom>
        </p:spPr>
      </p:pic>
      <p:sp>
        <p:nvSpPr>
          <p:cNvPr id="15" name="TextBox 14"/>
          <p:cNvSpPr txBox="1"/>
          <p:nvPr/>
        </p:nvSpPr>
        <p:spPr>
          <a:xfrm>
            <a:off x="9885680" y="2600960"/>
            <a:ext cx="1196161" cy="369332"/>
          </a:xfrm>
          <a:prstGeom prst="rect">
            <a:avLst/>
          </a:prstGeom>
          <a:solidFill>
            <a:schemeClr val="bg1"/>
          </a:solidFill>
        </p:spPr>
        <p:txBody>
          <a:bodyPr wrap="none" rtlCol="0">
            <a:spAutoFit/>
          </a:bodyPr>
          <a:lstStyle/>
          <a:p>
            <a:r>
              <a:rPr lang="en-US" dirty="0"/>
              <a:t>June. 2024</a:t>
            </a:r>
          </a:p>
        </p:txBody>
      </p:sp>
    </p:spTree>
    <p:extLst>
      <p:ext uri="{BB962C8B-B14F-4D97-AF65-F5344CB8AC3E}">
        <p14:creationId xmlns:p14="http://schemas.microsoft.com/office/powerpoint/2010/main" val="1543934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6858" y="481875"/>
            <a:ext cx="6372257" cy="480131"/>
          </a:xfrm>
          <a:prstGeom prst="rect">
            <a:avLst/>
          </a:prstGeom>
          <a:noFill/>
        </p:spPr>
        <p:txBody>
          <a:bodyPr wrap="none" rtlCol="0">
            <a:spAutoFit/>
          </a:bodyPr>
          <a:lstStyle/>
          <a:p>
            <a:pPr algn="ctr">
              <a:lnSpc>
                <a:spcPct val="90000"/>
              </a:lnSpc>
              <a:spcBef>
                <a:spcPct val="0"/>
              </a:spcBef>
            </a:pPr>
            <a:r>
              <a:rPr lang="en-US" sz="2800" b="1" dirty="0">
                <a:solidFill>
                  <a:schemeClr val="dk2"/>
                </a:solidFill>
                <a:latin typeface="Georgia"/>
                <a:ea typeface="Georgia"/>
                <a:cs typeface="Georgia"/>
              </a:rPr>
              <a:t>FLDAS Monthly Rainfall Forecast</a:t>
            </a:r>
          </a:p>
        </p:txBody>
      </p:sp>
      <p:sp>
        <p:nvSpPr>
          <p:cNvPr id="12" name="TextBox 11">
            <a:extLst>
              <a:ext uri="{FF2B5EF4-FFF2-40B4-BE49-F238E27FC236}">
                <a16:creationId xmlns:a16="http://schemas.microsoft.com/office/drawing/2014/main" id="{AC70D1F6-CE5D-4027-AD1E-B41F94DFD6F7}"/>
              </a:ext>
            </a:extLst>
          </p:cNvPr>
          <p:cNvSpPr txBox="1"/>
          <p:nvPr/>
        </p:nvSpPr>
        <p:spPr>
          <a:xfrm>
            <a:off x="2938890" y="1042002"/>
            <a:ext cx="6096000" cy="461665"/>
          </a:xfrm>
          <a:prstGeom prst="rect">
            <a:avLst/>
          </a:prstGeom>
          <a:noFill/>
        </p:spPr>
        <p:txBody>
          <a:bodyPr wrap="square">
            <a:spAutoFit/>
          </a:bodyPr>
          <a:lstStyle/>
          <a:p>
            <a:pPr algn="ctr"/>
            <a:r>
              <a:rPr lang="en-US" sz="2400" dirty="0"/>
              <a:t>February, March, April, May and June2024</a:t>
            </a:r>
          </a:p>
        </p:txBody>
      </p:sp>
      <p:pic>
        <p:nvPicPr>
          <p:cNvPr id="4" name="Picture 3"/>
          <p:cNvPicPr>
            <a:picLocks noChangeAspect="1"/>
          </p:cNvPicPr>
          <p:nvPr/>
        </p:nvPicPr>
        <p:blipFill>
          <a:blip r:embed="rId2"/>
          <a:stretch>
            <a:fillRect/>
          </a:stretch>
        </p:blipFill>
        <p:spPr>
          <a:xfrm>
            <a:off x="418543" y="1846217"/>
            <a:ext cx="11422591" cy="4495383"/>
          </a:xfrm>
          <a:prstGeom prst="rect">
            <a:avLst/>
          </a:prstGeom>
        </p:spPr>
      </p:pic>
    </p:spTree>
    <p:extLst>
      <p:ext uri="{BB962C8B-B14F-4D97-AF65-F5344CB8AC3E}">
        <p14:creationId xmlns:p14="http://schemas.microsoft.com/office/powerpoint/2010/main" val="1989486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8865" y="447040"/>
            <a:ext cx="9818715" cy="480131"/>
          </a:xfrm>
          <a:prstGeom prst="rect">
            <a:avLst/>
          </a:prstGeom>
          <a:noFill/>
        </p:spPr>
        <p:txBody>
          <a:bodyPr wrap="none" rtlCol="0">
            <a:spAutoFit/>
          </a:bodyPr>
          <a:lstStyle/>
          <a:p>
            <a:pPr algn="ctr">
              <a:lnSpc>
                <a:spcPct val="90000"/>
              </a:lnSpc>
              <a:spcBef>
                <a:spcPct val="0"/>
              </a:spcBef>
            </a:pPr>
            <a:r>
              <a:rPr lang="en-US" sz="2800" b="1" dirty="0">
                <a:solidFill>
                  <a:schemeClr val="dk2"/>
                </a:solidFill>
                <a:latin typeface="Georgia"/>
                <a:ea typeface="Georgia"/>
                <a:cs typeface="Georgia"/>
              </a:rPr>
              <a:t>C3S Monthly Rainfall Forecast Anomalies (mm/day)</a:t>
            </a:r>
          </a:p>
        </p:txBody>
      </p:sp>
      <p:sp>
        <p:nvSpPr>
          <p:cNvPr id="12" name="TextBox 11">
            <a:extLst>
              <a:ext uri="{FF2B5EF4-FFF2-40B4-BE49-F238E27FC236}">
                <a16:creationId xmlns:a16="http://schemas.microsoft.com/office/drawing/2014/main" id="{AC70D1F6-CE5D-4027-AD1E-B41F94DFD6F7}"/>
              </a:ext>
            </a:extLst>
          </p:cNvPr>
          <p:cNvSpPr txBox="1"/>
          <p:nvPr/>
        </p:nvSpPr>
        <p:spPr>
          <a:xfrm>
            <a:off x="2938890" y="1042002"/>
            <a:ext cx="6096000" cy="461665"/>
          </a:xfrm>
          <a:prstGeom prst="rect">
            <a:avLst/>
          </a:prstGeom>
          <a:noFill/>
        </p:spPr>
        <p:txBody>
          <a:bodyPr wrap="square">
            <a:spAutoFit/>
          </a:bodyPr>
          <a:lstStyle/>
          <a:p>
            <a:pPr algn="ctr"/>
            <a:r>
              <a:rPr lang="en-US" sz="2400" dirty="0"/>
              <a:t>March, April, May, June2024</a:t>
            </a:r>
          </a:p>
        </p:txBody>
      </p:sp>
      <p:sp>
        <p:nvSpPr>
          <p:cNvPr id="14" name="TextBox 13"/>
          <p:cNvSpPr txBox="1"/>
          <p:nvPr/>
        </p:nvSpPr>
        <p:spPr>
          <a:xfrm>
            <a:off x="1564640" y="1940560"/>
            <a:ext cx="9347046" cy="369332"/>
          </a:xfrm>
          <a:prstGeom prst="rect">
            <a:avLst/>
          </a:prstGeom>
          <a:noFill/>
        </p:spPr>
        <p:txBody>
          <a:bodyPr wrap="none" rtlCol="0">
            <a:spAutoFit/>
          </a:bodyPr>
          <a:lstStyle/>
          <a:p>
            <a:pPr marL="285750" indent="-285750">
              <a:buFont typeface="Wingdings" panose="05000000000000000000" pitchFamily="2" charset="2"/>
              <a:buChar char="§"/>
            </a:pPr>
            <a:r>
              <a:rPr lang="en-US" b="1" dirty="0"/>
              <a:t>Persistently above-average monthly rainfall forecast through MAMJ season over eastern Horn</a:t>
            </a:r>
          </a:p>
        </p:txBody>
      </p:sp>
      <p:sp>
        <p:nvSpPr>
          <p:cNvPr id="10" name="TextBox 9"/>
          <p:cNvSpPr txBox="1"/>
          <p:nvPr/>
        </p:nvSpPr>
        <p:spPr>
          <a:xfrm>
            <a:off x="1127760" y="2570480"/>
            <a:ext cx="1128066" cy="369332"/>
          </a:xfrm>
          <a:prstGeom prst="rect">
            <a:avLst/>
          </a:prstGeom>
          <a:solidFill>
            <a:schemeClr val="bg1"/>
          </a:solidFill>
        </p:spPr>
        <p:txBody>
          <a:bodyPr wrap="none" rtlCol="0">
            <a:spAutoFit/>
          </a:bodyPr>
          <a:lstStyle/>
          <a:p>
            <a:r>
              <a:rPr lang="en-US" dirty="0"/>
              <a:t>Mar. 2024</a:t>
            </a:r>
          </a:p>
        </p:txBody>
      </p:sp>
      <p:sp>
        <p:nvSpPr>
          <p:cNvPr id="17" name="TextBox 16"/>
          <p:cNvSpPr txBox="1"/>
          <p:nvPr/>
        </p:nvSpPr>
        <p:spPr>
          <a:xfrm>
            <a:off x="4246880" y="2621280"/>
            <a:ext cx="1075166" cy="369332"/>
          </a:xfrm>
          <a:prstGeom prst="rect">
            <a:avLst/>
          </a:prstGeom>
          <a:solidFill>
            <a:schemeClr val="bg1"/>
          </a:solidFill>
        </p:spPr>
        <p:txBody>
          <a:bodyPr wrap="none" rtlCol="0">
            <a:spAutoFit/>
          </a:bodyPr>
          <a:lstStyle/>
          <a:p>
            <a:r>
              <a:rPr lang="en-US" dirty="0"/>
              <a:t>Apr. 2024</a:t>
            </a:r>
          </a:p>
        </p:txBody>
      </p:sp>
      <p:sp>
        <p:nvSpPr>
          <p:cNvPr id="18" name="TextBox 17"/>
          <p:cNvSpPr txBox="1"/>
          <p:nvPr/>
        </p:nvSpPr>
        <p:spPr>
          <a:xfrm>
            <a:off x="7101840" y="2621280"/>
            <a:ext cx="1155829" cy="369332"/>
          </a:xfrm>
          <a:prstGeom prst="rect">
            <a:avLst/>
          </a:prstGeom>
          <a:solidFill>
            <a:schemeClr val="bg1"/>
          </a:solidFill>
        </p:spPr>
        <p:txBody>
          <a:bodyPr wrap="none" rtlCol="0">
            <a:spAutoFit/>
          </a:bodyPr>
          <a:lstStyle/>
          <a:p>
            <a:r>
              <a:rPr lang="en-US" dirty="0"/>
              <a:t>May. 2024</a:t>
            </a:r>
          </a:p>
        </p:txBody>
      </p:sp>
      <p:sp>
        <p:nvSpPr>
          <p:cNvPr id="15" name="TextBox 14"/>
          <p:cNvSpPr txBox="1"/>
          <p:nvPr/>
        </p:nvSpPr>
        <p:spPr>
          <a:xfrm>
            <a:off x="9885680" y="2600960"/>
            <a:ext cx="1196161" cy="369332"/>
          </a:xfrm>
          <a:prstGeom prst="rect">
            <a:avLst/>
          </a:prstGeom>
          <a:solidFill>
            <a:schemeClr val="bg1"/>
          </a:solidFill>
        </p:spPr>
        <p:txBody>
          <a:bodyPr wrap="none" rtlCol="0">
            <a:spAutoFit/>
          </a:bodyPr>
          <a:lstStyle/>
          <a:p>
            <a:r>
              <a:rPr lang="en-US" dirty="0"/>
              <a:t>June. 2024</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8952" y="3310255"/>
            <a:ext cx="2899410" cy="198882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5097" y="3267215"/>
            <a:ext cx="2899410" cy="198882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 y="3346095"/>
            <a:ext cx="2899410" cy="198882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7264" y="3292895"/>
            <a:ext cx="2899410" cy="1988820"/>
          </a:xfrm>
          <a:prstGeom prst="rect">
            <a:avLst/>
          </a:prstGeom>
        </p:spPr>
      </p:pic>
    </p:spTree>
    <p:extLst>
      <p:ext uri="{BB962C8B-B14F-4D97-AF65-F5344CB8AC3E}">
        <p14:creationId xmlns:p14="http://schemas.microsoft.com/office/powerpoint/2010/main" val="333771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801" y="2903856"/>
            <a:ext cx="3898280" cy="267398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640" y="2872880"/>
            <a:ext cx="3810000" cy="2667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47" y="2783840"/>
            <a:ext cx="3656285" cy="2824480"/>
          </a:xfrm>
          <a:prstGeom prst="rect">
            <a:avLst/>
          </a:prstGeom>
        </p:spPr>
      </p:pic>
      <p:sp>
        <p:nvSpPr>
          <p:cNvPr id="2" name="TextBox 1"/>
          <p:cNvSpPr txBox="1"/>
          <p:nvPr/>
        </p:nvSpPr>
        <p:spPr>
          <a:xfrm>
            <a:off x="1144594" y="487680"/>
            <a:ext cx="10573728" cy="480131"/>
          </a:xfrm>
          <a:prstGeom prst="rect">
            <a:avLst/>
          </a:prstGeom>
          <a:noFill/>
        </p:spPr>
        <p:txBody>
          <a:bodyPr wrap="none" rtlCol="0">
            <a:spAutoFit/>
          </a:bodyPr>
          <a:lstStyle/>
          <a:p>
            <a:pPr algn="ctr">
              <a:lnSpc>
                <a:spcPct val="90000"/>
              </a:lnSpc>
              <a:spcBef>
                <a:spcPct val="0"/>
              </a:spcBef>
            </a:pPr>
            <a:r>
              <a:rPr lang="en-US" sz="2800" b="1" dirty="0">
                <a:solidFill>
                  <a:schemeClr val="dk2"/>
                </a:solidFill>
                <a:latin typeface="Georgia"/>
                <a:ea typeface="Georgia"/>
                <a:cs typeface="Georgia"/>
              </a:rPr>
              <a:t>2024 Consensus March - May Seasonal Rainfall Forecast</a:t>
            </a:r>
          </a:p>
        </p:txBody>
      </p:sp>
      <p:sp>
        <p:nvSpPr>
          <p:cNvPr id="19" name="Text Placeholder 6">
            <a:extLst>
              <a:ext uri="{FF2B5EF4-FFF2-40B4-BE49-F238E27FC236}">
                <a16:creationId xmlns:a16="http://schemas.microsoft.com/office/drawing/2014/main" id="{0DA2AE89-8D05-7E5B-C98E-521761CD5073}"/>
              </a:ext>
            </a:extLst>
          </p:cNvPr>
          <p:cNvSpPr txBox="1">
            <a:spLocks/>
          </p:cNvSpPr>
          <p:nvPr/>
        </p:nvSpPr>
        <p:spPr>
          <a:xfrm>
            <a:off x="203200" y="2255520"/>
            <a:ext cx="3495039" cy="436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
            </a:pPr>
            <a:r>
              <a:rPr lang="en-US" sz="1800" dirty="0"/>
              <a:t>NMME</a:t>
            </a:r>
          </a:p>
        </p:txBody>
      </p:sp>
      <p:sp>
        <p:nvSpPr>
          <p:cNvPr id="12" name="TextBox 11">
            <a:extLst>
              <a:ext uri="{FF2B5EF4-FFF2-40B4-BE49-F238E27FC236}">
                <a16:creationId xmlns:a16="http://schemas.microsoft.com/office/drawing/2014/main" id="{AC70D1F6-CE5D-4027-AD1E-B41F94DFD6F7}"/>
              </a:ext>
            </a:extLst>
          </p:cNvPr>
          <p:cNvSpPr txBox="1"/>
          <p:nvPr/>
        </p:nvSpPr>
        <p:spPr>
          <a:xfrm>
            <a:off x="1341120" y="1478882"/>
            <a:ext cx="10200640" cy="369332"/>
          </a:xfrm>
          <a:prstGeom prst="rect">
            <a:avLst/>
          </a:prstGeom>
          <a:noFill/>
        </p:spPr>
        <p:txBody>
          <a:bodyPr wrap="square">
            <a:spAutoFit/>
          </a:bodyPr>
          <a:lstStyle/>
          <a:p>
            <a:pPr marL="285750" indent="-285750">
              <a:buFont typeface="Wingdings" panose="05000000000000000000" pitchFamily="2" charset="2"/>
              <a:buChar char="§"/>
            </a:pPr>
            <a:r>
              <a:rPr lang="en-US" b="1" dirty="0"/>
              <a:t>Strong agreement among Global Climate Centers for above average rainfall forecast for 2024 MAM</a:t>
            </a:r>
          </a:p>
        </p:txBody>
      </p:sp>
      <p:sp>
        <p:nvSpPr>
          <p:cNvPr id="11" name="Text Placeholder 6">
            <a:extLst>
              <a:ext uri="{FF2B5EF4-FFF2-40B4-BE49-F238E27FC236}">
                <a16:creationId xmlns:a16="http://schemas.microsoft.com/office/drawing/2014/main" id="{0DA2AE89-8D05-7E5B-C98E-521761CD5073}"/>
              </a:ext>
            </a:extLst>
          </p:cNvPr>
          <p:cNvSpPr txBox="1">
            <a:spLocks/>
          </p:cNvSpPr>
          <p:nvPr/>
        </p:nvSpPr>
        <p:spPr>
          <a:xfrm>
            <a:off x="4282440" y="2255520"/>
            <a:ext cx="3495039" cy="436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
            </a:pPr>
            <a:r>
              <a:rPr lang="en-US" sz="1800" dirty="0"/>
              <a:t>WMO/LRF</a:t>
            </a:r>
          </a:p>
        </p:txBody>
      </p:sp>
      <p:sp>
        <p:nvSpPr>
          <p:cNvPr id="13" name="Text Placeholder 6">
            <a:extLst>
              <a:ext uri="{FF2B5EF4-FFF2-40B4-BE49-F238E27FC236}">
                <a16:creationId xmlns:a16="http://schemas.microsoft.com/office/drawing/2014/main" id="{0DA2AE89-8D05-7E5B-C98E-521761CD5073}"/>
              </a:ext>
            </a:extLst>
          </p:cNvPr>
          <p:cNvSpPr txBox="1">
            <a:spLocks/>
          </p:cNvSpPr>
          <p:nvPr/>
        </p:nvSpPr>
        <p:spPr>
          <a:xfrm>
            <a:off x="8239760" y="2255520"/>
            <a:ext cx="3495039" cy="436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
            </a:pPr>
            <a:r>
              <a:rPr lang="en-US" sz="1800" dirty="0"/>
              <a:t>C3S</a:t>
            </a:r>
          </a:p>
        </p:txBody>
      </p:sp>
      <p:sp>
        <p:nvSpPr>
          <p:cNvPr id="14" name="TextBox 13">
            <a:extLst>
              <a:ext uri="{FF2B5EF4-FFF2-40B4-BE49-F238E27FC236}">
                <a16:creationId xmlns:a16="http://schemas.microsoft.com/office/drawing/2014/main" id="{AC70D1F6-CE5D-4027-AD1E-B41F94DFD6F7}"/>
              </a:ext>
            </a:extLst>
          </p:cNvPr>
          <p:cNvSpPr txBox="1"/>
          <p:nvPr/>
        </p:nvSpPr>
        <p:spPr>
          <a:xfrm>
            <a:off x="548640" y="6038949"/>
            <a:ext cx="10607040" cy="369332"/>
          </a:xfrm>
          <a:prstGeom prst="rect">
            <a:avLst/>
          </a:prstGeom>
          <a:noFill/>
        </p:spPr>
        <p:txBody>
          <a:bodyPr wrap="square">
            <a:spAutoFit/>
          </a:bodyPr>
          <a:lstStyle/>
          <a:p>
            <a:pPr marL="285750" indent="-285750" algn="ctr">
              <a:buFont typeface="Wingdings" panose="05000000000000000000" pitchFamily="2" charset="2"/>
              <a:buChar char="§"/>
            </a:pPr>
            <a:r>
              <a:rPr lang="en-US" dirty="0"/>
              <a:t>Likely to be driven by the forecast moderately strong El-Nino and warmer-than-normal WIO</a:t>
            </a:r>
            <a:endParaRPr lang="en-US" sz="1800" dirty="0"/>
          </a:p>
        </p:txBody>
      </p:sp>
      <p:sp>
        <p:nvSpPr>
          <p:cNvPr id="6" name="Rectangle 5"/>
          <p:cNvSpPr/>
          <p:nvPr/>
        </p:nvSpPr>
        <p:spPr>
          <a:xfrm>
            <a:off x="2682240" y="3870960"/>
            <a:ext cx="548640" cy="4775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12560" y="3891280"/>
            <a:ext cx="548640" cy="4775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017760" y="4246880"/>
            <a:ext cx="548640" cy="4775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247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8697" y="568960"/>
            <a:ext cx="9073318" cy="480131"/>
          </a:xfrm>
          <a:prstGeom prst="rect">
            <a:avLst/>
          </a:prstGeom>
          <a:noFill/>
        </p:spPr>
        <p:txBody>
          <a:bodyPr wrap="none" rtlCol="0">
            <a:spAutoFit/>
          </a:bodyPr>
          <a:lstStyle/>
          <a:p>
            <a:pPr algn="ctr">
              <a:lnSpc>
                <a:spcPct val="90000"/>
              </a:lnSpc>
              <a:spcBef>
                <a:spcPct val="0"/>
              </a:spcBef>
            </a:pPr>
            <a:r>
              <a:rPr lang="en-US" sz="2800" b="1" dirty="0">
                <a:solidFill>
                  <a:schemeClr val="dk2"/>
                </a:solidFill>
                <a:latin typeface="Georgia"/>
                <a:ea typeface="Georgia"/>
                <a:cs typeface="Georgia"/>
              </a:rPr>
              <a:t>2024 July – September NMME Rainfall Forecast</a:t>
            </a:r>
          </a:p>
        </p:txBody>
      </p:sp>
      <p:sp>
        <p:nvSpPr>
          <p:cNvPr id="12" name="TextBox 11">
            <a:extLst>
              <a:ext uri="{FF2B5EF4-FFF2-40B4-BE49-F238E27FC236}">
                <a16:creationId xmlns:a16="http://schemas.microsoft.com/office/drawing/2014/main" id="{AC70D1F6-CE5D-4027-AD1E-B41F94DFD6F7}"/>
              </a:ext>
            </a:extLst>
          </p:cNvPr>
          <p:cNvSpPr txBox="1"/>
          <p:nvPr/>
        </p:nvSpPr>
        <p:spPr>
          <a:xfrm>
            <a:off x="1788160" y="1346802"/>
            <a:ext cx="10200640" cy="646331"/>
          </a:xfrm>
          <a:prstGeom prst="rect">
            <a:avLst/>
          </a:prstGeom>
          <a:noFill/>
        </p:spPr>
        <p:txBody>
          <a:bodyPr wrap="square">
            <a:spAutoFit/>
          </a:bodyPr>
          <a:lstStyle/>
          <a:p>
            <a:pPr marL="285750" indent="-285750">
              <a:buFont typeface="Wingdings" panose="05000000000000000000" pitchFamily="2" charset="2"/>
              <a:buChar char="§"/>
            </a:pPr>
            <a:r>
              <a:rPr lang="en-US" b="1" dirty="0"/>
              <a:t>Above average </a:t>
            </a:r>
            <a:r>
              <a:rPr lang="en-US" b="1" dirty="0" err="1"/>
              <a:t>Kiremt</a:t>
            </a:r>
            <a:r>
              <a:rPr lang="en-US" b="1" dirty="0"/>
              <a:t> seasonal rains over parts of Ethiopia, Sudan and South Sudan</a:t>
            </a:r>
          </a:p>
          <a:p>
            <a:pPr marL="285750" indent="-285750">
              <a:buFont typeface="Wingdings" panose="05000000000000000000" pitchFamily="2" charset="2"/>
              <a:buChar char="§"/>
            </a:pPr>
            <a:r>
              <a:rPr lang="en-US" b="1" dirty="0"/>
              <a:t>Similarly, for Uganda and much of western Kenya, with typical conditions over eastern Horn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6799" y="2387345"/>
            <a:ext cx="5642583" cy="4358895"/>
          </a:xfrm>
          <a:prstGeom prst="rect">
            <a:avLst/>
          </a:prstGeom>
        </p:spPr>
      </p:pic>
    </p:spTree>
    <p:extLst>
      <p:ext uri="{BB962C8B-B14F-4D97-AF65-F5344CB8AC3E}">
        <p14:creationId xmlns:p14="http://schemas.microsoft.com/office/powerpoint/2010/main" val="1299777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527" y="2316480"/>
            <a:ext cx="5760622" cy="4450080"/>
          </a:xfrm>
          <a:prstGeom prst="rect">
            <a:avLst/>
          </a:prstGeom>
        </p:spPr>
      </p:pic>
      <p:pic>
        <p:nvPicPr>
          <p:cNvPr id="2" name="Picture 1"/>
          <p:cNvPicPr>
            <a:picLocks noChangeAspect="1"/>
          </p:cNvPicPr>
          <p:nvPr/>
        </p:nvPicPr>
        <p:blipFill>
          <a:blip r:embed="rId3"/>
          <a:stretch>
            <a:fillRect/>
          </a:stretch>
        </p:blipFill>
        <p:spPr>
          <a:xfrm>
            <a:off x="863599" y="2283328"/>
            <a:ext cx="3743325" cy="4477199"/>
          </a:xfrm>
          <a:prstGeom prst="rect">
            <a:avLst/>
          </a:prstGeom>
        </p:spPr>
      </p:pic>
      <p:sp>
        <p:nvSpPr>
          <p:cNvPr id="11" name="Rectangle 10"/>
          <p:cNvSpPr/>
          <p:nvPr/>
        </p:nvSpPr>
        <p:spPr>
          <a:xfrm>
            <a:off x="399969" y="820573"/>
            <a:ext cx="11259820" cy="646331"/>
          </a:xfrm>
          <a:prstGeom prst="rect">
            <a:avLst/>
          </a:prstGeom>
        </p:spPr>
        <p:txBody>
          <a:bodyPr wrap="square">
            <a:spAutoFit/>
          </a:bodyPr>
          <a:lstStyle/>
          <a:p>
            <a:r>
              <a:rPr lang="en-US" b="1" dirty="0"/>
              <a:t>1a: </a:t>
            </a:r>
            <a:r>
              <a:rPr lang="en-US" dirty="0"/>
              <a:t>The </a:t>
            </a:r>
            <a:r>
              <a:rPr lang="en-US" b="1" dirty="0"/>
              <a:t>February-May 2024 </a:t>
            </a:r>
            <a:r>
              <a:rPr lang="en-US" b="1" i="1" dirty="0" err="1"/>
              <a:t>belg</a:t>
            </a:r>
            <a:r>
              <a:rPr lang="en-US" b="1" i="1" dirty="0"/>
              <a:t> </a:t>
            </a:r>
            <a:r>
              <a:rPr lang="en-US" b="1" dirty="0"/>
              <a:t>rainy season in Ethiopia is likely to be average </a:t>
            </a:r>
            <a:r>
              <a:rPr lang="en-US" dirty="0"/>
              <a:t>with </a:t>
            </a:r>
            <a:r>
              <a:rPr lang="en-US" dirty="0">
                <a:solidFill>
                  <a:srgbClr val="C00000"/>
                </a:solidFill>
              </a:rPr>
              <a:t>isolated areas receiving above-average rainfall (No Change).</a:t>
            </a:r>
          </a:p>
        </p:txBody>
      </p:sp>
      <p:sp>
        <p:nvSpPr>
          <p:cNvPr id="7" name="Rectangle 6"/>
          <p:cNvSpPr/>
          <p:nvPr/>
        </p:nvSpPr>
        <p:spPr>
          <a:xfrm>
            <a:off x="986404" y="1570569"/>
            <a:ext cx="3764462" cy="646331"/>
          </a:xfrm>
          <a:prstGeom prst="rect">
            <a:avLst/>
          </a:prstGeom>
        </p:spPr>
        <p:txBody>
          <a:bodyPr wrap="square">
            <a:spAutoFit/>
          </a:bodyPr>
          <a:lstStyle/>
          <a:p>
            <a:pPr algn="ctr"/>
            <a:r>
              <a:rPr lang="en-US" b="1" dirty="0">
                <a:latin typeface="+mj-lt"/>
              </a:rPr>
              <a:t>CHIRPS Prelim + GEFS (%)</a:t>
            </a:r>
          </a:p>
          <a:p>
            <a:pPr algn="ctr"/>
            <a:r>
              <a:rPr lang="en-US" dirty="0">
                <a:latin typeface="+mj-lt"/>
              </a:rPr>
              <a:t>16 Jan. – 28 Feb. 2024</a:t>
            </a:r>
          </a:p>
        </p:txBody>
      </p:sp>
      <p:sp>
        <p:nvSpPr>
          <p:cNvPr id="10" name="Rectangle 9"/>
          <p:cNvSpPr/>
          <p:nvPr/>
        </p:nvSpPr>
        <p:spPr>
          <a:xfrm>
            <a:off x="7145095" y="1643851"/>
            <a:ext cx="3764462" cy="646331"/>
          </a:xfrm>
          <a:prstGeom prst="rect">
            <a:avLst/>
          </a:prstGeom>
        </p:spPr>
        <p:txBody>
          <a:bodyPr wrap="square">
            <a:spAutoFit/>
          </a:bodyPr>
          <a:lstStyle/>
          <a:p>
            <a:pPr algn="ctr"/>
            <a:r>
              <a:rPr lang="en-US" b="1" dirty="0">
                <a:latin typeface="+mj-lt"/>
              </a:rPr>
              <a:t>NMME Rainfall Forecast</a:t>
            </a:r>
          </a:p>
          <a:p>
            <a:pPr algn="ctr"/>
            <a:r>
              <a:rPr lang="en-US" dirty="0">
                <a:latin typeface="+mj-lt"/>
              </a:rPr>
              <a:t>March - May. 2024</a:t>
            </a:r>
          </a:p>
        </p:txBody>
      </p:sp>
      <p:sp>
        <p:nvSpPr>
          <p:cNvPr id="14" name="Rectangle 13"/>
          <p:cNvSpPr/>
          <p:nvPr/>
        </p:nvSpPr>
        <p:spPr>
          <a:xfrm>
            <a:off x="2236859" y="251395"/>
            <a:ext cx="7712369" cy="480131"/>
          </a:xfrm>
          <a:prstGeom prst="rect">
            <a:avLst/>
          </a:prstGeom>
        </p:spPr>
        <p:txBody>
          <a:bodyPr wrap="none">
            <a:spAutoFit/>
          </a:bodyPr>
          <a:lstStyle/>
          <a:p>
            <a:pPr algn="ctr">
              <a:lnSpc>
                <a:spcPct val="90000"/>
              </a:lnSpc>
              <a:spcBef>
                <a:spcPct val="0"/>
              </a:spcBef>
            </a:pPr>
            <a:r>
              <a:rPr lang="en-US" sz="2800" b="1" dirty="0">
                <a:solidFill>
                  <a:schemeClr val="dk2"/>
                </a:solidFill>
                <a:latin typeface="Georgia"/>
                <a:ea typeface="Georgia"/>
                <a:cs typeface="Georgia"/>
              </a:rPr>
              <a:t>Assumption 1: late 2024 rainfall seasons </a:t>
            </a:r>
          </a:p>
        </p:txBody>
      </p:sp>
      <p:sp>
        <p:nvSpPr>
          <p:cNvPr id="3" name="Rectangle 2"/>
          <p:cNvSpPr/>
          <p:nvPr/>
        </p:nvSpPr>
        <p:spPr>
          <a:xfrm>
            <a:off x="2468880" y="3474720"/>
            <a:ext cx="1066800" cy="1127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12960" y="3698240"/>
            <a:ext cx="568960" cy="5994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620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0715" y="466325"/>
            <a:ext cx="11406005" cy="480131"/>
          </a:xfrm>
          <a:prstGeom prst="rect">
            <a:avLst/>
          </a:prstGeom>
        </p:spPr>
        <p:txBody>
          <a:bodyPr wrap="square">
            <a:spAutoFit/>
          </a:bodyPr>
          <a:lstStyle/>
          <a:p>
            <a:pPr algn="ctr">
              <a:lnSpc>
                <a:spcPct val="90000"/>
              </a:lnSpc>
              <a:spcBef>
                <a:spcPct val="0"/>
              </a:spcBef>
            </a:pPr>
            <a:r>
              <a:rPr lang="en-US" sz="2800" b="1" dirty="0">
                <a:solidFill>
                  <a:schemeClr val="dk2"/>
                </a:solidFill>
                <a:latin typeface="Georgia"/>
                <a:ea typeface="Georgia"/>
                <a:cs typeface="Georgia"/>
              </a:rPr>
              <a:t>Assumption 1: early 2024 rainy seasons in the Horn</a:t>
            </a:r>
          </a:p>
        </p:txBody>
      </p:sp>
      <p:pic>
        <p:nvPicPr>
          <p:cNvPr id="9" name="Picture 8"/>
          <p:cNvPicPr>
            <a:picLocks noChangeAspect="1"/>
          </p:cNvPicPr>
          <p:nvPr/>
        </p:nvPicPr>
        <p:blipFill>
          <a:blip r:embed="rId2"/>
          <a:stretch>
            <a:fillRect/>
          </a:stretch>
        </p:blipFill>
        <p:spPr>
          <a:xfrm>
            <a:off x="3677920" y="2623126"/>
            <a:ext cx="3048628" cy="2690553"/>
          </a:xfrm>
          <a:prstGeom prst="rect">
            <a:avLst/>
          </a:prstGeom>
          <a:ln>
            <a:solidFill>
              <a:schemeClr val="tx1"/>
            </a:solidFill>
          </a:ln>
        </p:spPr>
      </p:pic>
      <p:sp>
        <p:nvSpPr>
          <p:cNvPr id="10" name="TextBox 9"/>
          <p:cNvSpPr txBox="1"/>
          <p:nvPr/>
        </p:nvSpPr>
        <p:spPr>
          <a:xfrm>
            <a:off x="375920" y="2225040"/>
            <a:ext cx="2555187" cy="338554"/>
          </a:xfrm>
          <a:prstGeom prst="rect">
            <a:avLst/>
          </a:prstGeom>
          <a:noFill/>
        </p:spPr>
        <p:txBody>
          <a:bodyPr wrap="none" rtlCol="0">
            <a:spAutoFit/>
          </a:bodyPr>
          <a:lstStyle/>
          <a:p>
            <a:r>
              <a:rPr lang="en-US" sz="1600" dirty="0" err="1"/>
              <a:t>Belg</a:t>
            </a:r>
            <a:r>
              <a:rPr lang="en-US" sz="1600" dirty="0"/>
              <a:t> rainfall contribution (%)</a:t>
            </a:r>
          </a:p>
        </p:txBody>
      </p:sp>
      <p:sp>
        <p:nvSpPr>
          <p:cNvPr id="12" name="TextBox 11"/>
          <p:cNvSpPr txBox="1"/>
          <p:nvPr/>
        </p:nvSpPr>
        <p:spPr>
          <a:xfrm>
            <a:off x="3820160" y="2255520"/>
            <a:ext cx="2833148" cy="338554"/>
          </a:xfrm>
          <a:prstGeom prst="rect">
            <a:avLst/>
          </a:prstGeom>
          <a:noFill/>
        </p:spPr>
        <p:txBody>
          <a:bodyPr wrap="none" rtlCol="0">
            <a:spAutoFit/>
          </a:bodyPr>
          <a:lstStyle/>
          <a:p>
            <a:r>
              <a:rPr lang="en-US" sz="1600" dirty="0"/>
              <a:t>2024 </a:t>
            </a:r>
            <a:r>
              <a:rPr lang="en-US" sz="1600" dirty="0" err="1"/>
              <a:t>Belg</a:t>
            </a:r>
            <a:r>
              <a:rPr lang="en-US" sz="1600" dirty="0"/>
              <a:t> rainfall forecast (EMI)</a:t>
            </a:r>
          </a:p>
        </p:txBody>
      </p:sp>
      <p:sp>
        <p:nvSpPr>
          <p:cNvPr id="13" name="TextBox 12"/>
          <p:cNvSpPr txBox="1"/>
          <p:nvPr/>
        </p:nvSpPr>
        <p:spPr>
          <a:xfrm>
            <a:off x="7823200" y="2235200"/>
            <a:ext cx="3423053" cy="338554"/>
          </a:xfrm>
          <a:prstGeom prst="rect">
            <a:avLst/>
          </a:prstGeom>
          <a:noFill/>
        </p:spPr>
        <p:txBody>
          <a:bodyPr wrap="none" rtlCol="0">
            <a:spAutoFit/>
          </a:bodyPr>
          <a:lstStyle/>
          <a:p>
            <a:r>
              <a:rPr lang="en-US" sz="1600" dirty="0"/>
              <a:t>2024 </a:t>
            </a:r>
            <a:r>
              <a:rPr lang="en-US" sz="1600" dirty="0" err="1"/>
              <a:t>Belg</a:t>
            </a:r>
            <a:r>
              <a:rPr lang="en-US" sz="1600" dirty="0"/>
              <a:t> rainfall forecast (WMO/LRF)</a:t>
            </a:r>
          </a:p>
        </p:txBody>
      </p:sp>
      <p:grpSp>
        <p:nvGrpSpPr>
          <p:cNvPr id="4" name="Group 3"/>
          <p:cNvGrpSpPr/>
          <p:nvPr/>
        </p:nvGrpSpPr>
        <p:grpSpPr>
          <a:xfrm>
            <a:off x="101599" y="2618862"/>
            <a:ext cx="3453823" cy="2694818"/>
            <a:chOff x="101599" y="2618862"/>
            <a:chExt cx="3453823" cy="2694818"/>
          </a:xfrm>
        </p:grpSpPr>
        <p:pic>
          <p:nvPicPr>
            <p:cNvPr id="7" name="Picture 6"/>
            <p:cNvPicPr>
              <a:picLocks noChangeAspect="1"/>
            </p:cNvPicPr>
            <p:nvPr/>
          </p:nvPicPr>
          <p:blipFill>
            <a:blip r:embed="rId3"/>
            <a:stretch>
              <a:fillRect/>
            </a:stretch>
          </p:blipFill>
          <p:spPr>
            <a:xfrm>
              <a:off x="101599" y="2618862"/>
              <a:ext cx="3453823" cy="2694818"/>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2734492" y="2718549"/>
              <a:ext cx="750772" cy="1235142"/>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352" y="2570480"/>
            <a:ext cx="5047443" cy="3992880"/>
          </a:xfrm>
          <a:prstGeom prst="rect">
            <a:avLst/>
          </a:prstGeom>
        </p:spPr>
      </p:pic>
      <p:sp>
        <p:nvSpPr>
          <p:cNvPr id="8" name="Rectangle 7"/>
          <p:cNvSpPr/>
          <p:nvPr/>
        </p:nvSpPr>
        <p:spPr>
          <a:xfrm>
            <a:off x="7376160" y="4084320"/>
            <a:ext cx="2844800" cy="17780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018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0449" y="1033933"/>
            <a:ext cx="11259820" cy="923330"/>
          </a:xfrm>
          <a:prstGeom prst="rect">
            <a:avLst/>
          </a:prstGeom>
        </p:spPr>
        <p:txBody>
          <a:bodyPr wrap="square">
            <a:spAutoFit/>
          </a:bodyPr>
          <a:lstStyle/>
          <a:p>
            <a:r>
              <a:rPr lang="en-US" dirty="0"/>
              <a:t>1b: The </a:t>
            </a:r>
            <a:r>
              <a:rPr lang="en-US" b="1" dirty="0"/>
              <a:t>March-May 2024 long rains/</a:t>
            </a:r>
            <a:r>
              <a:rPr lang="en-US" b="1" dirty="0" err="1"/>
              <a:t>gu</a:t>
            </a:r>
            <a:r>
              <a:rPr lang="en-US" b="1" dirty="0"/>
              <a:t>/</a:t>
            </a:r>
            <a:r>
              <a:rPr lang="en-US" b="1" dirty="0" err="1"/>
              <a:t>genna</a:t>
            </a:r>
            <a:r>
              <a:rPr lang="en-US" b="1" dirty="0"/>
              <a:t> season in northern and eastern Kenya, Somalia, and southern/southeastern Ethiopia</a:t>
            </a:r>
            <a:r>
              <a:rPr lang="en-US" dirty="0"/>
              <a:t> is most likely to be </a:t>
            </a:r>
            <a:r>
              <a:rPr lang="en-US" b="1" dirty="0">
                <a:solidFill>
                  <a:srgbClr val="C00000"/>
                </a:solidFill>
              </a:rPr>
              <a:t>largely above average with an early to timely onset, though with localized areas of </a:t>
            </a:r>
            <a:r>
              <a:rPr lang="en-US" b="1" strike="sngStrike" dirty="0">
                <a:solidFill>
                  <a:srgbClr val="C00000"/>
                </a:solidFill>
              </a:rPr>
              <a:t>above-</a:t>
            </a:r>
            <a:r>
              <a:rPr lang="en-US" b="1" dirty="0">
                <a:solidFill>
                  <a:srgbClr val="C00000"/>
                </a:solidFill>
              </a:rPr>
              <a:t>average rainfall.  (Change). </a:t>
            </a:r>
          </a:p>
        </p:txBody>
      </p:sp>
      <p:sp>
        <p:nvSpPr>
          <p:cNvPr id="14" name="Rectangle 13"/>
          <p:cNvSpPr/>
          <p:nvPr/>
        </p:nvSpPr>
        <p:spPr>
          <a:xfrm>
            <a:off x="2236859" y="251395"/>
            <a:ext cx="7712369" cy="480131"/>
          </a:xfrm>
          <a:prstGeom prst="rect">
            <a:avLst/>
          </a:prstGeom>
        </p:spPr>
        <p:txBody>
          <a:bodyPr wrap="none">
            <a:spAutoFit/>
          </a:bodyPr>
          <a:lstStyle/>
          <a:p>
            <a:pPr algn="ctr">
              <a:lnSpc>
                <a:spcPct val="90000"/>
              </a:lnSpc>
              <a:spcBef>
                <a:spcPct val="0"/>
              </a:spcBef>
            </a:pPr>
            <a:r>
              <a:rPr lang="en-US" sz="2800" b="1" dirty="0">
                <a:solidFill>
                  <a:schemeClr val="dk2"/>
                </a:solidFill>
                <a:latin typeface="Georgia"/>
                <a:ea typeface="Georgia"/>
                <a:cs typeface="Georgia"/>
              </a:rPr>
              <a:t>Assumption 1: late 2024 rainfall seasons </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441" y="2903856"/>
            <a:ext cx="3898280" cy="267398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280" y="2872880"/>
            <a:ext cx="3810000" cy="26670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887" y="2783840"/>
            <a:ext cx="3656285" cy="2824480"/>
          </a:xfrm>
          <a:prstGeom prst="rect">
            <a:avLst/>
          </a:prstGeom>
        </p:spPr>
      </p:pic>
      <p:sp>
        <p:nvSpPr>
          <p:cNvPr id="18" name="Text Placeholder 6">
            <a:extLst>
              <a:ext uri="{FF2B5EF4-FFF2-40B4-BE49-F238E27FC236}">
                <a16:creationId xmlns:a16="http://schemas.microsoft.com/office/drawing/2014/main" id="{0DA2AE89-8D05-7E5B-C98E-521761CD5073}"/>
              </a:ext>
            </a:extLst>
          </p:cNvPr>
          <p:cNvSpPr txBox="1">
            <a:spLocks/>
          </p:cNvSpPr>
          <p:nvPr/>
        </p:nvSpPr>
        <p:spPr>
          <a:xfrm>
            <a:off x="-10160" y="2255520"/>
            <a:ext cx="3495039" cy="436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
            </a:pPr>
            <a:r>
              <a:rPr lang="en-US" sz="1800" dirty="0"/>
              <a:t>NMME</a:t>
            </a:r>
          </a:p>
        </p:txBody>
      </p:sp>
      <p:sp>
        <p:nvSpPr>
          <p:cNvPr id="19" name="Text Placeholder 6">
            <a:extLst>
              <a:ext uri="{FF2B5EF4-FFF2-40B4-BE49-F238E27FC236}">
                <a16:creationId xmlns:a16="http://schemas.microsoft.com/office/drawing/2014/main" id="{0DA2AE89-8D05-7E5B-C98E-521761CD5073}"/>
              </a:ext>
            </a:extLst>
          </p:cNvPr>
          <p:cNvSpPr txBox="1">
            <a:spLocks/>
          </p:cNvSpPr>
          <p:nvPr/>
        </p:nvSpPr>
        <p:spPr>
          <a:xfrm>
            <a:off x="4069080" y="2255520"/>
            <a:ext cx="3495039" cy="436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
            </a:pPr>
            <a:r>
              <a:rPr lang="en-US" sz="1800" dirty="0"/>
              <a:t>WMO/LRF</a:t>
            </a:r>
          </a:p>
        </p:txBody>
      </p:sp>
      <p:sp>
        <p:nvSpPr>
          <p:cNvPr id="20" name="Text Placeholder 6">
            <a:extLst>
              <a:ext uri="{FF2B5EF4-FFF2-40B4-BE49-F238E27FC236}">
                <a16:creationId xmlns:a16="http://schemas.microsoft.com/office/drawing/2014/main" id="{0DA2AE89-8D05-7E5B-C98E-521761CD5073}"/>
              </a:ext>
            </a:extLst>
          </p:cNvPr>
          <p:cNvSpPr txBox="1">
            <a:spLocks/>
          </p:cNvSpPr>
          <p:nvPr/>
        </p:nvSpPr>
        <p:spPr>
          <a:xfrm>
            <a:off x="8026400" y="2255520"/>
            <a:ext cx="3495039" cy="436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
            </a:pPr>
            <a:r>
              <a:rPr lang="en-US" sz="1800" dirty="0"/>
              <a:t>C3S</a:t>
            </a:r>
          </a:p>
        </p:txBody>
      </p:sp>
      <p:sp>
        <p:nvSpPr>
          <p:cNvPr id="21" name="TextBox 20">
            <a:extLst>
              <a:ext uri="{FF2B5EF4-FFF2-40B4-BE49-F238E27FC236}">
                <a16:creationId xmlns:a16="http://schemas.microsoft.com/office/drawing/2014/main" id="{AC70D1F6-CE5D-4027-AD1E-B41F94DFD6F7}"/>
              </a:ext>
            </a:extLst>
          </p:cNvPr>
          <p:cNvSpPr txBox="1"/>
          <p:nvPr/>
        </p:nvSpPr>
        <p:spPr>
          <a:xfrm>
            <a:off x="416560" y="5896709"/>
            <a:ext cx="10607040" cy="646331"/>
          </a:xfrm>
          <a:prstGeom prst="rect">
            <a:avLst/>
          </a:prstGeom>
          <a:noFill/>
        </p:spPr>
        <p:txBody>
          <a:bodyPr wrap="square">
            <a:spAutoFit/>
          </a:bodyPr>
          <a:lstStyle/>
          <a:p>
            <a:pPr marL="285750" indent="-285750">
              <a:buFont typeface="Wingdings" panose="05000000000000000000" pitchFamily="2" charset="2"/>
              <a:buChar char="§"/>
            </a:pPr>
            <a:r>
              <a:rPr lang="en-US" dirty="0"/>
              <a:t>Likely to be driven by the forecast moderately strong El-Nino and warmer-than-normal SWIO conditions at the start of the season, but, could subside into near-average conditions at the end of the season</a:t>
            </a:r>
            <a:endParaRPr lang="en-US" sz="1800" dirty="0"/>
          </a:p>
        </p:txBody>
      </p:sp>
      <p:sp>
        <p:nvSpPr>
          <p:cNvPr id="22" name="Rectangle 21"/>
          <p:cNvSpPr/>
          <p:nvPr/>
        </p:nvSpPr>
        <p:spPr>
          <a:xfrm>
            <a:off x="2468880" y="3870960"/>
            <a:ext cx="548640" cy="4775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299200" y="3891280"/>
            <a:ext cx="548640" cy="4775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804400" y="4246880"/>
            <a:ext cx="548640" cy="4775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629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0449" y="1033933"/>
            <a:ext cx="11259820" cy="646331"/>
          </a:xfrm>
          <a:prstGeom prst="rect">
            <a:avLst/>
          </a:prstGeom>
        </p:spPr>
        <p:txBody>
          <a:bodyPr wrap="square">
            <a:spAutoFit/>
          </a:bodyPr>
          <a:lstStyle/>
          <a:p>
            <a:r>
              <a:rPr lang="en-US" dirty="0"/>
              <a:t>1c. The </a:t>
            </a:r>
            <a:r>
              <a:rPr lang="en-US" b="1" dirty="0"/>
              <a:t>March-May 2024 </a:t>
            </a:r>
            <a:r>
              <a:rPr lang="en-US" b="1" dirty="0" err="1"/>
              <a:t>diraac</a:t>
            </a:r>
            <a:r>
              <a:rPr lang="en-US" b="1" dirty="0"/>
              <a:t>/</a:t>
            </a:r>
            <a:r>
              <a:rPr lang="en-US" b="1" dirty="0" err="1"/>
              <a:t>sugum</a:t>
            </a:r>
            <a:r>
              <a:rPr lang="en-US" b="1" dirty="0"/>
              <a:t> rains in northern pastoral areas of Ethiopia are likely to be average </a:t>
            </a:r>
            <a:r>
              <a:rPr lang="en-US" dirty="0"/>
              <a:t>(No Change).</a:t>
            </a:r>
          </a:p>
        </p:txBody>
      </p:sp>
      <p:sp>
        <p:nvSpPr>
          <p:cNvPr id="14" name="Rectangle 13"/>
          <p:cNvSpPr/>
          <p:nvPr/>
        </p:nvSpPr>
        <p:spPr>
          <a:xfrm>
            <a:off x="2236859" y="251395"/>
            <a:ext cx="7712369" cy="480131"/>
          </a:xfrm>
          <a:prstGeom prst="rect">
            <a:avLst/>
          </a:prstGeom>
        </p:spPr>
        <p:txBody>
          <a:bodyPr wrap="none">
            <a:spAutoFit/>
          </a:bodyPr>
          <a:lstStyle/>
          <a:p>
            <a:pPr algn="ctr">
              <a:lnSpc>
                <a:spcPct val="90000"/>
              </a:lnSpc>
              <a:spcBef>
                <a:spcPct val="0"/>
              </a:spcBef>
            </a:pPr>
            <a:r>
              <a:rPr lang="en-US" sz="2800" b="1" dirty="0">
                <a:solidFill>
                  <a:schemeClr val="dk2"/>
                </a:solidFill>
                <a:latin typeface="Georgia"/>
                <a:ea typeface="Georgia"/>
                <a:cs typeface="Georgia"/>
              </a:rPr>
              <a:t>Assumption 1: late 2024 rainfall seasons </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232" y="1991360"/>
            <a:ext cx="5818045" cy="4602480"/>
          </a:xfrm>
          <a:prstGeom prst="rect">
            <a:avLst/>
          </a:prstGeom>
        </p:spPr>
      </p:pic>
      <p:sp>
        <p:nvSpPr>
          <p:cNvPr id="2" name="Rectangle 1"/>
          <p:cNvSpPr/>
          <p:nvPr/>
        </p:nvSpPr>
        <p:spPr>
          <a:xfrm>
            <a:off x="4328160" y="2468880"/>
            <a:ext cx="2976880" cy="13208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300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0108" y="1490162"/>
            <a:ext cx="2067740" cy="631796"/>
          </a:xfrm>
        </p:spPr>
        <p:txBody>
          <a:bodyPr>
            <a:normAutofit/>
          </a:bodyPr>
          <a:lstStyle/>
          <a:p>
            <a:r>
              <a:rPr lang="en-US" sz="3600" b="1" dirty="0">
                <a:solidFill>
                  <a:schemeClr val="dk2"/>
                </a:solidFill>
                <a:latin typeface="Georgia"/>
                <a:ea typeface="Georgia"/>
                <a:cs typeface="Georgia"/>
              </a:rPr>
              <a:t>Outline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7431" y="395830"/>
            <a:ext cx="2593854" cy="778156"/>
          </a:xfrm>
          <a:prstGeom prst="rect">
            <a:avLst/>
          </a:prstGeom>
        </p:spPr>
      </p:pic>
      <p:pic>
        <p:nvPicPr>
          <p:cNvPr id="5" name="Picture 4"/>
          <p:cNvPicPr>
            <a:picLocks noChangeAspect="1"/>
          </p:cNvPicPr>
          <p:nvPr/>
        </p:nvPicPr>
        <p:blipFill>
          <a:blip r:embed="rId3"/>
          <a:stretch>
            <a:fillRect/>
          </a:stretch>
        </p:blipFill>
        <p:spPr>
          <a:xfrm>
            <a:off x="395754" y="395830"/>
            <a:ext cx="2971800" cy="772886"/>
          </a:xfrm>
          <a:prstGeom prst="rect">
            <a:avLst/>
          </a:prstGeom>
        </p:spPr>
      </p:pic>
      <p:sp>
        <p:nvSpPr>
          <p:cNvPr id="3" name="Rectangle 2"/>
          <p:cNvSpPr/>
          <p:nvPr/>
        </p:nvSpPr>
        <p:spPr>
          <a:xfrm>
            <a:off x="2330163" y="2741819"/>
            <a:ext cx="8012718" cy="3108543"/>
          </a:xfrm>
          <a:prstGeom prst="rect">
            <a:avLst/>
          </a:prstGeom>
        </p:spPr>
        <p:txBody>
          <a:bodyPr wrap="square">
            <a:spAutoFit/>
          </a:bodyPr>
          <a:lstStyle/>
          <a:p>
            <a:pPr marL="457200" indent="-457200">
              <a:buFont typeface="Wingdings" panose="05000000000000000000" pitchFamily="2" charset="2"/>
              <a:buChar char="§"/>
            </a:pPr>
            <a:r>
              <a:rPr lang="en-US" sz="2800" dirty="0"/>
              <a:t>2024/25 Climate drivers outlook</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a:t>Global, regional and national seasonal forecasts</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a:t>South Sudan flood-risks scenarios</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a:t>Revised agro-climatic assumptions</a:t>
            </a:r>
          </a:p>
        </p:txBody>
      </p:sp>
    </p:spTree>
    <p:extLst>
      <p:ext uri="{BB962C8B-B14F-4D97-AF65-F5344CB8AC3E}">
        <p14:creationId xmlns:p14="http://schemas.microsoft.com/office/powerpoint/2010/main" val="74213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051040" y="1047115"/>
            <a:ext cx="3220720" cy="5714618"/>
          </a:xfrm>
          <a:prstGeom prst="rect">
            <a:avLst/>
          </a:prstGeom>
        </p:spPr>
      </p:pic>
      <p:sp>
        <p:nvSpPr>
          <p:cNvPr id="23" name="Rectangle 22"/>
          <p:cNvSpPr/>
          <p:nvPr/>
        </p:nvSpPr>
        <p:spPr>
          <a:xfrm>
            <a:off x="450715" y="466325"/>
            <a:ext cx="11406005" cy="480131"/>
          </a:xfrm>
          <a:prstGeom prst="rect">
            <a:avLst/>
          </a:prstGeom>
        </p:spPr>
        <p:txBody>
          <a:bodyPr wrap="square">
            <a:spAutoFit/>
          </a:bodyPr>
          <a:lstStyle/>
          <a:p>
            <a:pPr algn="ctr">
              <a:lnSpc>
                <a:spcPct val="90000"/>
              </a:lnSpc>
              <a:spcBef>
                <a:spcPct val="0"/>
              </a:spcBef>
            </a:pPr>
            <a:r>
              <a:rPr lang="en-US" sz="2800" b="1" dirty="0">
                <a:solidFill>
                  <a:schemeClr val="dk2"/>
                </a:solidFill>
                <a:latin typeface="Georgia"/>
                <a:ea typeface="Georgia"/>
                <a:cs typeface="Georgia"/>
              </a:rPr>
              <a:t>Assumption 1: early 2024 rainy seasons in the Horn</a:t>
            </a:r>
          </a:p>
        </p:txBody>
      </p:sp>
      <p:sp>
        <p:nvSpPr>
          <p:cNvPr id="2" name="Rectangle 1"/>
          <p:cNvSpPr/>
          <p:nvPr/>
        </p:nvSpPr>
        <p:spPr>
          <a:xfrm>
            <a:off x="650240" y="1578848"/>
            <a:ext cx="4419600" cy="4247317"/>
          </a:xfrm>
          <a:prstGeom prst="rect">
            <a:avLst/>
          </a:prstGeom>
        </p:spPr>
        <p:txBody>
          <a:bodyPr wrap="square">
            <a:spAutoFit/>
          </a:bodyPr>
          <a:lstStyle/>
          <a:p>
            <a:r>
              <a:rPr lang="en-US" dirty="0"/>
              <a:t>1d. Based on available forecasts, the February-May 2024 main season rains in </a:t>
            </a:r>
            <a:r>
              <a:rPr lang="en-US" b="1" dirty="0"/>
              <a:t>Burundi</a:t>
            </a:r>
            <a:r>
              <a:rPr lang="en-US" dirty="0"/>
              <a:t> are most likely to be </a:t>
            </a:r>
            <a:r>
              <a:rPr lang="en-US" dirty="0">
                <a:solidFill>
                  <a:srgbClr val="C00000"/>
                </a:solidFill>
              </a:rPr>
              <a:t>above average, with localized areas of average (Change).</a:t>
            </a:r>
          </a:p>
          <a:p>
            <a:endParaRPr lang="en-US" dirty="0"/>
          </a:p>
          <a:p>
            <a:r>
              <a:rPr lang="en-US" dirty="0"/>
              <a:t>1e. Based on ensemble forecasts, the March to May 2024 first-season rains in </a:t>
            </a:r>
            <a:r>
              <a:rPr lang="en-US" b="1" dirty="0"/>
              <a:t>bimodal Uganda</a:t>
            </a:r>
            <a:r>
              <a:rPr lang="en-US" dirty="0"/>
              <a:t> are likely to be above average (No Change).</a:t>
            </a:r>
          </a:p>
          <a:p>
            <a:endParaRPr lang="en-US" dirty="0"/>
          </a:p>
          <a:p>
            <a:r>
              <a:rPr lang="en-US" dirty="0"/>
              <a:t>1f. Based on the ensemble forecasts, the March to May 2024 first-season rains in </a:t>
            </a:r>
            <a:r>
              <a:rPr lang="en-US" b="1" dirty="0"/>
              <a:t>bimodal South Sudan</a:t>
            </a:r>
            <a:r>
              <a:rPr lang="en-US" dirty="0"/>
              <a:t> are likely to be above average (No Change). </a:t>
            </a:r>
          </a:p>
          <a:p>
            <a:endParaRPr lang="en-US" dirty="0"/>
          </a:p>
        </p:txBody>
      </p:sp>
      <p:sp>
        <p:nvSpPr>
          <p:cNvPr id="6" name="TextBox 5"/>
          <p:cNvSpPr txBox="1"/>
          <p:nvPr/>
        </p:nvSpPr>
        <p:spPr>
          <a:xfrm>
            <a:off x="8666480" y="2580640"/>
            <a:ext cx="1122423" cy="307777"/>
          </a:xfrm>
          <a:prstGeom prst="rect">
            <a:avLst/>
          </a:prstGeom>
          <a:noFill/>
        </p:spPr>
        <p:txBody>
          <a:bodyPr wrap="none" rtlCol="0">
            <a:spAutoFit/>
          </a:bodyPr>
          <a:lstStyle/>
          <a:p>
            <a:r>
              <a:rPr lang="en-US" sz="1400" b="1" dirty="0"/>
              <a:t>South Sudan</a:t>
            </a:r>
          </a:p>
        </p:txBody>
      </p:sp>
      <p:sp>
        <p:nvSpPr>
          <p:cNvPr id="8" name="TextBox 7"/>
          <p:cNvSpPr txBox="1"/>
          <p:nvPr/>
        </p:nvSpPr>
        <p:spPr>
          <a:xfrm>
            <a:off x="9225280" y="3586480"/>
            <a:ext cx="752257" cy="307777"/>
          </a:xfrm>
          <a:prstGeom prst="rect">
            <a:avLst/>
          </a:prstGeom>
          <a:noFill/>
        </p:spPr>
        <p:txBody>
          <a:bodyPr wrap="none" rtlCol="0">
            <a:spAutoFit/>
          </a:bodyPr>
          <a:lstStyle/>
          <a:p>
            <a:r>
              <a:rPr lang="en-US" sz="1400" b="1" dirty="0"/>
              <a:t>Uganda</a:t>
            </a:r>
          </a:p>
        </p:txBody>
      </p:sp>
      <p:sp>
        <p:nvSpPr>
          <p:cNvPr id="9" name="TextBox 8"/>
          <p:cNvSpPr txBox="1"/>
          <p:nvPr/>
        </p:nvSpPr>
        <p:spPr>
          <a:xfrm>
            <a:off x="7752080" y="4094480"/>
            <a:ext cx="783548" cy="307777"/>
          </a:xfrm>
          <a:prstGeom prst="rect">
            <a:avLst/>
          </a:prstGeom>
          <a:noFill/>
        </p:spPr>
        <p:txBody>
          <a:bodyPr wrap="none" rtlCol="0">
            <a:spAutoFit/>
          </a:bodyPr>
          <a:lstStyle/>
          <a:p>
            <a:r>
              <a:rPr lang="en-US" sz="1400" b="1" dirty="0"/>
              <a:t>Rwanda</a:t>
            </a:r>
          </a:p>
        </p:txBody>
      </p:sp>
      <p:cxnSp>
        <p:nvCxnSpPr>
          <p:cNvPr id="11" name="Straight Arrow Connector 10"/>
          <p:cNvCxnSpPr>
            <a:stCxn id="9" idx="3"/>
          </p:cNvCxnSpPr>
          <p:nvPr/>
        </p:nvCxnSpPr>
        <p:spPr>
          <a:xfrm>
            <a:off x="8535628" y="4248369"/>
            <a:ext cx="435652" cy="1204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525468" y="4695409"/>
            <a:ext cx="445812" cy="188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62240" y="4521200"/>
            <a:ext cx="779381" cy="307777"/>
          </a:xfrm>
          <a:prstGeom prst="rect">
            <a:avLst/>
          </a:prstGeom>
          <a:noFill/>
        </p:spPr>
        <p:txBody>
          <a:bodyPr wrap="none" rtlCol="0">
            <a:spAutoFit/>
          </a:bodyPr>
          <a:lstStyle/>
          <a:p>
            <a:r>
              <a:rPr lang="en-US" sz="1400" b="1" dirty="0"/>
              <a:t>Burundi</a:t>
            </a:r>
          </a:p>
        </p:txBody>
      </p:sp>
    </p:spTree>
    <p:extLst>
      <p:ext uri="{BB962C8B-B14F-4D97-AF65-F5344CB8AC3E}">
        <p14:creationId xmlns:p14="http://schemas.microsoft.com/office/powerpoint/2010/main" val="759052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879" y="1848865"/>
            <a:ext cx="5945081" cy="4592575"/>
          </a:xfrm>
          <a:prstGeom prst="rect">
            <a:avLst/>
          </a:prstGeom>
        </p:spPr>
      </p:pic>
      <p:sp>
        <p:nvSpPr>
          <p:cNvPr id="23" name="Rectangle 22"/>
          <p:cNvSpPr/>
          <p:nvPr/>
        </p:nvSpPr>
        <p:spPr>
          <a:xfrm>
            <a:off x="450715" y="466325"/>
            <a:ext cx="11406005" cy="830997"/>
          </a:xfrm>
          <a:prstGeom prst="rect">
            <a:avLst/>
          </a:prstGeom>
        </p:spPr>
        <p:txBody>
          <a:bodyPr wrap="square">
            <a:spAutoFit/>
          </a:bodyPr>
          <a:lstStyle/>
          <a:p>
            <a:r>
              <a:rPr lang="en-US" sz="2800" b="1" dirty="0">
                <a:solidFill>
                  <a:schemeClr val="dk2"/>
                </a:solidFill>
                <a:latin typeface="Georgia"/>
                <a:ea typeface="Georgia"/>
                <a:cs typeface="Georgia"/>
              </a:rPr>
              <a:t>Assumption 2:</a:t>
            </a:r>
            <a:r>
              <a:rPr lang="en-US" sz="2000" b="1" dirty="0"/>
              <a:t> </a:t>
            </a:r>
            <a:r>
              <a:rPr lang="en-US" sz="2000" dirty="0"/>
              <a:t>2024 rainy season beginning April and beyond</a:t>
            </a:r>
            <a:r>
              <a:rPr lang="en-US" sz="2000" b="1" dirty="0"/>
              <a:t> </a:t>
            </a:r>
          </a:p>
          <a:p>
            <a:r>
              <a:rPr lang="es-ES" sz="2000" i="1" dirty="0"/>
              <a:t>Uganda </a:t>
            </a:r>
            <a:r>
              <a:rPr lang="es-ES" sz="2000" i="1" dirty="0" err="1"/>
              <a:t>unimodal</a:t>
            </a:r>
            <a:r>
              <a:rPr lang="es-ES" sz="2000" i="1" dirty="0"/>
              <a:t>, </a:t>
            </a:r>
            <a:r>
              <a:rPr lang="es-ES" sz="2000" i="1" dirty="0" err="1"/>
              <a:t>Ethiopia</a:t>
            </a:r>
            <a:r>
              <a:rPr lang="es-ES" sz="2000" i="1" dirty="0"/>
              <a:t> </a:t>
            </a:r>
            <a:r>
              <a:rPr lang="es-ES" sz="2000" i="1" dirty="0" err="1"/>
              <a:t>kiremt</a:t>
            </a:r>
            <a:r>
              <a:rPr lang="es-ES" sz="2000" i="1" dirty="0"/>
              <a:t> and karma, Sudan, </a:t>
            </a:r>
            <a:r>
              <a:rPr lang="es-ES" sz="2000" i="1" dirty="0" err="1"/>
              <a:t>unimodal</a:t>
            </a:r>
            <a:r>
              <a:rPr lang="es-ES" sz="2000" i="1" dirty="0"/>
              <a:t> South Sudan, Somalia </a:t>
            </a:r>
            <a:r>
              <a:rPr lang="es-ES" sz="2000" i="1" dirty="0" err="1"/>
              <a:t>hagaa</a:t>
            </a:r>
            <a:endParaRPr lang="en-US" sz="2000" dirty="0"/>
          </a:p>
        </p:txBody>
      </p:sp>
      <p:sp>
        <p:nvSpPr>
          <p:cNvPr id="2" name="Rectangle 1"/>
          <p:cNvSpPr/>
          <p:nvPr/>
        </p:nvSpPr>
        <p:spPr>
          <a:xfrm>
            <a:off x="822960" y="1685568"/>
            <a:ext cx="4541520" cy="4801314"/>
          </a:xfrm>
          <a:prstGeom prst="rect">
            <a:avLst/>
          </a:prstGeom>
        </p:spPr>
        <p:txBody>
          <a:bodyPr wrap="square">
            <a:spAutoFit/>
          </a:bodyPr>
          <a:lstStyle/>
          <a:p>
            <a:r>
              <a:rPr lang="en-US" b="1" dirty="0"/>
              <a:t>2a</a:t>
            </a:r>
            <a:r>
              <a:rPr lang="en-US" dirty="0"/>
              <a:t>. The June to September </a:t>
            </a:r>
            <a:r>
              <a:rPr lang="en-US" i="1" dirty="0" err="1"/>
              <a:t>kiremt</a:t>
            </a:r>
            <a:r>
              <a:rPr lang="en-US" i="1" dirty="0"/>
              <a:t> </a:t>
            </a:r>
            <a:r>
              <a:rPr lang="en-US" dirty="0"/>
              <a:t>rainfall season in </a:t>
            </a:r>
            <a:r>
              <a:rPr lang="en-US" b="1" dirty="0"/>
              <a:t>Ethiopia</a:t>
            </a:r>
            <a:r>
              <a:rPr lang="en-US" dirty="0"/>
              <a:t> is most likely to be </a:t>
            </a:r>
            <a:r>
              <a:rPr lang="en-US" dirty="0">
                <a:solidFill>
                  <a:srgbClr val="C00000"/>
                </a:solidFill>
              </a:rPr>
              <a:t>above</a:t>
            </a:r>
            <a:r>
              <a:rPr lang="en-US" dirty="0"/>
              <a:t> average with isolated areas of </a:t>
            </a:r>
            <a:r>
              <a:rPr lang="en-US" strike="sngStrike" dirty="0">
                <a:solidFill>
                  <a:srgbClr val="C00000"/>
                </a:solidFill>
              </a:rPr>
              <a:t>above-</a:t>
            </a:r>
            <a:r>
              <a:rPr lang="en-US" dirty="0"/>
              <a:t>average rainfall  </a:t>
            </a:r>
            <a:r>
              <a:rPr lang="en-US" dirty="0">
                <a:solidFill>
                  <a:srgbClr val="C00000"/>
                </a:solidFill>
              </a:rPr>
              <a:t>(Change).</a:t>
            </a:r>
          </a:p>
          <a:p>
            <a:endParaRPr lang="en-US" dirty="0"/>
          </a:p>
          <a:p>
            <a:r>
              <a:rPr lang="en-US" b="1" dirty="0"/>
              <a:t>2b</a:t>
            </a:r>
            <a:r>
              <a:rPr lang="en-US" dirty="0"/>
              <a:t>. The June to September </a:t>
            </a:r>
            <a:r>
              <a:rPr lang="en-US" i="1" dirty="0" err="1"/>
              <a:t>karan</a:t>
            </a:r>
            <a:r>
              <a:rPr lang="en-US" i="1" dirty="0"/>
              <a:t>/karma rainfall season </a:t>
            </a:r>
            <a:r>
              <a:rPr lang="en-US" dirty="0"/>
              <a:t>in</a:t>
            </a:r>
            <a:r>
              <a:rPr lang="en-US" i="1" dirty="0"/>
              <a:t> </a:t>
            </a:r>
            <a:r>
              <a:rPr lang="en-US" b="1" dirty="0"/>
              <a:t>northeastern Ethiopia and northwestern Somalia</a:t>
            </a:r>
            <a:r>
              <a:rPr lang="en-US" dirty="0"/>
              <a:t> is</a:t>
            </a:r>
            <a:r>
              <a:rPr lang="en-US" b="1" dirty="0"/>
              <a:t> </a:t>
            </a:r>
            <a:r>
              <a:rPr lang="en-US" dirty="0"/>
              <a:t>assumed to be </a:t>
            </a:r>
            <a:r>
              <a:rPr lang="en-US" dirty="0">
                <a:solidFill>
                  <a:srgbClr val="C00000"/>
                </a:solidFill>
              </a:rPr>
              <a:t>above average</a:t>
            </a:r>
            <a:r>
              <a:rPr lang="en-US" dirty="0"/>
              <a:t>. However, notable uncertainty exists given the long lead time, expectations for emerging La Nina conditions, and conflicting ensemble forecasts </a:t>
            </a:r>
            <a:r>
              <a:rPr lang="en-US" dirty="0">
                <a:solidFill>
                  <a:srgbClr val="C00000"/>
                </a:solidFill>
              </a:rPr>
              <a:t>(Change).</a:t>
            </a:r>
          </a:p>
          <a:p>
            <a:endParaRPr lang="en-US" dirty="0"/>
          </a:p>
          <a:p>
            <a:r>
              <a:rPr lang="en-US" b="1" dirty="0"/>
              <a:t>2c</a:t>
            </a:r>
            <a:r>
              <a:rPr lang="en-US" dirty="0"/>
              <a:t>. Based on the NMME and WMO forecasts, the start of the June to September rainy season in </a:t>
            </a:r>
            <a:r>
              <a:rPr lang="en-US" b="1" dirty="0"/>
              <a:t>Sudan</a:t>
            </a:r>
            <a:r>
              <a:rPr lang="en-US" dirty="0"/>
              <a:t> is likely to be above average (No Change). </a:t>
            </a:r>
          </a:p>
        </p:txBody>
      </p:sp>
      <p:sp>
        <p:nvSpPr>
          <p:cNvPr id="5" name="Rectangle 4">
            <a:extLst>
              <a:ext uri="{FF2B5EF4-FFF2-40B4-BE49-F238E27FC236}">
                <a16:creationId xmlns:a16="http://schemas.microsoft.com/office/drawing/2014/main" id="{B432F6C1-D7BE-2ADC-FE8A-8B5213B87ADE}"/>
              </a:ext>
            </a:extLst>
          </p:cNvPr>
          <p:cNvSpPr/>
          <p:nvPr/>
        </p:nvSpPr>
        <p:spPr>
          <a:xfrm>
            <a:off x="7528560" y="1479788"/>
            <a:ext cx="2340192" cy="369332"/>
          </a:xfrm>
          <a:prstGeom prst="rect">
            <a:avLst/>
          </a:prstGeom>
        </p:spPr>
        <p:txBody>
          <a:bodyPr wrap="none">
            <a:spAutoFit/>
          </a:bodyPr>
          <a:lstStyle/>
          <a:p>
            <a:r>
              <a:rPr lang="en-US" b="1" dirty="0">
                <a:latin typeface="Calibri" pitchFamily="34" charset="0"/>
              </a:rPr>
              <a:t>July – September 2024</a:t>
            </a:r>
          </a:p>
        </p:txBody>
      </p:sp>
      <p:sp>
        <p:nvSpPr>
          <p:cNvPr id="6" name="Rectangle 5"/>
          <p:cNvSpPr/>
          <p:nvPr/>
        </p:nvSpPr>
        <p:spPr>
          <a:xfrm>
            <a:off x="8514080" y="2915920"/>
            <a:ext cx="1503680" cy="9652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1280" y="3953206"/>
            <a:ext cx="3058952" cy="2772714"/>
          </a:xfrm>
          <a:prstGeom prst="rect">
            <a:avLst/>
          </a:prstGeom>
        </p:spPr>
      </p:pic>
    </p:spTree>
    <p:extLst>
      <p:ext uri="{BB962C8B-B14F-4D97-AF65-F5344CB8AC3E}">
        <p14:creationId xmlns:p14="http://schemas.microsoft.com/office/powerpoint/2010/main" val="2415540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5359" y="1848865"/>
            <a:ext cx="5945081" cy="4592575"/>
          </a:xfrm>
          <a:prstGeom prst="rect">
            <a:avLst/>
          </a:prstGeom>
        </p:spPr>
      </p:pic>
      <p:sp>
        <p:nvSpPr>
          <p:cNvPr id="3" name="Rectangle 2"/>
          <p:cNvSpPr/>
          <p:nvPr/>
        </p:nvSpPr>
        <p:spPr>
          <a:xfrm>
            <a:off x="9072880" y="3302000"/>
            <a:ext cx="812800" cy="7213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0715" y="466325"/>
            <a:ext cx="11406005" cy="707886"/>
          </a:xfrm>
          <a:prstGeom prst="rect">
            <a:avLst/>
          </a:prstGeom>
        </p:spPr>
        <p:txBody>
          <a:bodyPr wrap="square">
            <a:spAutoFit/>
          </a:bodyPr>
          <a:lstStyle/>
          <a:p>
            <a:r>
              <a:rPr lang="en-US" sz="2000" b="1" dirty="0"/>
              <a:t>Assumption 2: </a:t>
            </a:r>
            <a:r>
              <a:rPr lang="en-US" sz="2000" dirty="0"/>
              <a:t>2024 rainy season beginning April and beyond</a:t>
            </a:r>
            <a:r>
              <a:rPr lang="en-US" sz="2000" b="1" dirty="0"/>
              <a:t> </a:t>
            </a:r>
          </a:p>
          <a:p>
            <a:r>
              <a:rPr lang="es-ES" sz="2000" i="1" dirty="0"/>
              <a:t>Uganda </a:t>
            </a:r>
            <a:r>
              <a:rPr lang="es-ES" sz="2000" i="1" dirty="0" err="1"/>
              <a:t>unimodal</a:t>
            </a:r>
            <a:r>
              <a:rPr lang="es-ES" sz="2000" i="1" dirty="0"/>
              <a:t>, </a:t>
            </a:r>
            <a:r>
              <a:rPr lang="es-ES" sz="2000" i="1" dirty="0" err="1"/>
              <a:t>Ethiopia</a:t>
            </a:r>
            <a:r>
              <a:rPr lang="es-ES" sz="2000" i="1" dirty="0"/>
              <a:t> </a:t>
            </a:r>
            <a:r>
              <a:rPr lang="es-ES" sz="2000" i="1" dirty="0" err="1"/>
              <a:t>kiremt</a:t>
            </a:r>
            <a:r>
              <a:rPr lang="es-ES" sz="2000" i="1" dirty="0"/>
              <a:t> and karma, Sudan, </a:t>
            </a:r>
            <a:r>
              <a:rPr lang="es-ES" sz="2000" i="1" dirty="0" err="1"/>
              <a:t>unimodal</a:t>
            </a:r>
            <a:r>
              <a:rPr lang="es-ES" sz="2000" i="1" dirty="0"/>
              <a:t> South Sudan, Somalia </a:t>
            </a:r>
            <a:r>
              <a:rPr lang="es-ES" sz="2000" i="1" dirty="0" err="1"/>
              <a:t>hagaa</a:t>
            </a:r>
            <a:endParaRPr lang="en-US" sz="2000" dirty="0"/>
          </a:p>
        </p:txBody>
      </p:sp>
      <p:sp>
        <p:nvSpPr>
          <p:cNvPr id="4" name="Rectangle 3"/>
          <p:cNvSpPr/>
          <p:nvPr/>
        </p:nvSpPr>
        <p:spPr>
          <a:xfrm>
            <a:off x="497840" y="1537257"/>
            <a:ext cx="5618480" cy="5138138"/>
          </a:xfrm>
          <a:prstGeom prst="rect">
            <a:avLst/>
          </a:prstGeom>
        </p:spPr>
        <p:txBody>
          <a:bodyPr wrap="square">
            <a:spAutoFit/>
          </a:bodyPr>
          <a:lstStyle/>
          <a:p>
            <a:pPr algn="just">
              <a:lnSpc>
                <a:spcPct val="107000"/>
              </a:lnSpc>
              <a:spcAft>
                <a:spcPts val="800"/>
              </a:spcAft>
            </a:pPr>
            <a:r>
              <a:rPr lang="en-US" b="1" dirty="0">
                <a:latin typeface="Calibri" panose="020F0502020204030204" pitchFamily="34" charset="0"/>
                <a:ea typeface="Calibri" panose="020F0502020204030204" pitchFamily="34" charset="0"/>
                <a:cs typeface="Calibri" panose="020F0502020204030204" pitchFamily="34" charset="0"/>
              </a:rPr>
              <a:t>2d</a:t>
            </a:r>
            <a:r>
              <a:rPr lang="en-US" dirty="0">
                <a:latin typeface="Calibri" panose="020F0502020204030204" pitchFamily="34" charset="0"/>
                <a:ea typeface="Calibri" panose="020F0502020204030204" pitchFamily="34" charset="0"/>
                <a:cs typeface="Calibri" panose="020F0502020204030204" pitchFamily="34" charset="0"/>
              </a:rPr>
              <a:t>. Based on NMME and WMO forecast, the start of the </a:t>
            </a:r>
            <a:r>
              <a:rPr lang="en-US" b="1" dirty="0">
                <a:latin typeface="Calibri" panose="020F0502020204030204" pitchFamily="34" charset="0"/>
                <a:ea typeface="Calibri" panose="020F0502020204030204" pitchFamily="34" charset="0"/>
                <a:cs typeface="Calibri" panose="020F0502020204030204" pitchFamily="34" charset="0"/>
              </a:rPr>
              <a:t>June to September rainy season in unimodal South Sudan is likely to be above average</a:t>
            </a:r>
            <a:r>
              <a:rPr lang="en-US" dirty="0">
                <a:latin typeface="Calibri" panose="020F0502020204030204" pitchFamily="34" charset="0"/>
                <a:ea typeface="Calibri" panose="020F0502020204030204" pitchFamily="34" charset="0"/>
                <a:cs typeface="Calibri" panose="020F0502020204030204" pitchFamily="34" charset="0"/>
              </a:rPr>
              <a:t>. Based on current persistent flood extents, above-normal river water levels projected to remain above-normal over the coming months, and the forecast of above-average rainfall both during the MAM season in the southern bimodal zone and in the main June-September season, </a:t>
            </a:r>
            <a:r>
              <a:rPr lang="en-US" b="1" dirty="0">
                <a:latin typeface="Calibri" panose="020F0502020204030204" pitchFamily="34" charset="0"/>
                <a:ea typeface="Calibri" panose="020F0502020204030204" pitchFamily="34" charset="0"/>
                <a:cs typeface="Calibri" panose="020F0502020204030204" pitchFamily="34" charset="0"/>
              </a:rPr>
              <a:t>there is an increased likelihood that seasonal flood extent will be above normal and similar to recent years of severe flooding (No Change).</a:t>
            </a:r>
          </a:p>
          <a:p>
            <a:pPr algn="just">
              <a:lnSpc>
                <a:spcPct val="107000"/>
              </a:lnSpc>
              <a:spcAft>
                <a:spcPts val="800"/>
              </a:spcAft>
            </a:pPr>
            <a:endParaRPr lang="en-US" sz="24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b="1" dirty="0">
                <a:latin typeface="Calibri" panose="020F0502020204030204" pitchFamily="34" charset="0"/>
                <a:ea typeface="Calibri" panose="020F0502020204030204" pitchFamily="34" charset="0"/>
                <a:cs typeface="Calibri" panose="020F0502020204030204" pitchFamily="34" charset="0"/>
              </a:rPr>
              <a:t>2e</a:t>
            </a:r>
            <a:r>
              <a:rPr lang="en-US" dirty="0">
                <a:latin typeface="Calibri" panose="020F0502020204030204" pitchFamily="34" charset="0"/>
                <a:ea typeface="Calibri" panose="020F0502020204030204" pitchFamily="34" charset="0"/>
                <a:cs typeface="Calibri" panose="020F0502020204030204" pitchFamily="34" charset="0"/>
              </a:rPr>
              <a:t>. Based on the NMME forecast, the </a:t>
            </a:r>
            <a:r>
              <a:rPr lang="en-US" b="1" dirty="0">
                <a:latin typeface="Calibri" panose="020F0502020204030204" pitchFamily="34" charset="0"/>
                <a:ea typeface="Calibri" panose="020F0502020204030204" pitchFamily="34" charset="0"/>
                <a:cs typeface="Calibri" panose="020F0502020204030204" pitchFamily="34" charset="0"/>
              </a:rPr>
              <a:t>April-September 2024 unimodal rainfall season in </a:t>
            </a:r>
            <a:r>
              <a:rPr lang="en-US" b="1" dirty="0" err="1">
                <a:latin typeface="Calibri" panose="020F0502020204030204" pitchFamily="34" charset="0"/>
                <a:ea typeface="Calibri" panose="020F0502020204030204" pitchFamily="34" charset="0"/>
                <a:cs typeface="Calibri" panose="020F0502020204030204" pitchFamily="34" charset="0"/>
              </a:rPr>
              <a:t>Karamoja</a:t>
            </a:r>
            <a:r>
              <a:rPr lang="en-US" b="1" dirty="0">
                <a:latin typeface="Calibri" panose="020F0502020204030204" pitchFamily="34" charset="0"/>
                <a:ea typeface="Calibri" panose="020F0502020204030204" pitchFamily="34" charset="0"/>
                <a:cs typeface="Calibri" panose="020F0502020204030204" pitchFamily="34" charset="0"/>
              </a:rPr>
              <a:t>, Uganda, is likely to be slightly above-average</a:t>
            </a:r>
            <a:r>
              <a:rPr lang="en-US" dirty="0">
                <a:latin typeface="Calibri" panose="020F0502020204030204" pitchFamily="34" charset="0"/>
                <a:ea typeface="Calibri" panose="020F0502020204030204" pitchFamily="34" charset="0"/>
                <a:cs typeface="Calibri" panose="020F0502020204030204" pitchFamily="34" charset="0"/>
              </a:rPr>
              <a:t>, though there is uncertainty given the long-range nature of the forecast </a:t>
            </a:r>
            <a:r>
              <a:rPr lang="en-US" b="1" dirty="0">
                <a:latin typeface="Calibri" panose="020F0502020204030204" pitchFamily="34" charset="0"/>
                <a:ea typeface="Calibri" panose="020F0502020204030204" pitchFamily="34" charset="0"/>
                <a:cs typeface="Calibri" panose="020F0502020204030204" pitchFamily="34" charset="0"/>
              </a:rPr>
              <a:t>(No Change).</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32F6C1-D7BE-2ADC-FE8A-8B5213B87ADE}"/>
              </a:ext>
            </a:extLst>
          </p:cNvPr>
          <p:cNvSpPr/>
          <p:nvPr/>
        </p:nvSpPr>
        <p:spPr>
          <a:xfrm>
            <a:off x="8067040" y="1479788"/>
            <a:ext cx="2340192" cy="369332"/>
          </a:xfrm>
          <a:prstGeom prst="rect">
            <a:avLst/>
          </a:prstGeom>
        </p:spPr>
        <p:txBody>
          <a:bodyPr wrap="none">
            <a:spAutoFit/>
          </a:bodyPr>
          <a:lstStyle/>
          <a:p>
            <a:r>
              <a:rPr lang="en-US" b="1" dirty="0">
                <a:latin typeface="Calibri" pitchFamily="34" charset="0"/>
              </a:rPr>
              <a:t>July – September 2024</a:t>
            </a:r>
          </a:p>
        </p:txBody>
      </p:sp>
    </p:spTree>
    <p:extLst>
      <p:ext uri="{BB962C8B-B14F-4D97-AF65-F5344CB8AC3E}">
        <p14:creationId xmlns:p14="http://schemas.microsoft.com/office/powerpoint/2010/main" val="3641660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494C-86ED-C985-D628-9C31112363E5}"/>
              </a:ext>
            </a:extLst>
          </p:cNvPr>
          <p:cNvSpPr>
            <a:spLocks noGrp="1"/>
          </p:cNvSpPr>
          <p:nvPr>
            <p:ph type="title"/>
          </p:nvPr>
        </p:nvSpPr>
        <p:spPr>
          <a:xfrm>
            <a:off x="711200" y="111760"/>
            <a:ext cx="10972800" cy="731520"/>
          </a:xfrm>
        </p:spPr>
        <p:txBody>
          <a:bodyPr>
            <a:normAutofit/>
          </a:bodyPr>
          <a:lstStyle/>
          <a:p>
            <a:pPr algn="ctr"/>
            <a:r>
              <a:rPr lang="en-US" sz="3600" dirty="0"/>
              <a:t>Questions for Science Partners</a:t>
            </a:r>
          </a:p>
        </p:txBody>
      </p:sp>
      <p:sp>
        <p:nvSpPr>
          <p:cNvPr id="3" name="Rectangle 2"/>
          <p:cNvSpPr/>
          <p:nvPr/>
        </p:nvSpPr>
        <p:spPr>
          <a:xfrm>
            <a:off x="548640" y="899541"/>
            <a:ext cx="11043920" cy="5777992"/>
          </a:xfrm>
          <a:prstGeom prst="rect">
            <a:avLst/>
          </a:prstGeom>
        </p:spPr>
        <p:txBody>
          <a:bodyPr wrap="square">
            <a:spAutoFit/>
          </a:bodyPr>
          <a:lstStyle/>
          <a:p>
            <a:pPr marR="0" lvl="0" algn="just">
              <a:lnSpc>
                <a:spcPct val="107000"/>
              </a:lnSpc>
              <a:spcBef>
                <a:spcPts val="0"/>
              </a:spcBef>
              <a:spcAft>
                <a:spcPts val="800"/>
              </a:spcAft>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Question: </a:t>
            </a:r>
            <a:r>
              <a:rPr lang="en-US" sz="2000" dirty="0"/>
              <a:t>We’re interested in an analysis of the risk of severe flooding in South Sudan given the combination of factors: </a:t>
            </a:r>
          </a:p>
          <a:p>
            <a:endParaRPr lang="en-US" sz="2000" dirty="0"/>
          </a:p>
          <a:p>
            <a:pPr marL="285750" lvl="0" indent="-285750">
              <a:buFont typeface="Wingdings" panose="05000000000000000000" pitchFamily="2" charset="2"/>
              <a:buChar char="§"/>
            </a:pPr>
            <a:r>
              <a:rPr lang="en-US" sz="2000" dirty="0"/>
              <a:t>Persistent flood extent levels in February 2024 comparable to those in Feb 2022, which preceded the fourth year of flooding under La Nina conditions, with extents in the JJAS rainy season reaching record high levels; </a:t>
            </a:r>
          </a:p>
          <a:p>
            <a:pPr marL="285750" lvl="0" indent="-285750">
              <a:buFont typeface="Wingdings" panose="05000000000000000000" pitchFamily="2" charset="2"/>
              <a:buChar char="§"/>
            </a:pPr>
            <a:endParaRPr lang="en-US" sz="2000" dirty="0"/>
          </a:p>
          <a:p>
            <a:pPr marL="285750" lvl="0" indent="-285750">
              <a:buFont typeface="Wingdings" panose="05000000000000000000" pitchFamily="2" charset="2"/>
              <a:buChar char="§"/>
            </a:pPr>
            <a:r>
              <a:rPr lang="en-US" sz="2000" dirty="0"/>
              <a:t>Of particular concern, the lack of any significant recession in central/northern unity (</a:t>
            </a:r>
            <a:r>
              <a:rPr lang="en-US" sz="2000" dirty="0" err="1"/>
              <a:t>Rubkona</a:t>
            </a:r>
            <a:r>
              <a:rPr lang="en-US" sz="2000" dirty="0"/>
              <a:t> area) over the past dry season period, potentially indicative of compacted soils in this area;</a:t>
            </a:r>
          </a:p>
          <a:p>
            <a:pPr marL="285750" lvl="0" indent="-285750">
              <a:buFont typeface="Wingdings" panose="05000000000000000000" pitchFamily="2" charset="2"/>
              <a:buChar char="§"/>
            </a:pPr>
            <a:endParaRPr lang="en-US" sz="2000" dirty="0"/>
          </a:p>
          <a:p>
            <a:pPr marL="285750" lvl="0" indent="-285750">
              <a:buFont typeface="Wingdings" panose="05000000000000000000" pitchFamily="2" charset="2"/>
              <a:buChar char="§"/>
            </a:pPr>
            <a:r>
              <a:rPr lang="en-US" sz="2000" dirty="0"/>
              <a:t>Elevated river and lake water levels due to the above-average rainfall upstream in EA over the OND season  </a:t>
            </a:r>
          </a:p>
          <a:p>
            <a:pPr marL="285750" lvl="0" indent="-285750">
              <a:buFont typeface="Wingdings" panose="05000000000000000000" pitchFamily="2" charset="2"/>
              <a:buChar char="§"/>
            </a:pPr>
            <a:endParaRPr lang="en-US" sz="2000" dirty="0"/>
          </a:p>
          <a:p>
            <a:pPr marL="285750" lvl="0" indent="-285750">
              <a:buFont typeface="Wingdings" panose="05000000000000000000" pitchFamily="2" charset="2"/>
              <a:buChar char="§"/>
            </a:pPr>
            <a:r>
              <a:rPr lang="en-US" sz="2000" dirty="0"/>
              <a:t>Forecasted above-average rainfall in bimodal areas during MAM and forecasted above-average stream flow levels through the projected window (June per FLDAS)</a:t>
            </a:r>
          </a:p>
          <a:p>
            <a:pPr marL="285750" lvl="0" indent="-285750">
              <a:buFont typeface="Wingdings" panose="05000000000000000000" pitchFamily="2" charset="2"/>
              <a:buChar char="§"/>
            </a:pPr>
            <a:endParaRPr lang="en-US" sz="2000" dirty="0"/>
          </a:p>
          <a:p>
            <a:pPr marL="285750" lvl="0" indent="-285750">
              <a:buFont typeface="Wingdings" panose="05000000000000000000" pitchFamily="2" charset="2"/>
              <a:buChar char="§"/>
            </a:pPr>
            <a:r>
              <a:rPr lang="en-US" sz="2000" dirty="0"/>
              <a:t>Correlation of La Nina (now very highly likely – 70%) with above-average rainfall and flooding in South Sudan </a:t>
            </a:r>
            <a:endParaRPr lang="en-US" sz="20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8050838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219440" y="1281747"/>
            <a:ext cx="3919492" cy="2985453"/>
          </a:xfrm>
          <a:prstGeom prst="rect">
            <a:avLst/>
          </a:prstGeom>
          <a:ln>
            <a:solidFill>
              <a:schemeClr val="bg1">
                <a:lumMod val="65000"/>
              </a:schemeClr>
            </a:solidFill>
          </a:ln>
        </p:spPr>
      </p:pic>
      <p:pic>
        <p:nvPicPr>
          <p:cNvPr id="2" name="Picture 1"/>
          <p:cNvPicPr>
            <a:picLocks noChangeAspect="1"/>
          </p:cNvPicPr>
          <p:nvPr/>
        </p:nvPicPr>
        <p:blipFill>
          <a:blip r:embed="rId3"/>
          <a:stretch>
            <a:fillRect/>
          </a:stretch>
        </p:blipFill>
        <p:spPr>
          <a:xfrm>
            <a:off x="132079" y="958087"/>
            <a:ext cx="8051075" cy="5635753"/>
          </a:xfrm>
          <a:prstGeom prst="rect">
            <a:avLst/>
          </a:prstGeom>
        </p:spPr>
      </p:pic>
      <p:pic>
        <p:nvPicPr>
          <p:cNvPr id="4" name="Picture 3"/>
          <p:cNvPicPr>
            <a:picLocks noChangeAspect="1"/>
          </p:cNvPicPr>
          <p:nvPr/>
        </p:nvPicPr>
        <p:blipFill>
          <a:blip r:embed="rId4"/>
          <a:stretch>
            <a:fillRect/>
          </a:stretch>
        </p:blipFill>
        <p:spPr>
          <a:xfrm>
            <a:off x="8216265" y="3400552"/>
            <a:ext cx="1019175" cy="842518"/>
          </a:xfrm>
          <a:prstGeom prst="rect">
            <a:avLst/>
          </a:prstGeom>
        </p:spPr>
      </p:pic>
      <p:sp>
        <p:nvSpPr>
          <p:cNvPr id="5" name="TextBox 4"/>
          <p:cNvSpPr txBox="1"/>
          <p:nvPr/>
        </p:nvSpPr>
        <p:spPr>
          <a:xfrm>
            <a:off x="8331200" y="965200"/>
            <a:ext cx="3779561" cy="323165"/>
          </a:xfrm>
          <a:prstGeom prst="rect">
            <a:avLst/>
          </a:prstGeom>
          <a:noFill/>
        </p:spPr>
        <p:txBody>
          <a:bodyPr wrap="none" rtlCol="0">
            <a:spAutoFit/>
          </a:bodyPr>
          <a:lstStyle/>
          <a:p>
            <a:r>
              <a:rPr lang="en-US" sz="1500" dirty="0"/>
              <a:t>Annual Cumulative Rainfall Trends: 1981-2020</a:t>
            </a:r>
          </a:p>
        </p:txBody>
      </p:sp>
      <p:pic>
        <p:nvPicPr>
          <p:cNvPr id="7" name="Picture 6"/>
          <p:cNvPicPr>
            <a:picLocks noChangeAspect="1"/>
          </p:cNvPicPr>
          <p:nvPr/>
        </p:nvPicPr>
        <p:blipFill>
          <a:blip r:embed="rId5"/>
          <a:stretch>
            <a:fillRect/>
          </a:stretch>
        </p:blipFill>
        <p:spPr>
          <a:xfrm>
            <a:off x="8188960" y="4307840"/>
            <a:ext cx="3901440" cy="2303911"/>
          </a:xfrm>
          <a:prstGeom prst="rect">
            <a:avLst/>
          </a:prstGeom>
        </p:spPr>
      </p:pic>
      <p:sp>
        <p:nvSpPr>
          <p:cNvPr id="9" name="Title 1">
            <a:extLst>
              <a:ext uri="{FF2B5EF4-FFF2-40B4-BE49-F238E27FC236}">
                <a16:creationId xmlns:a16="http://schemas.microsoft.com/office/drawing/2014/main" id="{D968494C-86ED-C985-D628-9C31112363E5}"/>
              </a:ext>
            </a:extLst>
          </p:cNvPr>
          <p:cNvSpPr>
            <a:spLocks noGrp="1"/>
          </p:cNvSpPr>
          <p:nvPr>
            <p:ph type="title"/>
          </p:nvPr>
        </p:nvSpPr>
        <p:spPr>
          <a:xfrm>
            <a:off x="660400" y="101600"/>
            <a:ext cx="10972800" cy="731520"/>
          </a:xfrm>
        </p:spPr>
        <p:txBody>
          <a:bodyPr>
            <a:normAutofit/>
          </a:bodyPr>
          <a:lstStyle/>
          <a:p>
            <a:pPr algn="ctr"/>
            <a:r>
              <a:rPr lang="en-US" sz="3600" dirty="0"/>
              <a:t>South Sudan Context</a:t>
            </a:r>
          </a:p>
        </p:txBody>
      </p:sp>
    </p:spTree>
    <p:extLst>
      <p:ext uri="{BB962C8B-B14F-4D97-AF65-F5344CB8AC3E}">
        <p14:creationId xmlns:p14="http://schemas.microsoft.com/office/powerpoint/2010/main" val="406615148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C6922-901F-FF9A-E0AA-8636C4EFE6F8}"/>
              </a:ext>
            </a:extLst>
          </p:cNvPr>
          <p:cNvSpPr>
            <a:spLocks noGrp="1"/>
          </p:cNvSpPr>
          <p:nvPr>
            <p:ph type="title"/>
          </p:nvPr>
        </p:nvSpPr>
        <p:spPr/>
        <p:txBody>
          <a:bodyPr/>
          <a:lstStyle/>
          <a:p>
            <a:r>
              <a:rPr lang="en-US" dirty="0"/>
              <a:t>South Sudan Flooding</a:t>
            </a:r>
          </a:p>
        </p:txBody>
      </p:sp>
      <p:pic>
        <p:nvPicPr>
          <p:cNvPr id="6" name="Picture 5" descr="Map&#10;&#10;Description automatically generated">
            <a:extLst>
              <a:ext uri="{FF2B5EF4-FFF2-40B4-BE49-F238E27FC236}">
                <a16:creationId xmlns:a16="http://schemas.microsoft.com/office/drawing/2014/main" id="{D1539807-6754-C149-9329-0C13C601CF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485900"/>
            <a:ext cx="5325035" cy="4114800"/>
          </a:xfrm>
          <a:prstGeom prst="rect">
            <a:avLst/>
          </a:prstGeom>
        </p:spPr>
      </p:pic>
      <p:pic>
        <p:nvPicPr>
          <p:cNvPr id="8" name="Picture 7" descr="Map&#10;&#10;Description automatically generated">
            <a:extLst>
              <a:ext uri="{FF2B5EF4-FFF2-40B4-BE49-F238E27FC236}">
                <a16:creationId xmlns:a16="http://schemas.microsoft.com/office/drawing/2014/main" id="{08D8399C-C05C-767C-C0AA-042A03254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7367" y="1485900"/>
            <a:ext cx="5325035" cy="4114800"/>
          </a:xfrm>
          <a:prstGeom prst="rect">
            <a:avLst/>
          </a:prstGeom>
        </p:spPr>
      </p:pic>
      <p:sp>
        <p:nvSpPr>
          <p:cNvPr id="9" name="TextBox 8">
            <a:extLst>
              <a:ext uri="{FF2B5EF4-FFF2-40B4-BE49-F238E27FC236}">
                <a16:creationId xmlns:a16="http://schemas.microsoft.com/office/drawing/2014/main" id="{D781664C-AF74-77AC-4E65-1CAECB0903DE}"/>
              </a:ext>
            </a:extLst>
          </p:cNvPr>
          <p:cNvSpPr txBox="1"/>
          <p:nvPr/>
        </p:nvSpPr>
        <p:spPr>
          <a:xfrm>
            <a:off x="609599" y="5259606"/>
            <a:ext cx="5325036" cy="338554"/>
          </a:xfrm>
          <a:prstGeom prst="rect">
            <a:avLst/>
          </a:prstGeom>
          <a:solidFill>
            <a:schemeClr val="bg1"/>
          </a:solidFill>
        </p:spPr>
        <p:txBody>
          <a:bodyPr wrap="square" rtlCol="0">
            <a:spAutoFit/>
          </a:bodyPr>
          <a:lstStyle/>
          <a:p>
            <a:r>
              <a:rPr lang="en-US" sz="1600" dirty="0">
                <a:latin typeface="Tw Cen MT" panose="020B0602020104020603" pitchFamily="34" charset="0"/>
              </a:rPr>
              <a:t>NOAA VIIRS 5-day comp.: </a:t>
            </a:r>
            <a:r>
              <a:rPr lang="en-US" sz="1600" b="1" dirty="0">
                <a:latin typeface="Tw Cen MT" panose="020B0602020104020603" pitchFamily="34" charset="0"/>
              </a:rPr>
              <a:t>23 – 27 Feb 2022</a:t>
            </a:r>
          </a:p>
        </p:txBody>
      </p:sp>
      <p:sp>
        <p:nvSpPr>
          <p:cNvPr id="10" name="TextBox 9">
            <a:extLst>
              <a:ext uri="{FF2B5EF4-FFF2-40B4-BE49-F238E27FC236}">
                <a16:creationId xmlns:a16="http://schemas.microsoft.com/office/drawing/2014/main" id="{8B614044-90DA-21C8-E30C-8D0A833C4FDF}"/>
              </a:ext>
            </a:extLst>
          </p:cNvPr>
          <p:cNvSpPr txBox="1"/>
          <p:nvPr/>
        </p:nvSpPr>
        <p:spPr>
          <a:xfrm>
            <a:off x="6257364" y="5272306"/>
            <a:ext cx="5325036" cy="338554"/>
          </a:xfrm>
          <a:prstGeom prst="rect">
            <a:avLst/>
          </a:prstGeom>
          <a:solidFill>
            <a:schemeClr val="bg1"/>
          </a:solidFill>
        </p:spPr>
        <p:txBody>
          <a:bodyPr wrap="square" rtlCol="0">
            <a:spAutoFit/>
          </a:bodyPr>
          <a:lstStyle/>
          <a:p>
            <a:r>
              <a:rPr lang="en-US" sz="1600" dirty="0">
                <a:latin typeface="Tw Cen MT" panose="020B0602020104020603" pitchFamily="34" charset="0"/>
              </a:rPr>
              <a:t>NOAA VIIRS 5-day comp.: </a:t>
            </a:r>
            <a:r>
              <a:rPr lang="en-US" sz="1600" b="1" dirty="0">
                <a:latin typeface="Tw Cen MT" panose="020B0602020104020603" pitchFamily="34" charset="0"/>
              </a:rPr>
              <a:t>15 – 19 Feb 2024</a:t>
            </a:r>
          </a:p>
        </p:txBody>
      </p:sp>
      <p:sp>
        <p:nvSpPr>
          <p:cNvPr id="11" name="TextBox 10">
            <a:extLst>
              <a:ext uri="{FF2B5EF4-FFF2-40B4-BE49-F238E27FC236}">
                <a16:creationId xmlns:a16="http://schemas.microsoft.com/office/drawing/2014/main" id="{24A1C74E-2268-7D6D-0082-BA54B54BB664}"/>
              </a:ext>
            </a:extLst>
          </p:cNvPr>
          <p:cNvSpPr txBox="1"/>
          <p:nvPr/>
        </p:nvSpPr>
        <p:spPr>
          <a:xfrm>
            <a:off x="609599" y="5696039"/>
            <a:ext cx="10904480" cy="769441"/>
          </a:xfrm>
          <a:prstGeom prst="rect">
            <a:avLst/>
          </a:prstGeom>
          <a:noFill/>
        </p:spPr>
        <p:txBody>
          <a:bodyPr wrap="square" rtlCol="0">
            <a:spAutoFit/>
          </a:bodyPr>
          <a:lstStyle/>
          <a:p>
            <a:pPr marL="342900" indent="-342900">
              <a:buFont typeface="Wingdings" panose="05000000000000000000" pitchFamily="2" charset="2"/>
              <a:buChar char="§"/>
            </a:pPr>
            <a:r>
              <a:rPr lang="en-US" sz="2200" dirty="0">
                <a:latin typeface="Tw Cen MT" panose="020B0602020104020603" pitchFamily="34" charset="0"/>
              </a:rPr>
              <a:t>Very similar pattern of inundation during Feb of 2022 and 2024. Additionally, there are more areas currently under water in the </a:t>
            </a:r>
            <a:r>
              <a:rPr lang="en-US" sz="2200" dirty="0" err="1">
                <a:latin typeface="Tw Cen MT" panose="020B0602020104020603" pitchFamily="34" charset="0"/>
              </a:rPr>
              <a:t>Khawr</a:t>
            </a:r>
            <a:r>
              <a:rPr lang="en-US" sz="2200" dirty="0">
                <a:latin typeface="Tw Cen MT" panose="020B0602020104020603" pitchFamily="34" charset="0"/>
              </a:rPr>
              <a:t>, </a:t>
            </a:r>
            <a:r>
              <a:rPr lang="en-US" sz="2200" dirty="0" err="1">
                <a:latin typeface="Tw Cen MT" panose="020B0602020104020603" pitchFamily="34" charset="0"/>
              </a:rPr>
              <a:t>Sobet</a:t>
            </a:r>
            <a:r>
              <a:rPr lang="en-US" sz="2200" dirty="0">
                <a:latin typeface="Tw Cen MT" panose="020B0602020104020603" pitchFamily="34" charset="0"/>
              </a:rPr>
              <a:t>, and Akobo catchments.</a:t>
            </a:r>
          </a:p>
        </p:txBody>
      </p:sp>
      <p:sp>
        <p:nvSpPr>
          <p:cNvPr id="12" name="TextBox 11">
            <a:extLst>
              <a:ext uri="{FF2B5EF4-FFF2-40B4-BE49-F238E27FC236}">
                <a16:creationId xmlns:a16="http://schemas.microsoft.com/office/drawing/2014/main" id="{84CE4D47-52EE-1C82-AC1A-66164BE26699}"/>
              </a:ext>
            </a:extLst>
          </p:cNvPr>
          <p:cNvSpPr txBox="1"/>
          <p:nvPr/>
        </p:nvSpPr>
        <p:spPr>
          <a:xfrm>
            <a:off x="9602770" y="3040167"/>
            <a:ext cx="544508" cy="276999"/>
          </a:xfrm>
          <a:prstGeom prst="rect">
            <a:avLst/>
          </a:prstGeom>
          <a:noFill/>
        </p:spPr>
        <p:txBody>
          <a:bodyPr wrap="none" rtlCol="0">
            <a:spAutoFit/>
          </a:bodyPr>
          <a:lstStyle/>
          <a:p>
            <a:r>
              <a:rPr lang="en-US" sz="1200" dirty="0" err="1">
                <a:solidFill>
                  <a:srgbClr val="0000FF"/>
                </a:solidFill>
              </a:rPr>
              <a:t>Sobet</a:t>
            </a:r>
            <a:endParaRPr lang="en-US" sz="1200" dirty="0">
              <a:solidFill>
                <a:srgbClr val="0000FF"/>
              </a:solidFill>
            </a:endParaRPr>
          </a:p>
        </p:txBody>
      </p:sp>
      <p:sp>
        <p:nvSpPr>
          <p:cNvPr id="13" name="TextBox 12">
            <a:extLst>
              <a:ext uri="{FF2B5EF4-FFF2-40B4-BE49-F238E27FC236}">
                <a16:creationId xmlns:a16="http://schemas.microsoft.com/office/drawing/2014/main" id="{502F5E90-F735-DBAF-4CF4-7E6C22C58CA1}"/>
              </a:ext>
            </a:extLst>
          </p:cNvPr>
          <p:cNvSpPr txBox="1"/>
          <p:nvPr/>
        </p:nvSpPr>
        <p:spPr>
          <a:xfrm>
            <a:off x="10328882" y="4758922"/>
            <a:ext cx="514885" cy="276999"/>
          </a:xfrm>
          <a:prstGeom prst="rect">
            <a:avLst/>
          </a:prstGeom>
          <a:noFill/>
        </p:spPr>
        <p:txBody>
          <a:bodyPr wrap="none" rtlCol="0">
            <a:spAutoFit/>
          </a:bodyPr>
          <a:lstStyle/>
          <a:p>
            <a:r>
              <a:rPr lang="en-US" sz="1200" dirty="0">
                <a:solidFill>
                  <a:srgbClr val="0000FF"/>
                </a:solidFill>
              </a:rPr>
              <a:t>Pibor</a:t>
            </a:r>
          </a:p>
        </p:txBody>
      </p:sp>
      <p:sp>
        <p:nvSpPr>
          <p:cNvPr id="14" name="TextBox 13">
            <a:extLst>
              <a:ext uri="{FF2B5EF4-FFF2-40B4-BE49-F238E27FC236}">
                <a16:creationId xmlns:a16="http://schemas.microsoft.com/office/drawing/2014/main" id="{FA2341DB-538F-A896-BB86-3B109BDBB1B7}"/>
              </a:ext>
            </a:extLst>
          </p:cNvPr>
          <p:cNvSpPr txBox="1"/>
          <p:nvPr/>
        </p:nvSpPr>
        <p:spPr>
          <a:xfrm>
            <a:off x="10407038" y="3882674"/>
            <a:ext cx="583429" cy="276999"/>
          </a:xfrm>
          <a:prstGeom prst="rect">
            <a:avLst/>
          </a:prstGeom>
          <a:noFill/>
        </p:spPr>
        <p:txBody>
          <a:bodyPr wrap="none" rtlCol="0">
            <a:spAutoFit/>
          </a:bodyPr>
          <a:lstStyle/>
          <a:p>
            <a:r>
              <a:rPr lang="en-US" sz="1200" dirty="0">
                <a:solidFill>
                  <a:srgbClr val="0000FF"/>
                </a:solidFill>
              </a:rPr>
              <a:t>Akobo</a:t>
            </a:r>
          </a:p>
        </p:txBody>
      </p:sp>
      <p:sp>
        <p:nvSpPr>
          <p:cNvPr id="15" name="TextBox 14">
            <a:extLst>
              <a:ext uri="{FF2B5EF4-FFF2-40B4-BE49-F238E27FC236}">
                <a16:creationId xmlns:a16="http://schemas.microsoft.com/office/drawing/2014/main" id="{8F0D03A1-4621-400D-2BC7-54E5A2FC8498}"/>
              </a:ext>
            </a:extLst>
          </p:cNvPr>
          <p:cNvSpPr txBox="1"/>
          <p:nvPr/>
        </p:nvSpPr>
        <p:spPr>
          <a:xfrm>
            <a:off x="10407037" y="2995341"/>
            <a:ext cx="581185" cy="276999"/>
          </a:xfrm>
          <a:prstGeom prst="rect">
            <a:avLst/>
          </a:prstGeom>
          <a:noFill/>
        </p:spPr>
        <p:txBody>
          <a:bodyPr wrap="none" rtlCol="0">
            <a:spAutoFit/>
          </a:bodyPr>
          <a:lstStyle/>
          <a:p>
            <a:r>
              <a:rPr lang="en-US" sz="1200" dirty="0" err="1">
                <a:solidFill>
                  <a:srgbClr val="0000FF"/>
                </a:solidFill>
              </a:rPr>
              <a:t>Khawr</a:t>
            </a:r>
            <a:endParaRPr lang="en-US" sz="1200" dirty="0">
              <a:solidFill>
                <a:srgbClr val="0000FF"/>
              </a:solidFill>
            </a:endParaRPr>
          </a:p>
        </p:txBody>
      </p:sp>
    </p:spTree>
    <p:extLst>
      <p:ext uri="{BB962C8B-B14F-4D97-AF65-F5344CB8AC3E}">
        <p14:creationId xmlns:p14="http://schemas.microsoft.com/office/powerpoint/2010/main" val="11810820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30F19A-A75C-AA60-464C-A68418218CE7}"/>
              </a:ext>
            </a:extLst>
          </p:cNvPr>
          <p:cNvPicPr>
            <a:picLocks noChangeAspect="1"/>
          </p:cNvPicPr>
          <p:nvPr/>
        </p:nvPicPr>
        <p:blipFill rotWithShape="1">
          <a:blip r:embed="rId3"/>
          <a:srcRect l="25938" t="40000" r="23384" b="18106"/>
          <a:stretch/>
        </p:blipFill>
        <p:spPr>
          <a:xfrm>
            <a:off x="1228743" y="1508760"/>
            <a:ext cx="4571443" cy="2743200"/>
          </a:xfrm>
          <a:prstGeom prst="rect">
            <a:avLst/>
          </a:prstGeom>
        </p:spPr>
      </p:pic>
      <p:pic>
        <p:nvPicPr>
          <p:cNvPr id="6" name="Picture 5" descr="Graphical user interface, chart, application&#10;&#10;Description automatically generated">
            <a:extLst>
              <a:ext uri="{FF2B5EF4-FFF2-40B4-BE49-F238E27FC236}">
                <a16:creationId xmlns:a16="http://schemas.microsoft.com/office/drawing/2014/main" id="{AF8DDB0B-E85C-8753-CED1-8D0623405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265" y="3621656"/>
            <a:ext cx="5486400" cy="2743200"/>
          </a:xfrm>
          <a:prstGeom prst="rect">
            <a:avLst/>
          </a:prstGeom>
        </p:spPr>
      </p:pic>
      <p:pic>
        <p:nvPicPr>
          <p:cNvPr id="8" name="Picture 7" descr="Graphical user interface, chart&#10;&#10;Description automatically generated">
            <a:extLst>
              <a:ext uri="{FF2B5EF4-FFF2-40B4-BE49-F238E27FC236}">
                <a16:creationId xmlns:a16="http://schemas.microsoft.com/office/drawing/2014/main" id="{DDDA1B73-5ABA-D327-33D0-9AEC6DC3D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5223" y="1241710"/>
            <a:ext cx="5486400" cy="2743200"/>
          </a:xfrm>
          <a:prstGeom prst="rect">
            <a:avLst/>
          </a:prstGeom>
        </p:spPr>
      </p:pic>
      <p:pic>
        <p:nvPicPr>
          <p:cNvPr id="13" name="Picture 12" descr="Chart, line chart&#10;&#10;Description automatically generated">
            <a:extLst>
              <a:ext uri="{FF2B5EF4-FFF2-40B4-BE49-F238E27FC236}">
                <a16:creationId xmlns:a16="http://schemas.microsoft.com/office/drawing/2014/main" id="{3AF1E8AB-072E-317B-52B0-2C8B56D774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5223" y="3659234"/>
            <a:ext cx="5486400" cy="2743200"/>
          </a:xfrm>
          <a:prstGeom prst="rect">
            <a:avLst/>
          </a:prstGeom>
        </p:spPr>
      </p:pic>
      <p:grpSp>
        <p:nvGrpSpPr>
          <p:cNvPr id="16" name="Group 15">
            <a:extLst>
              <a:ext uri="{FF2B5EF4-FFF2-40B4-BE49-F238E27FC236}">
                <a16:creationId xmlns:a16="http://schemas.microsoft.com/office/drawing/2014/main" id="{A8B053A5-3986-E0E9-EF00-CFA4B2C9B0FA}"/>
              </a:ext>
            </a:extLst>
          </p:cNvPr>
          <p:cNvGrpSpPr/>
          <p:nvPr/>
        </p:nvGrpSpPr>
        <p:grpSpPr>
          <a:xfrm>
            <a:off x="3458363" y="2541806"/>
            <a:ext cx="395684" cy="338554"/>
            <a:chOff x="4039156" y="2156421"/>
            <a:chExt cx="395684" cy="338554"/>
          </a:xfrm>
        </p:grpSpPr>
        <p:sp>
          <p:nvSpPr>
            <p:cNvPr id="17" name="Oval 16">
              <a:extLst>
                <a:ext uri="{FF2B5EF4-FFF2-40B4-BE49-F238E27FC236}">
                  <a16:creationId xmlns:a16="http://schemas.microsoft.com/office/drawing/2014/main" id="{3FB73C32-7B70-5CE6-CE2C-83CD578F8895}"/>
                </a:ext>
              </a:extLst>
            </p:cNvPr>
            <p:cNvSpPr>
              <a:spLocks noChangeAspect="1"/>
            </p:cNvSpPr>
            <p:nvPr/>
          </p:nvSpPr>
          <p:spPr>
            <a:xfrm>
              <a:off x="4343400" y="2325893"/>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2027B4-DAAD-FC1A-B619-F0E88B40B2F7}"/>
                </a:ext>
              </a:extLst>
            </p:cNvPr>
            <p:cNvSpPr txBox="1"/>
            <p:nvPr/>
          </p:nvSpPr>
          <p:spPr>
            <a:xfrm>
              <a:off x="4039156" y="2156421"/>
              <a:ext cx="308098" cy="338554"/>
            </a:xfrm>
            <a:prstGeom prst="rect">
              <a:avLst/>
            </a:prstGeom>
            <a:noFill/>
          </p:spPr>
          <p:txBody>
            <a:bodyPr wrap="none" rtlCol="0">
              <a:spAutoFit/>
            </a:bodyPr>
            <a:lstStyle/>
            <a:p>
              <a:r>
                <a:rPr lang="en-US" sz="1600" dirty="0">
                  <a:latin typeface="Tw Cen MT" panose="020B0602020104020603" pitchFamily="34" charset="0"/>
                </a:rPr>
                <a:t>A</a:t>
              </a:r>
            </a:p>
          </p:txBody>
        </p:sp>
      </p:grpSp>
      <p:grpSp>
        <p:nvGrpSpPr>
          <p:cNvPr id="19" name="Group 18">
            <a:extLst>
              <a:ext uri="{FF2B5EF4-FFF2-40B4-BE49-F238E27FC236}">
                <a16:creationId xmlns:a16="http://schemas.microsoft.com/office/drawing/2014/main" id="{8BB066E0-005E-FD81-AAC5-82A3B9E1CAC6}"/>
              </a:ext>
            </a:extLst>
          </p:cNvPr>
          <p:cNvGrpSpPr/>
          <p:nvPr/>
        </p:nvGrpSpPr>
        <p:grpSpPr>
          <a:xfrm>
            <a:off x="3903760" y="2579364"/>
            <a:ext cx="361948" cy="338554"/>
            <a:chOff x="4343400" y="2271621"/>
            <a:chExt cx="361948" cy="338554"/>
          </a:xfrm>
        </p:grpSpPr>
        <p:sp>
          <p:nvSpPr>
            <p:cNvPr id="20" name="Oval 19">
              <a:extLst>
                <a:ext uri="{FF2B5EF4-FFF2-40B4-BE49-F238E27FC236}">
                  <a16:creationId xmlns:a16="http://schemas.microsoft.com/office/drawing/2014/main" id="{77A6E617-5A35-F4D7-CAFC-05105E04D13D}"/>
                </a:ext>
              </a:extLst>
            </p:cNvPr>
            <p:cNvSpPr>
              <a:spLocks noChangeAspect="1"/>
            </p:cNvSpPr>
            <p:nvPr/>
          </p:nvSpPr>
          <p:spPr>
            <a:xfrm>
              <a:off x="4343400" y="2325893"/>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CC96725-3497-A1BA-24A2-6D348C7BF8A2}"/>
                </a:ext>
              </a:extLst>
            </p:cNvPr>
            <p:cNvSpPr txBox="1"/>
            <p:nvPr/>
          </p:nvSpPr>
          <p:spPr>
            <a:xfrm>
              <a:off x="4418090" y="2271621"/>
              <a:ext cx="287258" cy="338554"/>
            </a:xfrm>
            <a:prstGeom prst="rect">
              <a:avLst/>
            </a:prstGeom>
            <a:noFill/>
          </p:spPr>
          <p:txBody>
            <a:bodyPr wrap="none" rtlCol="0">
              <a:spAutoFit/>
            </a:bodyPr>
            <a:lstStyle/>
            <a:p>
              <a:r>
                <a:rPr lang="en-US" sz="1600" dirty="0">
                  <a:latin typeface="Tw Cen MT" panose="020B0602020104020603" pitchFamily="34" charset="0"/>
                </a:rPr>
                <a:t>B</a:t>
              </a:r>
            </a:p>
          </p:txBody>
        </p:sp>
      </p:grpSp>
      <p:grpSp>
        <p:nvGrpSpPr>
          <p:cNvPr id="22" name="Group 21">
            <a:extLst>
              <a:ext uri="{FF2B5EF4-FFF2-40B4-BE49-F238E27FC236}">
                <a16:creationId xmlns:a16="http://schemas.microsoft.com/office/drawing/2014/main" id="{CABCD657-3B39-8F44-E6EB-ECD59FFED5F8}"/>
              </a:ext>
            </a:extLst>
          </p:cNvPr>
          <p:cNvGrpSpPr/>
          <p:nvPr/>
        </p:nvGrpSpPr>
        <p:grpSpPr>
          <a:xfrm>
            <a:off x="4067866" y="2044327"/>
            <a:ext cx="395684" cy="338554"/>
            <a:chOff x="4039156" y="2156421"/>
            <a:chExt cx="395684" cy="338554"/>
          </a:xfrm>
        </p:grpSpPr>
        <p:sp>
          <p:nvSpPr>
            <p:cNvPr id="23" name="Oval 22">
              <a:extLst>
                <a:ext uri="{FF2B5EF4-FFF2-40B4-BE49-F238E27FC236}">
                  <a16:creationId xmlns:a16="http://schemas.microsoft.com/office/drawing/2014/main" id="{1376594A-70F5-2B6A-D6C4-689C91363C5B}"/>
                </a:ext>
              </a:extLst>
            </p:cNvPr>
            <p:cNvSpPr>
              <a:spLocks noChangeAspect="1"/>
            </p:cNvSpPr>
            <p:nvPr/>
          </p:nvSpPr>
          <p:spPr>
            <a:xfrm>
              <a:off x="4343400" y="2325893"/>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B8635EB-4672-9874-52F5-E715991C41A5}"/>
                </a:ext>
              </a:extLst>
            </p:cNvPr>
            <p:cNvSpPr txBox="1"/>
            <p:nvPr/>
          </p:nvSpPr>
          <p:spPr>
            <a:xfrm>
              <a:off x="4039156" y="2156421"/>
              <a:ext cx="308098" cy="338554"/>
            </a:xfrm>
            <a:prstGeom prst="rect">
              <a:avLst/>
            </a:prstGeom>
            <a:noFill/>
          </p:spPr>
          <p:txBody>
            <a:bodyPr wrap="none" rtlCol="0">
              <a:spAutoFit/>
            </a:bodyPr>
            <a:lstStyle/>
            <a:p>
              <a:r>
                <a:rPr lang="en-US" sz="1600" dirty="0">
                  <a:latin typeface="Tw Cen MT" panose="020B0602020104020603" pitchFamily="34" charset="0"/>
                </a:rPr>
                <a:t>C</a:t>
              </a:r>
            </a:p>
          </p:txBody>
        </p:sp>
      </p:grpSp>
      <p:sp>
        <p:nvSpPr>
          <p:cNvPr id="25" name="TextBox 24">
            <a:extLst>
              <a:ext uri="{FF2B5EF4-FFF2-40B4-BE49-F238E27FC236}">
                <a16:creationId xmlns:a16="http://schemas.microsoft.com/office/drawing/2014/main" id="{192B5CC5-5C12-C244-ED55-38536C15D3A5}"/>
              </a:ext>
            </a:extLst>
          </p:cNvPr>
          <p:cNvSpPr txBox="1"/>
          <p:nvPr/>
        </p:nvSpPr>
        <p:spPr>
          <a:xfrm>
            <a:off x="1182605" y="3686772"/>
            <a:ext cx="1067921" cy="338554"/>
          </a:xfrm>
          <a:prstGeom prst="rect">
            <a:avLst/>
          </a:prstGeom>
          <a:noFill/>
        </p:spPr>
        <p:txBody>
          <a:bodyPr wrap="none" rtlCol="0">
            <a:spAutoFit/>
          </a:bodyPr>
          <a:lstStyle/>
          <a:p>
            <a:r>
              <a:rPr lang="en-US" sz="1600" b="1" dirty="0">
                <a:latin typeface="Tw Cen MT" panose="020B0602020104020603" pitchFamily="34" charset="0"/>
              </a:rPr>
              <a:t>@ point A</a:t>
            </a:r>
          </a:p>
        </p:txBody>
      </p:sp>
      <p:sp>
        <p:nvSpPr>
          <p:cNvPr id="26" name="TextBox 25">
            <a:extLst>
              <a:ext uri="{FF2B5EF4-FFF2-40B4-BE49-F238E27FC236}">
                <a16:creationId xmlns:a16="http://schemas.microsoft.com/office/drawing/2014/main" id="{4EAC295D-E82A-4E79-9066-115FBDD0DCD5}"/>
              </a:ext>
            </a:extLst>
          </p:cNvPr>
          <p:cNvSpPr txBox="1"/>
          <p:nvPr/>
        </p:nvSpPr>
        <p:spPr>
          <a:xfrm>
            <a:off x="6999205" y="1267049"/>
            <a:ext cx="1035861" cy="338554"/>
          </a:xfrm>
          <a:prstGeom prst="rect">
            <a:avLst/>
          </a:prstGeom>
          <a:noFill/>
        </p:spPr>
        <p:txBody>
          <a:bodyPr wrap="none" rtlCol="0">
            <a:spAutoFit/>
          </a:bodyPr>
          <a:lstStyle/>
          <a:p>
            <a:r>
              <a:rPr lang="en-US" sz="1600" b="1" dirty="0">
                <a:latin typeface="Tw Cen MT" panose="020B0602020104020603" pitchFamily="34" charset="0"/>
              </a:rPr>
              <a:t>@ point B</a:t>
            </a:r>
          </a:p>
        </p:txBody>
      </p:sp>
      <p:sp>
        <p:nvSpPr>
          <p:cNvPr id="27" name="TextBox 26">
            <a:extLst>
              <a:ext uri="{FF2B5EF4-FFF2-40B4-BE49-F238E27FC236}">
                <a16:creationId xmlns:a16="http://schemas.microsoft.com/office/drawing/2014/main" id="{E8A96BB2-A1DF-52AD-A4A3-881D3E730A23}"/>
              </a:ext>
            </a:extLst>
          </p:cNvPr>
          <p:cNvSpPr txBox="1"/>
          <p:nvPr/>
        </p:nvSpPr>
        <p:spPr>
          <a:xfrm>
            <a:off x="6989586" y="3692594"/>
            <a:ext cx="1047082" cy="338554"/>
          </a:xfrm>
          <a:prstGeom prst="rect">
            <a:avLst/>
          </a:prstGeom>
          <a:noFill/>
        </p:spPr>
        <p:txBody>
          <a:bodyPr wrap="none" rtlCol="0">
            <a:spAutoFit/>
          </a:bodyPr>
          <a:lstStyle/>
          <a:p>
            <a:r>
              <a:rPr lang="en-US" sz="1600" b="1" dirty="0">
                <a:latin typeface="Tw Cen MT" panose="020B0602020104020603" pitchFamily="34" charset="0"/>
              </a:rPr>
              <a:t>@ point C</a:t>
            </a:r>
          </a:p>
        </p:txBody>
      </p:sp>
      <p:cxnSp>
        <p:nvCxnSpPr>
          <p:cNvPr id="28" name="Straight Connector 27">
            <a:extLst>
              <a:ext uri="{FF2B5EF4-FFF2-40B4-BE49-F238E27FC236}">
                <a16:creationId xmlns:a16="http://schemas.microsoft.com/office/drawing/2014/main" id="{692AB08A-D453-2890-D8D1-E57FB578C76C}"/>
              </a:ext>
            </a:extLst>
          </p:cNvPr>
          <p:cNvCxnSpPr>
            <a:cxnSpLocks/>
          </p:cNvCxnSpPr>
          <p:nvPr/>
        </p:nvCxnSpPr>
        <p:spPr>
          <a:xfrm>
            <a:off x="9268064" y="1993782"/>
            <a:ext cx="2751080" cy="0"/>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222D7F3-141C-BFCB-BD1D-8DAE98106981}"/>
              </a:ext>
            </a:extLst>
          </p:cNvPr>
          <p:cNvCxnSpPr>
            <a:cxnSpLocks/>
          </p:cNvCxnSpPr>
          <p:nvPr/>
        </p:nvCxnSpPr>
        <p:spPr>
          <a:xfrm>
            <a:off x="9810271" y="4297198"/>
            <a:ext cx="2328444" cy="0"/>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1A04C-5030-E59A-E23F-4021B6E29B81}"/>
              </a:ext>
            </a:extLst>
          </p:cNvPr>
          <p:cNvCxnSpPr>
            <a:cxnSpLocks/>
          </p:cNvCxnSpPr>
          <p:nvPr/>
        </p:nvCxnSpPr>
        <p:spPr>
          <a:xfrm>
            <a:off x="3762607" y="4526128"/>
            <a:ext cx="2403618" cy="0"/>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7AB2788-38A1-ABED-8263-C93FCC7C014D}"/>
              </a:ext>
            </a:extLst>
          </p:cNvPr>
          <p:cNvSpPr txBox="1"/>
          <p:nvPr/>
        </p:nvSpPr>
        <p:spPr>
          <a:xfrm>
            <a:off x="771265" y="6159773"/>
            <a:ext cx="11247879" cy="646331"/>
          </a:xfrm>
          <a:prstGeom prst="rect">
            <a:avLst/>
          </a:prstGeom>
          <a:solidFill>
            <a:schemeClr val="bg1"/>
          </a:solidFill>
        </p:spPr>
        <p:txBody>
          <a:bodyPr wrap="square">
            <a:spAutoFit/>
          </a:bodyPr>
          <a:lstStyle/>
          <a:p>
            <a:pPr marL="285750" indent="-285750">
              <a:buFont typeface="Wingdings" panose="05000000000000000000" pitchFamily="2" charset="2"/>
              <a:buChar char="§"/>
            </a:pPr>
            <a:r>
              <a:rPr lang="en-US" dirty="0"/>
              <a:t>Feb 2024 water levels in the Sudd Wetlands are higher compared to the water levels in Feb of 2022.</a:t>
            </a:r>
          </a:p>
          <a:p>
            <a:pPr marL="285750" indent="-285750">
              <a:buFont typeface="Wingdings" panose="05000000000000000000" pitchFamily="2" charset="2"/>
              <a:buChar char="§"/>
            </a:pPr>
            <a:r>
              <a:rPr lang="en-US" dirty="0"/>
              <a:t>Persistent high-water levels especially in the White Nile (Point A) through the dry seasons.</a:t>
            </a:r>
          </a:p>
        </p:txBody>
      </p:sp>
      <p:cxnSp>
        <p:nvCxnSpPr>
          <p:cNvPr id="37" name="Straight Arrow Connector 36">
            <a:extLst>
              <a:ext uri="{FF2B5EF4-FFF2-40B4-BE49-F238E27FC236}">
                <a16:creationId xmlns:a16="http://schemas.microsoft.com/office/drawing/2014/main" id="{0FDD9F02-F84A-BE36-463F-927FCBB753AD}"/>
              </a:ext>
            </a:extLst>
          </p:cNvPr>
          <p:cNvCxnSpPr/>
          <p:nvPr/>
        </p:nvCxnSpPr>
        <p:spPr>
          <a:xfrm>
            <a:off x="3609272" y="4243470"/>
            <a:ext cx="172720" cy="22352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CBFEC8B-4C19-08ED-7C39-1981744658DB}"/>
              </a:ext>
            </a:extLst>
          </p:cNvPr>
          <p:cNvSpPr txBox="1"/>
          <p:nvPr/>
        </p:nvSpPr>
        <p:spPr>
          <a:xfrm>
            <a:off x="2932923" y="4025326"/>
            <a:ext cx="762709" cy="276999"/>
          </a:xfrm>
          <a:prstGeom prst="rect">
            <a:avLst/>
          </a:prstGeom>
          <a:noFill/>
        </p:spPr>
        <p:txBody>
          <a:bodyPr wrap="none" rtlCol="0">
            <a:spAutoFit/>
          </a:bodyPr>
          <a:lstStyle/>
          <a:p>
            <a:r>
              <a:rPr lang="en-US" sz="1200" b="1" dirty="0">
                <a:solidFill>
                  <a:srgbClr val="C00000"/>
                </a:solidFill>
              </a:rPr>
              <a:t>Feb 2022</a:t>
            </a:r>
          </a:p>
        </p:txBody>
      </p:sp>
      <p:cxnSp>
        <p:nvCxnSpPr>
          <p:cNvPr id="39" name="Straight Arrow Connector 38">
            <a:extLst>
              <a:ext uri="{FF2B5EF4-FFF2-40B4-BE49-F238E27FC236}">
                <a16:creationId xmlns:a16="http://schemas.microsoft.com/office/drawing/2014/main" id="{F0AC6E64-A998-ADAE-7CF3-4A73C0646244}"/>
              </a:ext>
            </a:extLst>
          </p:cNvPr>
          <p:cNvCxnSpPr/>
          <p:nvPr/>
        </p:nvCxnSpPr>
        <p:spPr>
          <a:xfrm>
            <a:off x="9459018" y="1716682"/>
            <a:ext cx="172720" cy="22352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99981F4-F329-2AD8-2740-EA3C368EF111}"/>
              </a:ext>
            </a:extLst>
          </p:cNvPr>
          <p:cNvSpPr txBox="1"/>
          <p:nvPr/>
        </p:nvSpPr>
        <p:spPr>
          <a:xfrm>
            <a:off x="8782669" y="1498538"/>
            <a:ext cx="762709" cy="276999"/>
          </a:xfrm>
          <a:prstGeom prst="rect">
            <a:avLst/>
          </a:prstGeom>
          <a:noFill/>
        </p:spPr>
        <p:txBody>
          <a:bodyPr wrap="none" rtlCol="0">
            <a:spAutoFit/>
          </a:bodyPr>
          <a:lstStyle/>
          <a:p>
            <a:r>
              <a:rPr lang="en-US" sz="1200" b="1" dirty="0">
                <a:solidFill>
                  <a:srgbClr val="C00000"/>
                </a:solidFill>
              </a:rPr>
              <a:t>Feb 2022</a:t>
            </a:r>
          </a:p>
        </p:txBody>
      </p:sp>
      <p:cxnSp>
        <p:nvCxnSpPr>
          <p:cNvPr id="41" name="Straight Arrow Connector 40">
            <a:extLst>
              <a:ext uri="{FF2B5EF4-FFF2-40B4-BE49-F238E27FC236}">
                <a16:creationId xmlns:a16="http://schemas.microsoft.com/office/drawing/2014/main" id="{CF952DDE-CBC6-E576-457F-1DCFB02CCD55}"/>
              </a:ext>
            </a:extLst>
          </p:cNvPr>
          <p:cNvCxnSpPr/>
          <p:nvPr/>
        </p:nvCxnSpPr>
        <p:spPr>
          <a:xfrm>
            <a:off x="9920944" y="4071333"/>
            <a:ext cx="172720" cy="22352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4B3D1E6-2827-CC4B-84D6-5F0B9B79B13F}"/>
              </a:ext>
            </a:extLst>
          </p:cNvPr>
          <p:cNvSpPr txBox="1"/>
          <p:nvPr/>
        </p:nvSpPr>
        <p:spPr>
          <a:xfrm>
            <a:off x="9244595" y="3853189"/>
            <a:ext cx="762709" cy="276999"/>
          </a:xfrm>
          <a:prstGeom prst="rect">
            <a:avLst/>
          </a:prstGeom>
          <a:noFill/>
        </p:spPr>
        <p:txBody>
          <a:bodyPr wrap="none" rtlCol="0">
            <a:spAutoFit/>
          </a:bodyPr>
          <a:lstStyle/>
          <a:p>
            <a:r>
              <a:rPr lang="en-US" sz="1200" b="1" dirty="0">
                <a:solidFill>
                  <a:srgbClr val="C00000"/>
                </a:solidFill>
              </a:rPr>
              <a:t>Feb 2022</a:t>
            </a:r>
          </a:p>
        </p:txBody>
      </p:sp>
      <p:sp>
        <p:nvSpPr>
          <p:cNvPr id="2" name="Title 1">
            <a:extLst>
              <a:ext uri="{FF2B5EF4-FFF2-40B4-BE49-F238E27FC236}">
                <a16:creationId xmlns:a16="http://schemas.microsoft.com/office/drawing/2014/main" id="{7563E51D-9D47-6205-4A69-11BE03F80F3D}"/>
              </a:ext>
            </a:extLst>
          </p:cNvPr>
          <p:cNvSpPr>
            <a:spLocks noGrp="1"/>
          </p:cNvSpPr>
          <p:nvPr>
            <p:ph type="title"/>
          </p:nvPr>
        </p:nvSpPr>
        <p:spPr/>
        <p:txBody>
          <a:bodyPr/>
          <a:lstStyle/>
          <a:p>
            <a:r>
              <a:rPr lang="en-US" dirty="0"/>
              <a:t>Elevated River Water Levels</a:t>
            </a:r>
          </a:p>
        </p:txBody>
      </p:sp>
    </p:spTree>
    <p:extLst>
      <p:ext uri="{BB962C8B-B14F-4D97-AF65-F5344CB8AC3E}">
        <p14:creationId xmlns:p14="http://schemas.microsoft.com/office/powerpoint/2010/main" val="333419842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968494C-86ED-C985-D628-9C31112363E5}"/>
              </a:ext>
            </a:extLst>
          </p:cNvPr>
          <p:cNvSpPr>
            <a:spLocks noGrp="1"/>
          </p:cNvSpPr>
          <p:nvPr>
            <p:ph type="title"/>
          </p:nvPr>
        </p:nvSpPr>
        <p:spPr>
          <a:xfrm>
            <a:off x="609600" y="81280"/>
            <a:ext cx="10972800" cy="731520"/>
          </a:xfrm>
        </p:spPr>
        <p:txBody>
          <a:bodyPr>
            <a:normAutofit/>
          </a:bodyPr>
          <a:lstStyle/>
          <a:p>
            <a:pPr algn="ctr"/>
            <a:r>
              <a:rPr lang="en-US" sz="3600" dirty="0"/>
              <a:t>Lake Victoria Water-Level (1992-2024)</a:t>
            </a:r>
          </a:p>
        </p:txBody>
      </p:sp>
      <p:pic>
        <p:nvPicPr>
          <p:cNvPr id="5" name="Picture 4"/>
          <p:cNvPicPr>
            <a:picLocks noChangeAspect="1"/>
          </p:cNvPicPr>
          <p:nvPr/>
        </p:nvPicPr>
        <p:blipFill>
          <a:blip r:embed="rId2"/>
          <a:stretch>
            <a:fillRect/>
          </a:stretch>
        </p:blipFill>
        <p:spPr>
          <a:xfrm>
            <a:off x="158905" y="1042669"/>
            <a:ext cx="2929151" cy="2381251"/>
          </a:xfrm>
          <a:prstGeom prst="rect">
            <a:avLst/>
          </a:prstGeom>
          <a:ln w="19050">
            <a:solidFill>
              <a:schemeClr val="accent1">
                <a:lumMod val="75000"/>
              </a:schemeClr>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5833" y="944880"/>
            <a:ext cx="6419188" cy="5740400"/>
          </a:xfrm>
          <a:prstGeom prst="rect">
            <a:avLst/>
          </a:prstGeom>
        </p:spPr>
      </p:pic>
      <p:cxnSp>
        <p:nvCxnSpPr>
          <p:cNvPr id="8" name="Straight Arrow Connector 7"/>
          <p:cNvCxnSpPr/>
          <p:nvPr/>
        </p:nvCxnSpPr>
        <p:spPr>
          <a:xfrm>
            <a:off x="4439920" y="4358640"/>
            <a:ext cx="172720" cy="22352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69360" y="4246880"/>
            <a:ext cx="715260" cy="276999"/>
          </a:xfrm>
          <a:prstGeom prst="rect">
            <a:avLst/>
          </a:prstGeom>
          <a:noFill/>
        </p:spPr>
        <p:txBody>
          <a:bodyPr wrap="none" rtlCol="0">
            <a:spAutoFit/>
          </a:bodyPr>
          <a:lstStyle/>
          <a:p>
            <a:r>
              <a:rPr lang="en-US" sz="1200" b="1" dirty="0">
                <a:solidFill>
                  <a:srgbClr val="C00000"/>
                </a:solidFill>
              </a:rPr>
              <a:t>1997/98</a:t>
            </a:r>
          </a:p>
        </p:txBody>
      </p:sp>
      <p:sp>
        <p:nvSpPr>
          <p:cNvPr id="16" name="TextBox 15"/>
          <p:cNvSpPr txBox="1"/>
          <p:nvPr/>
        </p:nvSpPr>
        <p:spPr>
          <a:xfrm>
            <a:off x="8026400" y="4257040"/>
            <a:ext cx="721672" cy="276999"/>
          </a:xfrm>
          <a:prstGeom prst="rect">
            <a:avLst/>
          </a:prstGeom>
          <a:noFill/>
        </p:spPr>
        <p:txBody>
          <a:bodyPr wrap="none" rtlCol="0">
            <a:spAutoFit/>
          </a:bodyPr>
          <a:lstStyle/>
          <a:p>
            <a:r>
              <a:rPr lang="en-US" sz="1200" b="1" dirty="0">
                <a:solidFill>
                  <a:srgbClr val="C00000"/>
                </a:solidFill>
              </a:rPr>
              <a:t>2021/24</a:t>
            </a:r>
          </a:p>
        </p:txBody>
      </p:sp>
      <p:cxnSp>
        <p:nvCxnSpPr>
          <p:cNvPr id="18" name="Straight Connector 17"/>
          <p:cNvCxnSpPr/>
          <p:nvPr/>
        </p:nvCxnSpPr>
        <p:spPr>
          <a:xfrm flipV="1">
            <a:off x="3596640" y="4612640"/>
            <a:ext cx="5394960" cy="3048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1440" y="4246880"/>
            <a:ext cx="2905759" cy="1200329"/>
          </a:xfrm>
          <a:prstGeom prst="rect">
            <a:avLst/>
          </a:prstGeom>
          <a:noFill/>
        </p:spPr>
        <p:txBody>
          <a:bodyPr wrap="square" rtlCol="0">
            <a:spAutoFit/>
          </a:bodyPr>
          <a:lstStyle/>
          <a:p>
            <a:r>
              <a:rPr lang="en-US" dirty="0">
                <a:solidFill>
                  <a:srgbClr val="C00000"/>
                </a:solidFill>
              </a:rPr>
              <a:t>Lake Victoria water-levels have remained relatively higher than 1997/98, since 2021.</a:t>
            </a:r>
          </a:p>
        </p:txBody>
      </p:sp>
    </p:spTree>
    <p:extLst>
      <p:ext uri="{BB962C8B-B14F-4D97-AF65-F5344CB8AC3E}">
        <p14:creationId xmlns:p14="http://schemas.microsoft.com/office/powerpoint/2010/main" val="155488431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7906" y="904240"/>
            <a:ext cx="6596999" cy="5953760"/>
          </a:xfrm>
          <a:prstGeom prst="rect">
            <a:avLst/>
          </a:prstGeom>
        </p:spPr>
      </p:pic>
      <p:sp>
        <p:nvSpPr>
          <p:cNvPr id="15" name="Title 1">
            <a:extLst>
              <a:ext uri="{FF2B5EF4-FFF2-40B4-BE49-F238E27FC236}">
                <a16:creationId xmlns:a16="http://schemas.microsoft.com/office/drawing/2014/main" id="{D968494C-86ED-C985-D628-9C31112363E5}"/>
              </a:ext>
            </a:extLst>
          </p:cNvPr>
          <p:cNvSpPr>
            <a:spLocks noGrp="1"/>
          </p:cNvSpPr>
          <p:nvPr>
            <p:ph type="title"/>
          </p:nvPr>
        </p:nvSpPr>
        <p:spPr>
          <a:xfrm>
            <a:off x="609600" y="81280"/>
            <a:ext cx="10972800" cy="731520"/>
          </a:xfrm>
        </p:spPr>
        <p:txBody>
          <a:bodyPr>
            <a:normAutofit/>
          </a:bodyPr>
          <a:lstStyle/>
          <a:p>
            <a:pPr algn="ctr"/>
            <a:r>
              <a:rPr lang="en-US" sz="3600" dirty="0"/>
              <a:t>Lake Jebel </a:t>
            </a:r>
            <a:r>
              <a:rPr lang="en-US" sz="3600" dirty="0" err="1"/>
              <a:t>Aulia</a:t>
            </a:r>
            <a:r>
              <a:rPr lang="en-US" sz="3600" dirty="0"/>
              <a:t> Water-Level</a:t>
            </a:r>
          </a:p>
        </p:txBody>
      </p:sp>
      <p:cxnSp>
        <p:nvCxnSpPr>
          <p:cNvPr id="8" name="Straight Arrow Connector 7"/>
          <p:cNvCxnSpPr/>
          <p:nvPr/>
        </p:nvCxnSpPr>
        <p:spPr>
          <a:xfrm>
            <a:off x="5059680" y="4632960"/>
            <a:ext cx="172720" cy="22352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24400" y="4378960"/>
            <a:ext cx="715260" cy="276999"/>
          </a:xfrm>
          <a:prstGeom prst="rect">
            <a:avLst/>
          </a:prstGeom>
          <a:noFill/>
        </p:spPr>
        <p:txBody>
          <a:bodyPr wrap="none" rtlCol="0">
            <a:spAutoFit/>
          </a:bodyPr>
          <a:lstStyle/>
          <a:p>
            <a:r>
              <a:rPr lang="en-US" sz="1200" b="1" dirty="0">
                <a:solidFill>
                  <a:srgbClr val="C00000"/>
                </a:solidFill>
              </a:rPr>
              <a:t>1997/98</a:t>
            </a:r>
          </a:p>
        </p:txBody>
      </p:sp>
      <p:sp>
        <p:nvSpPr>
          <p:cNvPr id="16" name="TextBox 15"/>
          <p:cNvSpPr txBox="1"/>
          <p:nvPr/>
        </p:nvSpPr>
        <p:spPr>
          <a:xfrm>
            <a:off x="9296400" y="4856480"/>
            <a:ext cx="721672" cy="276999"/>
          </a:xfrm>
          <a:prstGeom prst="rect">
            <a:avLst/>
          </a:prstGeom>
          <a:noFill/>
        </p:spPr>
        <p:txBody>
          <a:bodyPr wrap="none" rtlCol="0">
            <a:spAutoFit/>
          </a:bodyPr>
          <a:lstStyle/>
          <a:p>
            <a:r>
              <a:rPr lang="en-US" sz="1200" b="1" dirty="0">
                <a:solidFill>
                  <a:srgbClr val="C00000"/>
                </a:solidFill>
              </a:rPr>
              <a:t>2021/24</a:t>
            </a:r>
          </a:p>
        </p:txBody>
      </p:sp>
      <p:cxnSp>
        <p:nvCxnSpPr>
          <p:cNvPr id="18" name="Straight Connector 17"/>
          <p:cNvCxnSpPr/>
          <p:nvPr/>
        </p:nvCxnSpPr>
        <p:spPr>
          <a:xfrm flipV="1">
            <a:off x="4267200" y="4886960"/>
            <a:ext cx="5709920" cy="2032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1760" y="4876800"/>
            <a:ext cx="3606800" cy="1200329"/>
          </a:xfrm>
          <a:prstGeom prst="rect">
            <a:avLst/>
          </a:prstGeom>
          <a:noFill/>
        </p:spPr>
        <p:txBody>
          <a:bodyPr wrap="square" rtlCol="0">
            <a:spAutoFit/>
          </a:bodyPr>
          <a:lstStyle/>
          <a:p>
            <a:r>
              <a:rPr lang="en-US" dirty="0">
                <a:solidFill>
                  <a:srgbClr val="C00000"/>
                </a:solidFill>
              </a:rPr>
              <a:t>Lake Jebel </a:t>
            </a:r>
            <a:r>
              <a:rPr lang="en-US" dirty="0" err="1">
                <a:solidFill>
                  <a:srgbClr val="C00000"/>
                </a:solidFill>
              </a:rPr>
              <a:t>Aulia</a:t>
            </a:r>
            <a:r>
              <a:rPr lang="en-US" dirty="0">
                <a:solidFill>
                  <a:srgbClr val="C00000"/>
                </a:solidFill>
              </a:rPr>
              <a:t> water-levels have also remained relatively higher than 1997/98, since 2010 (sensor changes ? )</a:t>
            </a:r>
          </a:p>
        </p:txBody>
      </p:sp>
      <p:pic>
        <p:nvPicPr>
          <p:cNvPr id="4" name="Picture 3"/>
          <p:cNvPicPr>
            <a:picLocks noChangeAspect="1"/>
          </p:cNvPicPr>
          <p:nvPr/>
        </p:nvPicPr>
        <p:blipFill>
          <a:blip r:embed="rId3"/>
          <a:stretch>
            <a:fillRect/>
          </a:stretch>
        </p:blipFill>
        <p:spPr>
          <a:xfrm>
            <a:off x="106362" y="880745"/>
            <a:ext cx="3632517" cy="3698908"/>
          </a:xfrm>
          <a:prstGeom prst="rect">
            <a:avLst/>
          </a:prstGeom>
          <a:ln w="25400">
            <a:solidFill>
              <a:schemeClr val="accent1">
                <a:lumMod val="75000"/>
              </a:schemeClr>
            </a:solidFill>
          </a:ln>
        </p:spPr>
      </p:pic>
    </p:spTree>
    <p:extLst>
      <p:ext uri="{BB962C8B-B14F-4D97-AF65-F5344CB8AC3E}">
        <p14:creationId xmlns:p14="http://schemas.microsoft.com/office/powerpoint/2010/main" val="325208851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63BB-45A0-06FC-9F0B-BC358D8F94A8}"/>
              </a:ext>
            </a:extLst>
          </p:cNvPr>
          <p:cNvSpPr>
            <a:spLocks noGrp="1"/>
          </p:cNvSpPr>
          <p:nvPr>
            <p:ph type="title"/>
          </p:nvPr>
        </p:nvSpPr>
        <p:spPr/>
        <p:txBody>
          <a:bodyPr/>
          <a:lstStyle/>
          <a:p>
            <a:r>
              <a:rPr lang="en-US" dirty="0"/>
              <a:t>Seasonal Streamflow Forecast</a:t>
            </a:r>
          </a:p>
        </p:txBody>
      </p:sp>
      <p:pic>
        <p:nvPicPr>
          <p:cNvPr id="5" name="Picture 4">
            <a:extLst>
              <a:ext uri="{FF2B5EF4-FFF2-40B4-BE49-F238E27FC236}">
                <a16:creationId xmlns:a16="http://schemas.microsoft.com/office/drawing/2014/main" id="{9090796F-3FF8-A9EE-538A-8E825D602CB2}"/>
              </a:ext>
            </a:extLst>
          </p:cNvPr>
          <p:cNvPicPr>
            <a:picLocks noChangeAspect="1"/>
          </p:cNvPicPr>
          <p:nvPr/>
        </p:nvPicPr>
        <p:blipFill>
          <a:blip r:embed="rId2"/>
          <a:stretch>
            <a:fillRect/>
          </a:stretch>
        </p:blipFill>
        <p:spPr>
          <a:xfrm>
            <a:off x="6698423" y="3894452"/>
            <a:ext cx="4696611" cy="2743200"/>
          </a:xfrm>
          <a:prstGeom prst="rect">
            <a:avLst/>
          </a:prstGeom>
        </p:spPr>
      </p:pic>
      <p:pic>
        <p:nvPicPr>
          <p:cNvPr id="6" name="Picture 5">
            <a:extLst>
              <a:ext uri="{FF2B5EF4-FFF2-40B4-BE49-F238E27FC236}">
                <a16:creationId xmlns:a16="http://schemas.microsoft.com/office/drawing/2014/main" id="{7CE51251-FA1F-0C4D-1B36-390889F102E2}"/>
              </a:ext>
            </a:extLst>
          </p:cNvPr>
          <p:cNvPicPr>
            <a:picLocks noChangeAspect="1"/>
          </p:cNvPicPr>
          <p:nvPr/>
        </p:nvPicPr>
        <p:blipFill>
          <a:blip r:embed="rId3"/>
          <a:stretch>
            <a:fillRect/>
          </a:stretch>
        </p:blipFill>
        <p:spPr>
          <a:xfrm>
            <a:off x="6698424" y="1151252"/>
            <a:ext cx="4696611" cy="2743200"/>
          </a:xfrm>
          <a:prstGeom prst="rect">
            <a:avLst/>
          </a:prstGeom>
        </p:spPr>
      </p:pic>
      <p:pic>
        <p:nvPicPr>
          <p:cNvPr id="7" name="Picture 6">
            <a:extLst>
              <a:ext uri="{FF2B5EF4-FFF2-40B4-BE49-F238E27FC236}">
                <a16:creationId xmlns:a16="http://schemas.microsoft.com/office/drawing/2014/main" id="{B39F4FBA-CC52-80CA-2011-D68010250461}"/>
              </a:ext>
            </a:extLst>
          </p:cNvPr>
          <p:cNvPicPr>
            <a:picLocks noChangeAspect="1"/>
          </p:cNvPicPr>
          <p:nvPr/>
        </p:nvPicPr>
        <p:blipFill rotWithShape="1">
          <a:blip r:embed="rId4"/>
          <a:srcRect l="14093" r="16924" b="8493"/>
          <a:stretch/>
        </p:blipFill>
        <p:spPr>
          <a:xfrm>
            <a:off x="609600" y="1403684"/>
            <a:ext cx="5243956" cy="4430391"/>
          </a:xfrm>
          <a:prstGeom prst="rect">
            <a:avLst/>
          </a:prstGeom>
        </p:spPr>
      </p:pic>
      <p:grpSp>
        <p:nvGrpSpPr>
          <p:cNvPr id="8" name="Group 7">
            <a:extLst>
              <a:ext uri="{FF2B5EF4-FFF2-40B4-BE49-F238E27FC236}">
                <a16:creationId xmlns:a16="http://schemas.microsoft.com/office/drawing/2014/main" id="{AFBC81E8-483F-76DB-C451-4C8F28747851}"/>
              </a:ext>
            </a:extLst>
          </p:cNvPr>
          <p:cNvGrpSpPr/>
          <p:nvPr/>
        </p:nvGrpSpPr>
        <p:grpSpPr>
          <a:xfrm>
            <a:off x="3231578" y="3502140"/>
            <a:ext cx="395684" cy="369332"/>
            <a:chOff x="4039156" y="2156421"/>
            <a:chExt cx="395684" cy="369332"/>
          </a:xfrm>
        </p:grpSpPr>
        <p:sp>
          <p:nvSpPr>
            <p:cNvPr id="9" name="Oval 8">
              <a:extLst>
                <a:ext uri="{FF2B5EF4-FFF2-40B4-BE49-F238E27FC236}">
                  <a16:creationId xmlns:a16="http://schemas.microsoft.com/office/drawing/2014/main" id="{8E438FEF-03A8-103E-CF8E-CC64C2FBB537}"/>
                </a:ext>
              </a:extLst>
            </p:cNvPr>
            <p:cNvSpPr>
              <a:spLocks noChangeAspect="1"/>
            </p:cNvSpPr>
            <p:nvPr/>
          </p:nvSpPr>
          <p:spPr>
            <a:xfrm>
              <a:off x="4343400" y="2325893"/>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4EB59D-7B00-6C93-A413-59E4BEE2CB55}"/>
                </a:ext>
              </a:extLst>
            </p:cNvPr>
            <p:cNvSpPr txBox="1"/>
            <p:nvPr/>
          </p:nvSpPr>
          <p:spPr>
            <a:xfrm>
              <a:off x="4039156" y="2156421"/>
              <a:ext cx="324128" cy="369332"/>
            </a:xfrm>
            <a:prstGeom prst="rect">
              <a:avLst/>
            </a:prstGeom>
            <a:noFill/>
          </p:spPr>
          <p:txBody>
            <a:bodyPr wrap="none" rtlCol="0">
              <a:spAutoFit/>
            </a:bodyPr>
            <a:lstStyle/>
            <a:p>
              <a:r>
                <a:rPr lang="en-US" dirty="0">
                  <a:latin typeface="Tw Cen MT" panose="020B0602020104020603" pitchFamily="34" charset="0"/>
                </a:rPr>
                <a:t>A</a:t>
              </a:r>
            </a:p>
          </p:txBody>
        </p:sp>
      </p:grpSp>
      <p:grpSp>
        <p:nvGrpSpPr>
          <p:cNvPr id="11" name="Group 10">
            <a:extLst>
              <a:ext uri="{FF2B5EF4-FFF2-40B4-BE49-F238E27FC236}">
                <a16:creationId xmlns:a16="http://schemas.microsoft.com/office/drawing/2014/main" id="{BDA246F2-67AF-CDDC-52AD-46C64A6561CA}"/>
              </a:ext>
            </a:extLst>
          </p:cNvPr>
          <p:cNvGrpSpPr/>
          <p:nvPr/>
        </p:nvGrpSpPr>
        <p:grpSpPr>
          <a:xfrm>
            <a:off x="4022596" y="3259723"/>
            <a:ext cx="374772" cy="369332"/>
            <a:chOff x="4343400" y="2271621"/>
            <a:chExt cx="374772" cy="369332"/>
          </a:xfrm>
        </p:grpSpPr>
        <p:sp>
          <p:nvSpPr>
            <p:cNvPr id="12" name="Oval 11">
              <a:extLst>
                <a:ext uri="{FF2B5EF4-FFF2-40B4-BE49-F238E27FC236}">
                  <a16:creationId xmlns:a16="http://schemas.microsoft.com/office/drawing/2014/main" id="{0C8D3EF7-994F-F6AF-B80F-65DBAB934E19}"/>
                </a:ext>
              </a:extLst>
            </p:cNvPr>
            <p:cNvSpPr>
              <a:spLocks noChangeAspect="1"/>
            </p:cNvSpPr>
            <p:nvPr/>
          </p:nvSpPr>
          <p:spPr>
            <a:xfrm>
              <a:off x="4343400" y="2325893"/>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FDE31FF-F2BF-6189-F44B-409796BA83BC}"/>
                </a:ext>
              </a:extLst>
            </p:cNvPr>
            <p:cNvSpPr txBox="1"/>
            <p:nvPr/>
          </p:nvSpPr>
          <p:spPr>
            <a:xfrm>
              <a:off x="4418090" y="2271621"/>
              <a:ext cx="300082" cy="369332"/>
            </a:xfrm>
            <a:prstGeom prst="rect">
              <a:avLst/>
            </a:prstGeom>
            <a:noFill/>
          </p:spPr>
          <p:txBody>
            <a:bodyPr wrap="none" rtlCol="0">
              <a:spAutoFit/>
            </a:bodyPr>
            <a:lstStyle/>
            <a:p>
              <a:r>
                <a:rPr lang="en-US" dirty="0">
                  <a:latin typeface="Tw Cen MT" panose="020B0602020104020603" pitchFamily="34" charset="0"/>
                </a:rPr>
                <a:t>B</a:t>
              </a:r>
            </a:p>
          </p:txBody>
        </p:sp>
      </p:grpSp>
      <p:sp>
        <p:nvSpPr>
          <p:cNvPr id="14" name="TextBox 13">
            <a:extLst>
              <a:ext uri="{FF2B5EF4-FFF2-40B4-BE49-F238E27FC236}">
                <a16:creationId xmlns:a16="http://schemas.microsoft.com/office/drawing/2014/main" id="{48845F64-FDCB-8C21-53A3-8B192824C152}"/>
              </a:ext>
            </a:extLst>
          </p:cNvPr>
          <p:cNvSpPr txBox="1"/>
          <p:nvPr/>
        </p:nvSpPr>
        <p:spPr>
          <a:xfrm>
            <a:off x="7295307" y="1234407"/>
            <a:ext cx="2631746" cy="338554"/>
          </a:xfrm>
          <a:prstGeom prst="rect">
            <a:avLst/>
          </a:prstGeom>
          <a:noFill/>
        </p:spPr>
        <p:txBody>
          <a:bodyPr wrap="none" rtlCol="0">
            <a:spAutoFit/>
          </a:bodyPr>
          <a:lstStyle/>
          <a:p>
            <a:r>
              <a:rPr lang="en-US" sz="1600" b="1" dirty="0">
                <a:latin typeface="Tw Cen MT" panose="020B0602020104020603" pitchFamily="34" charset="0"/>
              </a:rPr>
              <a:t>@ point A: central Unity Prv.</a:t>
            </a:r>
          </a:p>
        </p:txBody>
      </p:sp>
      <p:sp>
        <p:nvSpPr>
          <p:cNvPr id="15" name="TextBox 14">
            <a:extLst>
              <a:ext uri="{FF2B5EF4-FFF2-40B4-BE49-F238E27FC236}">
                <a16:creationId xmlns:a16="http://schemas.microsoft.com/office/drawing/2014/main" id="{9D59AE5E-039C-310D-8BE2-FA7E58E75FD8}"/>
              </a:ext>
            </a:extLst>
          </p:cNvPr>
          <p:cNvSpPr txBox="1"/>
          <p:nvPr/>
        </p:nvSpPr>
        <p:spPr>
          <a:xfrm>
            <a:off x="7137140" y="4025326"/>
            <a:ext cx="2755754" cy="338554"/>
          </a:xfrm>
          <a:prstGeom prst="rect">
            <a:avLst/>
          </a:prstGeom>
          <a:noFill/>
        </p:spPr>
        <p:txBody>
          <a:bodyPr wrap="none" rtlCol="0">
            <a:spAutoFit/>
          </a:bodyPr>
          <a:lstStyle/>
          <a:p>
            <a:r>
              <a:rPr lang="en-US" sz="1600" b="1" dirty="0">
                <a:latin typeface="Tw Cen MT" panose="020B0602020104020603" pitchFamily="34" charset="0"/>
              </a:rPr>
              <a:t>@ point B: northern Unity Prv.</a:t>
            </a:r>
          </a:p>
        </p:txBody>
      </p:sp>
      <p:sp>
        <p:nvSpPr>
          <p:cNvPr id="16" name="TextBox 15">
            <a:extLst>
              <a:ext uri="{FF2B5EF4-FFF2-40B4-BE49-F238E27FC236}">
                <a16:creationId xmlns:a16="http://schemas.microsoft.com/office/drawing/2014/main" id="{3364525E-7FC4-975E-7BEC-9A34147A592A}"/>
              </a:ext>
            </a:extLst>
          </p:cNvPr>
          <p:cNvSpPr txBox="1"/>
          <p:nvPr/>
        </p:nvSpPr>
        <p:spPr>
          <a:xfrm>
            <a:off x="609601" y="5871920"/>
            <a:ext cx="6088822" cy="830997"/>
          </a:xfrm>
          <a:prstGeom prst="rect">
            <a:avLst/>
          </a:prstGeom>
          <a:solidFill>
            <a:schemeClr val="bg1"/>
          </a:solidFill>
        </p:spPr>
        <p:txBody>
          <a:bodyPr wrap="square">
            <a:spAutoFit/>
          </a:bodyPr>
          <a:lstStyle/>
          <a:p>
            <a:pPr marL="285750" indent="-285750">
              <a:buFont typeface="Wingdings" panose="05000000000000000000" pitchFamily="2" charset="2"/>
              <a:buChar char="§"/>
            </a:pPr>
            <a:r>
              <a:rPr lang="en-US" sz="1600" dirty="0"/>
              <a:t>Feb-Apr still in the dry period, streamflow likely to increase from May. </a:t>
            </a:r>
          </a:p>
          <a:p>
            <a:pPr marL="285750" indent="-285750">
              <a:buFont typeface="Wingdings" panose="05000000000000000000" pitchFamily="2" charset="2"/>
              <a:buChar char="§"/>
            </a:pPr>
            <a:r>
              <a:rPr lang="en-US" sz="1600" dirty="0"/>
              <a:t>Its quite early for any conclusive suggestion for flooding potentials.</a:t>
            </a:r>
          </a:p>
        </p:txBody>
      </p:sp>
      <p:sp>
        <p:nvSpPr>
          <p:cNvPr id="17" name="TextBox 16">
            <a:extLst>
              <a:ext uri="{FF2B5EF4-FFF2-40B4-BE49-F238E27FC236}">
                <a16:creationId xmlns:a16="http://schemas.microsoft.com/office/drawing/2014/main" id="{3F770C94-42C3-A580-7BE9-9A05FBE5F32A}"/>
              </a:ext>
            </a:extLst>
          </p:cNvPr>
          <p:cNvSpPr txBox="1"/>
          <p:nvPr/>
        </p:nvSpPr>
        <p:spPr>
          <a:xfrm>
            <a:off x="604756" y="5568287"/>
            <a:ext cx="5243957" cy="307777"/>
          </a:xfrm>
          <a:prstGeom prst="rect">
            <a:avLst/>
          </a:prstGeom>
          <a:solidFill>
            <a:schemeClr val="bg1"/>
          </a:solidFill>
        </p:spPr>
        <p:txBody>
          <a:bodyPr wrap="square" rtlCol="0">
            <a:spAutoFit/>
          </a:bodyPr>
          <a:lstStyle/>
          <a:p>
            <a:r>
              <a:rPr lang="en-US" sz="1400" dirty="0" err="1">
                <a:latin typeface="Tw Cen MT" panose="020B0602020104020603" pitchFamily="34" charset="0"/>
              </a:rPr>
              <a:t>GloFAS</a:t>
            </a:r>
            <a:r>
              <a:rPr lang="en-US" sz="1400" dirty="0">
                <a:latin typeface="Tw Cen MT" panose="020B0602020104020603" pitchFamily="34" charset="0"/>
              </a:rPr>
              <a:t> streamflow forecast: </a:t>
            </a:r>
            <a:r>
              <a:rPr lang="en-US" sz="1400" b="1" dirty="0">
                <a:latin typeface="Tw Cen MT" panose="020B0602020104020603" pitchFamily="34" charset="0"/>
              </a:rPr>
              <a:t>Feb – May 2024</a:t>
            </a:r>
            <a:endParaRPr lang="en-US" sz="1400" dirty="0">
              <a:latin typeface="Tw Cen MT" panose="020B0602020104020603" pitchFamily="34" charset="0"/>
            </a:endParaRPr>
          </a:p>
        </p:txBody>
      </p:sp>
      <p:pic>
        <p:nvPicPr>
          <p:cNvPr id="18" name="Picture 17">
            <a:extLst>
              <a:ext uri="{FF2B5EF4-FFF2-40B4-BE49-F238E27FC236}">
                <a16:creationId xmlns:a16="http://schemas.microsoft.com/office/drawing/2014/main" id="{1058D3C0-863A-55CC-E838-69E3C4CEEBC1}"/>
              </a:ext>
            </a:extLst>
          </p:cNvPr>
          <p:cNvPicPr>
            <a:picLocks noChangeAspect="1"/>
          </p:cNvPicPr>
          <p:nvPr/>
        </p:nvPicPr>
        <p:blipFill>
          <a:blip r:embed="rId5"/>
          <a:stretch>
            <a:fillRect/>
          </a:stretch>
        </p:blipFill>
        <p:spPr>
          <a:xfrm>
            <a:off x="4935083" y="4363880"/>
            <a:ext cx="1753442" cy="1128734"/>
          </a:xfrm>
          <a:prstGeom prst="rect">
            <a:avLst/>
          </a:prstGeom>
        </p:spPr>
      </p:pic>
    </p:spTree>
    <p:extLst>
      <p:ext uri="{BB962C8B-B14F-4D97-AF65-F5344CB8AC3E}">
        <p14:creationId xmlns:p14="http://schemas.microsoft.com/office/powerpoint/2010/main" val="26226737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249" y="252549"/>
            <a:ext cx="8233344" cy="480131"/>
          </a:xfrm>
          <a:prstGeom prst="rect">
            <a:avLst/>
          </a:prstGeom>
          <a:noFill/>
        </p:spPr>
        <p:txBody>
          <a:bodyPr wrap="none" rtlCol="0">
            <a:spAutoFit/>
          </a:bodyPr>
          <a:lstStyle/>
          <a:p>
            <a:pPr algn="ctr">
              <a:lnSpc>
                <a:spcPct val="90000"/>
              </a:lnSpc>
              <a:spcBef>
                <a:spcPct val="0"/>
              </a:spcBef>
            </a:pPr>
            <a:r>
              <a:rPr lang="en-US" sz="2800" b="1" dirty="0">
                <a:solidFill>
                  <a:schemeClr val="dk2"/>
                </a:solidFill>
                <a:latin typeface="Georgia"/>
                <a:ea typeface="Georgia"/>
                <a:cs typeface="Georgia"/>
              </a:rPr>
              <a:t>Gradual northward progression of the ITCZ</a:t>
            </a:r>
          </a:p>
        </p:txBody>
      </p:sp>
      <p:sp>
        <p:nvSpPr>
          <p:cNvPr id="11" name="TextBox 10"/>
          <p:cNvSpPr txBox="1"/>
          <p:nvPr/>
        </p:nvSpPr>
        <p:spPr>
          <a:xfrm>
            <a:off x="8450218" y="2174240"/>
            <a:ext cx="2312684" cy="323165"/>
          </a:xfrm>
          <a:prstGeom prst="rect">
            <a:avLst/>
          </a:prstGeom>
          <a:solidFill>
            <a:schemeClr val="bg1"/>
          </a:solidFill>
        </p:spPr>
        <p:txBody>
          <a:bodyPr wrap="none" rtlCol="0">
            <a:spAutoFit/>
          </a:bodyPr>
          <a:lstStyle/>
          <a:p>
            <a:r>
              <a:rPr lang="en-US" sz="1500" b="1" dirty="0"/>
              <a:t>Mean eastern ARM of ITCZ</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4019" y="2679336"/>
            <a:ext cx="5246915" cy="349794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52" y="1887587"/>
            <a:ext cx="6812365" cy="4954447"/>
          </a:xfrm>
          <a:prstGeom prst="rect">
            <a:avLst/>
          </a:prstGeom>
        </p:spPr>
      </p:pic>
      <p:sp>
        <p:nvSpPr>
          <p:cNvPr id="16" name="TextBox 15"/>
          <p:cNvSpPr txBox="1"/>
          <p:nvPr/>
        </p:nvSpPr>
        <p:spPr>
          <a:xfrm>
            <a:off x="8040914" y="4974046"/>
            <a:ext cx="788999" cy="400110"/>
          </a:xfrm>
          <a:prstGeom prst="rect">
            <a:avLst/>
          </a:prstGeom>
          <a:noFill/>
        </p:spPr>
        <p:txBody>
          <a:bodyPr wrap="none" rtlCol="0">
            <a:spAutoFit/>
          </a:bodyPr>
          <a:lstStyle/>
          <a:p>
            <a:r>
              <a:rPr lang="en-US" sz="2000" b="1" dirty="0">
                <a:solidFill>
                  <a:srgbClr val="C00000"/>
                </a:solidFill>
              </a:rPr>
              <a:t>MAM</a:t>
            </a:r>
          </a:p>
        </p:txBody>
      </p:sp>
      <p:sp>
        <p:nvSpPr>
          <p:cNvPr id="7" name="TextBox 6"/>
          <p:cNvSpPr txBox="1"/>
          <p:nvPr/>
        </p:nvSpPr>
        <p:spPr>
          <a:xfrm>
            <a:off x="650240" y="1016000"/>
            <a:ext cx="11074400" cy="646331"/>
          </a:xfrm>
          <a:prstGeom prst="rect">
            <a:avLst/>
          </a:prstGeom>
          <a:noFill/>
        </p:spPr>
        <p:txBody>
          <a:bodyPr wrap="square" rtlCol="0">
            <a:spAutoFit/>
          </a:bodyPr>
          <a:lstStyle/>
          <a:p>
            <a:pPr marL="342900" indent="-342900">
              <a:buFont typeface="Wingdings" panose="05000000000000000000" pitchFamily="2" charset="2"/>
              <a:buChar char="§"/>
            </a:pPr>
            <a:r>
              <a:rPr lang="en-US" dirty="0"/>
              <a:t>Evidence of slight northward progression of the seasonal rains into parts of southern and coastal Kenya and Ethiopia/</a:t>
            </a:r>
            <a:r>
              <a:rPr lang="en-US" dirty="0" err="1"/>
              <a:t>Belg</a:t>
            </a:r>
            <a:r>
              <a:rPr lang="en-US" dirty="0"/>
              <a:t> regions.</a:t>
            </a:r>
          </a:p>
        </p:txBody>
      </p:sp>
    </p:spTree>
    <p:extLst>
      <p:ext uri="{BB962C8B-B14F-4D97-AF65-F5344CB8AC3E}">
        <p14:creationId xmlns:p14="http://schemas.microsoft.com/office/powerpoint/2010/main" val="3524687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53053" y="2351762"/>
            <a:ext cx="5331550" cy="4236026"/>
          </a:xfrm>
          <a:prstGeom prst="rect">
            <a:avLst/>
          </a:prstGeom>
        </p:spPr>
      </p:pic>
      <p:pic>
        <p:nvPicPr>
          <p:cNvPr id="5" name="Picture 4"/>
          <p:cNvPicPr>
            <a:picLocks noChangeAspect="1"/>
          </p:cNvPicPr>
          <p:nvPr/>
        </p:nvPicPr>
        <p:blipFill>
          <a:blip r:embed="rId3"/>
          <a:stretch>
            <a:fillRect/>
          </a:stretch>
        </p:blipFill>
        <p:spPr>
          <a:xfrm>
            <a:off x="312828" y="2342197"/>
            <a:ext cx="5391286" cy="4246386"/>
          </a:xfrm>
          <a:prstGeom prst="rect">
            <a:avLst/>
          </a:prstGeom>
        </p:spPr>
      </p:pic>
      <p:sp>
        <p:nvSpPr>
          <p:cNvPr id="6" name="TextBox 5"/>
          <p:cNvSpPr txBox="1"/>
          <p:nvPr/>
        </p:nvSpPr>
        <p:spPr>
          <a:xfrm>
            <a:off x="1532988" y="1317899"/>
            <a:ext cx="9586279" cy="480131"/>
          </a:xfrm>
          <a:prstGeom prst="rect">
            <a:avLst/>
          </a:prstGeom>
          <a:noFill/>
        </p:spPr>
        <p:txBody>
          <a:bodyPr wrap="none" rtlCol="0">
            <a:spAutoFit/>
          </a:bodyPr>
          <a:lstStyle/>
          <a:p>
            <a:pPr algn="ctr">
              <a:lnSpc>
                <a:spcPct val="90000"/>
              </a:lnSpc>
              <a:spcBef>
                <a:spcPct val="0"/>
              </a:spcBef>
            </a:pPr>
            <a:r>
              <a:rPr lang="en-US" sz="2800" b="1" dirty="0">
                <a:solidFill>
                  <a:schemeClr val="dk2"/>
                </a:solidFill>
                <a:latin typeface="Georgia"/>
                <a:ea typeface="Georgia"/>
                <a:cs typeface="Georgia"/>
              </a:rPr>
              <a:t>FLDAS Monthly Rainfall and Streamflow Forecasts</a:t>
            </a:r>
          </a:p>
        </p:txBody>
      </p:sp>
      <p:sp>
        <p:nvSpPr>
          <p:cNvPr id="9" name="Rectangle 8"/>
          <p:cNvSpPr/>
          <p:nvPr/>
        </p:nvSpPr>
        <p:spPr>
          <a:xfrm>
            <a:off x="670560" y="2995749"/>
            <a:ext cx="653143" cy="4789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56400" y="3107509"/>
            <a:ext cx="653143" cy="47897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71840" y="3158309"/>
            <a:ext cx="653143" cy="47897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77120" y="3137989"/>
            <a:ext cx="653143" cy="47897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25920" y="4956629"/>
            <a:ext cx="653143" cy="47897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412480" y="4956629"/>
            <a:ext cx="653143" cy="47897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4445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idx="4294967295"/>
          </p:nvPr>
        </p:nvSpPr>
        <p:spPr>
          <a:xfrm>
            <a:off x="1133474" y="581025"/>
            <a:ext cx="9953625" cy="638175"/>
          </a:xfrm>
        </p:spPr>
        <p:txBody>
          <a:bodyPr>
            <a:normAutofit fontScale="90000"/>
          </a:bodyPr>
          <a:lstStyle/>
          <a:p>
            <a:pPr algn="ctr">
              <a:defRPr/>
            </a:pPr>
            <a:r>
              <a:rPr lang="en-US" sz="3600" b="1" dirty="0">
                <a:latin typeface="Tw Cen MT" pitchFamily="34" charset="0"/>
              </a:rPr>
              <a:t>Increased likelihood for La-Nina to persist through 2025</a:t>
            </a:r>
            <a:endParaRPr lang="en-US" sz="3600" dirty="0">
              <a:latin typeface="Tw Cen MT" pitchFamily="34" charset="0"/>
            </a:endParaRPr>
          </a:p>
        </p:txBody>
      </p:sp>
      <p:pic>
        <p:nvPicPr>
          <p:cNvPr id="2" name="Picture 1"/>
          <p:cNvPicPr>
            <a:picLocks noChangeAspect="1"/>
          </p:cNvPicPr>
          <p:nvPr/>
        </p:nvPicPr>
        <p:blipFill>
          <a:blip r:embed="rId3"/>
          <a:stretch>
            <a:fillRect/>
          </a:stretch>
        </p:blipFill>
        <p:spPr>
          <a:xfrm>
            <a:off x="6047355" y="2763519"/>
            <a:ext cx="5942079" cy="3319145"/>
          </a:xfrm>
          <a:prstGeom prst="rect">
            <a:avLst/>
          </a:prstGeom>
        </p:spPr>
      </p:pic>
      <p:sp>
        <p:nvSpPr>
          <p:cNvPr id="3" name="TextBox 2"/>
          <p:cNvSpPr txBox="1"/>
          <p:nvPr/>
        </p:nvSpPr>
        <p:spPr>
          <a:xfrm>
            <a:off x="1402080" y="1442720"/>
            <a:ext cx="9319474" cy="369332"/>
          </a:xfrm>
          <a:prstGeom prst="rect">
            <a:avLst/>
          </a:prstGeom>
          <a:noFill/>
        </p:spPr>
        <p:txBody>
          <a:bodyPr wrap="none" rtlCol="0">
            <a:spAutoFit/>
          </a:bodyPr>
          <a:lstStyle/>
          <a:p>
            <a:pPr marL="285750" indent="-285750">
              <a:buFont typeface="Wingdings" panose="05000000000000000000" pitchFamily="2" charset="2"/>
              <a:buChar char="§"/>
            </a:pPr>
            <a:r>
              <a:rPr lang="en-US" dirty="0"/>
              <a:t>~ 60% probability for weak to moderate La-Nina conditions during the JJAS 2024 rainfall season</a:t>
            </a:r>
          </a:p>
        </p:txBody>
      </p:sp>
      <p:pic>
        <p:nvPicPr>
          <p:cNvPr id="4" name="Picture 3"/>
          <p:cNvPicPr>
            <a:picLocks noChangeAspect="1"/>
          </p:cNvPicPr>
          <p:nvPr/>
        </p:nvPicPr>
        <p:blipFill>
          <a:blip r:embed="rId4"/>
          <a:stretch>
            <a:fillRect/>
          </a:stretch>
        </p:blipFill>
        <p:spPr>
          <a:xfrm>
            <a:off x="254000" y="2623307"/>
            <a:ext cx="5762307" cy="3886078"/>
          </a:xfrm>
          <a:prstGeom prst="rect">
            <a:avLst/>
          </a:prstGeom>
        </p:spPr>
      </p:pic>
      <p:sp>
        <p:nvSpPr>
          <p:cNvPr id="5" name="Right Arrow 4"/>
          <p:cNvSpPr/>
          <p:nvPr/>
        </p:nvSpPr>
        <p:spPr>
          <a:xfrm rot="3956739">
            <a:off x="1869440" y="3820160"/>
            <a:ext cx="436880"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685280" y="4775200"/>
            <a:ext cx="4175760" cy="10160"/>
          </a:xfrm>
          <a:prstGeom prst="line">
            <a:avLst/>
          </a:prstGeom>
          <a:ln w="3810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301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3430" y="140154"/>
            <a:ext cx="11068594" cy="722811"/>
          </a:xfrm>
        </p:spPr>
        <p:txBody>
          <a:bodyPr>
            <a:normAutofit/>
          </a:bodyPr>
          <a:lstStyle/>
          <a:p>
            <a:r>
              <a:rPr lang="en-US" sz="2800" b="1" dirty="0">
                <a:solidFill>
                  <a:schemeClr val="dk2"/>
                </a:solidFill>
                <a:latin typeface="Georgia"/>
                <a:ea typeface="Georgia"/>
                <a:cs typeface="Georgia"/>
              </a:rPr>
              <a:t>2024 June – September Rainfall Outlook Scenario’s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53788" y="1630675"/>
            <a:ext cx="4572009" cy="457200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458" y="1684882"/>
            <a:ext cx="4572009" cy="4572009"/>
          </a:xfrm>
          <a:prstGeom prst="rect">
            <a:avLst/>
          </a:prstGeom>
        </p:spPr>
      </p:pic>
      <p:sp>
        <p:nvSpPr>
          <p:cNvPr id="6" name="TextBox 5"/>
          <p:cNvSpPr txBox="1"/>
          <p:nvPr/>
        </p:nvSpPr>
        <p:spPr>
          <a:xfrm>
            <a:off x="1129624" y="1704337"/>
            <a:ext cx="2378985" cy="369332"/>
          </a:xfrm>
          <a:prstGeom prst="rect">
            <a:avLst/>
          </a:prstGeom>
          <a:solidFill>
            <a:schemeClr val="bg1"/>
          </a:solidFill>
        </p:spPr>
        <p:txBody>
          <a:bodyPr wrap="none" rtlCol="0">
            <a:spAutoFit/>
          </a:bodyPr>
          <a:lstStyle/>
          <a:p>
            <a:r>
              <a:rPr lang="en-US" b="1" dirty="0"/>
              <a:t>Weak La-Nina Scenario</a:t>
            </a:r>
          </a:p>
        </p:txBody>
      </p:sp>
      <p:sp>
        <p:nvSpPr>
          <p:cNvPr id="7" name="TextBox 6"/>
          <p:cNvSpPr txBox="1"/>
          <p:nvPr/>
        </p:nvSpPr>
        <p:spPr>
          <a:xfrm>
            <a:off x="7030456" y="1640403"/>
            <a:ext cx="2782749" cy="369332"/>
          </a:xfrm>
          <a:prstGeom prst="rect">
            <a:avLst/>
          </a:prstGeom>
          <a:solidFill>
            <a:schemeClr val="bg1"/>
          </a:solidFill>
        </p:spPr>
        <p:txBody>
          <a:bodyPr wrap="none" rtlCol="0">
            <a:spAutoFit/>
          </a:bodyPr>
          <a:lstStyle/>
          <a:p>
            <a:r>
              <a:rPr lang="en-US" b="1" dirty="0"/>
              <a:t>Moderate La-Nina Scenario</a:t>
            </a:r>
          </a:p>
        </p:txBody>
      </p:sp>
      <p:sp>
        <p:nvSpPr>
          <p:cNvPr id="8" name="TextBox 7"/>
          <p:cNvSpPr txBox="1"/>
          <p:nvPr/>
        </p:nvSpPr>
        <p:spPr>
          <a:xfrm>
            <a:off x="1487170" y="897890"/>
            <a:ext cx="9602565" cy="400110"/>
          </a:xfrm>
          <a:prstGeom prst="rect">
            <a:avLst/>
          </a:prstGeom>
          <a:noFill/>
        </p:spPr>
        <p:txBody>
          <a:bodyPr wrap="none" rtlCol="0">
            <a:spAutoFit/>
          </a:bodyPr>
          <a:lstStyle/>
          <a:p>
            <a:pPr marL="342900" indent="-342900">
              <a:buFont typeface="Wingdings" panose="05000000000000000000" pitchFamily="2" charset="2"/>
              <a:buChar char="§"/>
            </a:pPr>
            <a:r>
              <a:rPr lang="en-US" sz="2000" b="1" dirty="0"/>
              <a:t>Average to above average rainfall performance over the northern sector of the region</a:t>
            </a:r>
          </a:p>
        </p:txBody>
      </p:sp>
      <p:sp>
        <p:nvSpPr>
          <p:cNvPr id="3" name="Rectangle 2"/>
          <p:cNvSpPr/>
          <p:nvPr/>
        </p:nvSpPr>
        <p:spPr>
          <a:xfrm>
            <a:off x="7477760" y="2926080"/>
            <a:ext cx="1564640" cy="12192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05280" y="2936240"/>
            <a:ext cx="1534160" cy="12496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29410" y="6333490"/>
            <a:ext cx="9834359" cy="400110"/>
          </a:xfrm>
          <a:prstGeom prst="rect">
            <a:avLst/>
          </a:prstGeom>
          <a:noFill/>
        </p:spPr>
        <p:txBody>
          <a:bodyPr wrap="none" rtlCol="0">
            <a:spAutoFit/>
          </a:bodyPr>
          <a:lstStyle/>
          <a:p>
            <a:pPr marL="342900" indent="-342900">
              <a:buFont typeface="Wingdings" panose="05000000000000000000" pitchFamily="2" charset="2"/>
              <a:buChar char="§"/>
            </a:pPr>
            <a:r>
              <a:rPr lang="en-US" sz="2000" b="1" dirty="0">
                <a:solidFill>
                  <a:srgbClr val="C00000"/>
                </a:solidFill>
              </a:rPr>
              <a:t>Expect average to above average flood risk over the flood prone regions of South Sudan</a:t>
            </a:r>
          </a:p>
        </p:txBody>
      </p:sp>
    </p:spTree>
    <p:extLst>
      <p:ext uri="{BB962C8B-B14F-4D97-AF65-F5344CB8AC3E}">
        <p14:creationId xmlns:p14="http://schemas.microsoft.com/office/powerpoint/2010/main" val="1498801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3430" y="140154"/>
            <a:ext cx="11068594" cy="722811"/>
          </a:xfrm>
        </p:spPr>
        <p:txBody>
          <a:bodyPr>
            <a:normAutofit/>
          </a:bodyPr>
          <a:lstStyle/>
          <a:p>
            <a:r>
              <a:rPr lang="en-US" sz="2800" b="1" dirty="0">
                <a:solidFill>
                  <a:schemeClr val="dk2"/>
                </a:solidFill>
                <a:latin typeface="Georgia"/>
                <a:ea typeface="Georgia"/>
                <a:cs typeface="Georgia"/>
              </a:rPr>
              <a:t>2024 June – September Rainfall Outlook Scenario’s </a:t>
            </a:r>
          </a:p>
        </p:txBody>
      </p:sp>
      <p:sp>
        <p:nvSpPr>
          <p:cNvPr id="8" name="TextBox 7"/>
          <p:cNvSpPr txBox="1"/>
          <p:nvPr/>
        </p:nvSpPr>
        <p:spPr>
          <a:xfrm>
            <a:off x="1680210" y="1080770"/>
            <a:ext cx="9212074" cy="400110"/>
          </a:xfrm>
          <a:prstGeom prst="rect">
            <a:avLst/>
          </a:prstGeom>
          <a:noFill/>
        </p:spPr>
        <p:txBody>
          <a:bodyPr wrap="none" rtlCol="0">
            <a:spAutoFit/>
          </a:bodyPr>
          <a:lstStyle/>
          <a:p>
            <a:pPr marL="342900" indent="-342900">
              <a:buFont typeface="Wingdings" panose="05000000000000000000" pitchFamily="2" charset="2"/>
              <a:buChar char="§"/>
            </a:pPr>
            <a:r>
              <a:rPr lang="en-US" sz="2000" b="1" dirty="0"/>
              <a:t>Slight above-average, but, below 2022 cumulative rainfall amounts and flood risks</a:t>
            </a:r>
          </a:p>
        </p:txBody>
      </p:sp>
      <p:pic>
        <p:nvPicPr>
          <p:cNvPr id="11" name="Picture 10"/>
          <p:cNvPicPr>
            <a:picLocks noChangeAspect="1"/>
          </p:cNvPicPr>
          <p:nvPr/>
        </p:nvPicPr>
        <p:blipFill>
          <a:blip r:embed="rId2"/>
          <a:stretch>
            <a:fillRect/>
          </a:stretch>
        </p:blipFill>
        <p:spPr>
          <a:xfrm>
            <a:off x="3108325" y="1744345"/>
            <a:ext cx="6381750" cy="4933950"/>
          </a:xfrm>
          <a:prstGeom prst="rect">
            <a:avLst/>
          </a:prstGeom>
        </p:spPr>
      </p:pic>
    </p:spTree>
    <p:extLst>
      <p:ext uri="{BB962C8B-B14F-4D97-AF65-F5344CB8AC3E}">
        <p14:creationId xmlns:p14="http://schemas.microsoft.com/office/powerpoint/2010/main" val="88445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960" y="1172448"/>
            <a:ext cx="7426960" cy="2308324"/>
          </a:xfrm>
          <a:prstGeom prst="rect">
            <a:avLst/>
          </a:prstGeom>
        </p:spPr>
        <p:txBody>
          <a:bodyPr wrap="square">
            <a:spAutoFit/>
          </a:bodyPr>
          <a:lstStyle/>
          <a:p>
            <a:r>
              <a:rPr lang="en-US" dirty="0"/>
              <a:t>2f. The July to September </a:t>
            </a:r>
            <a:r>
              <a:rPr lang="en-US" i="1" dirty="0" err="1"/>
              <a:t>hagaa</a:t>
            </a:r>
            <a:r>
              <a:rPr lang="en-US" dirty="0"/>
              <a:t> rains in </a:t>
            </a:r>
            <a:r>
              <a:rPr lang="en-US" b="1" dirty="0"/>
              <a:t>southern Somalia</a:t>
            </a:r>
            <a:r>
              <a:rPr lang="en-US" dirty="0"/>
              <a:t> are assumed to be </a:t>
            </a:r>
            <a:r>
              <a:rPr lang="en-US" b="1" dirty="0"/>
              <a:t>largely average</a:t>
            </a:r>
            <a:r>
              <a:rPr lang="en-US" dirty="0"/>
              <a:t>. However, notable uncertainty exists given the long lead time, expectations for emerging La Nina conditions, and conflicting ensemble forecasts (Change).</a:t>
            </a:r>
          </a:p>
          <a:p>
            <a:endParaRPr lang="en-US" dirty="0"/>
          </a:p>
          <a:p>
            <a:r>
              <a:rPr lang="en-US" dirty="0"/>
              <a:t>2g. Based on expectation for a transition from El Nino to ENSO Neutral the </a:t>
            </a:r>
            <a:r>
              <a:rPr lang="en-US" b="1" dirty="0"/>
              <a:t>February to August Long rains in unimodal Kenya are expected to be above average (No Change)</a:t>
            </a:r>
            <a:r>
              <a:rPr lang="en-US" dirty="0"/>
              <a:t>. </a:t>
            </a:r>
          </a:p>
        </p:txBody>
      </p:sp>
      <p:sp>
        <p:nvSpPr>
          <p:cNvPr id="10" name="TextBox 9"/>
          <p:cNvSpPr txBox="1"/>
          <p:nvPr/>
        </p:nvSpPr>
        <p:spPr>
          <a:xfrm>
            <a:off x="745463" y="3556000"/>
            <a:ext cx="2105385" cy="523220"/>
          </a:xfrm>
          <a:prstGeom prst="rect">
            <a:avLst/>
          </a:prstGeom>
          <a:noFill/>
        </p:spPr>
        <p:txBody>
          <a:bodyPr wrap="none" rtlCol="0">
            <a:spAutoFit/>
          </a:bodyPr>
          <a:lstStyle/>
          <a:p>
            <a:pPr algn="ctr"/>
            <a:r>
              <a:rPr lang="en-US" sz="1400" b="1" dirty="0"/>
              <a:t>NMME Indian Ocean SST: </a:t>
            </a:r>
          </a:p>
          <a:p>
            <a:pPr algn="ctr"/>
            <a:r>
              <a:rPr lang="en-US" sz="1400" dirty="0"/>
              <a:t>July – September, 2024</a:t>
            </a:r>
          </a:p>
        </p:txBody>
      </p:sp>
      <p:sp>
        <p:nvSpPr>
          <p:cNvPr id="12" name="TextBox 11"/>
          <p:cNvSpPr txBox="1"/>
          <p:nvPr/>
        </p:nvSpPr>
        <p:spPr>
          <a:xfrm>
            <a:off x="4856934" y="3535680"/>
            <a:ext cx="2315250" cy="523220"/>
          </a:xfrm>
          <a:prstGeom prst="rect">
            <a:avLst/>
          </a:prstGeom>
          <a:noFill/>
        </p:spPr>
        <p:txBody>
          <a:bodyPr wrap="none" rtlCol="0">
            <a:spAutoFit/>
          </a:bodyPr>
          <a:lstStyle/>
          <a:p>
            <a:pPr algn="ctr"/>
            <a:r>
              <a:rPr lang="en-US" sz="1400" b="1" dirty="0"/>
              <a:t>WMO/LRF Rainfall Forecast: </a:t>
            </a:r>
          </a:p>
          <a:p>
            <a:pPr algn="ctr"/>
            <a:r>
              <a:rPr lang="en-US" sz="1400" dirty="0"/>
              <a:t>June - August, 2024</a:t>
            </a:r>
          </a:p>
        </p:txBody>
      </p:sp>
      <p:sp>
        <p:nvSpPr>
          <p:cNvPr id="13" name="Rectangle 12"/>
          <p:cNvSpPr/>
          <p:nvPr/>
        </p:nvSpPr>
        <p:spPr>
          <a:xfrm>
            <a:off x="460875" y="324085"/>
            <a:ext cx="11406005" cy="707886"/>
          </a:xfrm>
          <a:prstGeom prst="rect">
            <a:avLst/>
          </a:prstGeom>
        </p:spPr>
        <p:txBody>
          <a:bodyPr wrap="square">
            <a:spAutoFit/>
          </a:bodyPr>
          <a:lstStyle/>
          <a:p>
            <a:r>
              <a:rPr lang="en-US" sz="2000" b="1" dirty="0"/>
              <a:t>Assumption 2: </a:t>
            </a:r>
            <a:r>
              <a:rPr lang="en-US" sz="2000" dirty="0"/>
              <a:t>2024 rainy season beginning April and beyond</a:t>
            </a:r>
            <a:r>
              <a:rPr lang="en-US" sz="2000" b="1" dirty="0"/>
              <a:t> </a:t>
            </a:r>
          </a:p>
          <a:p>
            <a:r>
              <a:rPr lang="es-ES" sz="2000" i="1" dirty="0"/>
              <a:t>Uganda </a:t>
            </a:r>
            <a:r>
              <a:rPr lang="es-ES" sz="2000" i="1" dirty="0" err="1"/>
              <a:t>unimodal</a:t>
            </a:r>
            <a:r>
              <a:rPr lang="es-ES" sz="2000" i="1" dirty="0"/>
              <a:t>, </a:t>
            </a:r>
            <a:r>
              <a:rPr lang="es-ES" sz="2000" i="1" dirty="0" err="1"/>
              <a:t>Ethiopia</a:t>
            </a:r>
            <a:r>
              <a:rPr lang="es-ES" sz="2000" i="1" dirty="0"/>
              <a:t> </a:t>
            </a:r>
            <a:r>
              <a:rPr lang="es-ES" sz="2000" i="1" dirty="0" err="1"/>
              <a:t>kiremt</a:t>
            </a:r>
            <a:r>
              <a:rPr lang="es-ES" sz="2000" i="1" dirty="0"/>
              <a:t> and karma, Sudan, </a:t>
            </a:r>
            <a:r>
              <a:rPr lang="es-ES" sz="2000" i="1" dirty="0" err="1"/>
              <a:t>unimodal</a:t>
            </a:r>
            <a:r>
              <a:rPr lang="es-ES" sz="2000" i="1" dirty="0"/>
              <a:t> South Sudan, Somalia </a:t>
            </a:r>
            <a:r>
              <a:rPr lang="es-ES" sz="2000" i="1" dirty="0" err="1"/>
              <a:t>hagaa</a:t>
            </a:r>
            <a:endParaRPr lang="en-US" sz="20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659" y="1117600"/>
            <a:ext cx="4761061" cy="3677920"/>
          </a:xfrm>
          <a:prstGeom prst="rect">
            <a:avLst/>
          </a:prstGeom>
        </p:spPr>
      </p:pic>
      <p:sp>
        <p:nvSpPr>
          <p:cNvPr id="15" name="Rectangle 14"/>
          <p:cNvSpPr/>
          <p:nvPr/>
        </p:nvSpPr>
        <p:spPr>
          <a:xfrm>
            <a:off x="10392092" y="2348862"/>
            <a:ext cx="550228" cy="6280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497840" y="4055440"/>
            <a:ext cx="2806800" cy="26704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8236" y="4023359"/>
            <a:ext cx="3129524" cy="2834641"/>
          </a:xfrm>
          <a:prstGeom prst="rect">
            <a:avLst/>
          </a:prstGeom>
        </p:spPr>
      </p:pic>
      <p:sp>
        <p:nvSpPr>
          <p:cNvPr id="16" name="Rectangle 15"/>
          <p:cNvSpPr/>
          <p:nvPr/>
        </p:nvSpPr>
        <p:spPr>
          <a:xfrm>
            <a:off x="5149532" y="5537200"/>
            <a:ext cx="407988" cy="487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92492" y="4805680"/>
            <a:ext cx="407988" cy="4876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553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880" y="1152128"/>
            <a:ext cx="11430000" cy="923330"/>
          </a:xfrm>
          <a:prstGeom prst="rect">
            <a:avLst/>
          </a:prstGeom>
        </p:spPr>
        <p:txBody>
          <a:bodyPr wrap="square">
            <a:spAutoFit/>
          </a:bodyPr>
          <a:lstStyle/>
          <a:p>
            <a:r>
              <a:rPr lang="en-US" b="1" dirty="0"/>
              <a:t>3a: </a:t>
            </a:r>
            <a:r>
              <a:rPr lang="en-US" dirty="0"/>
              <a:t>NMME-based </a:t>
            </a:r>
            <a:r>
              <a:rPr lang="en-US" dirty="0" err="1"/>
              <a:t>rootzone</a:t>
            </a:r>
            <a:r>
              <a:rPr lang="en-US" dirty="0"/>
              <a:t> soil moisture forecasts indicate that soil moisture will be above average in much of the greater horn through at least April 2024, and among the highest on record in parts of Somalia, southeastern Ethiopia, </a:t>
            </a:r>
            <a:r>
              <a:rPr lang="en-US" b="1" dirty="0">
                <a:solidFill>
                  <a:srgbClr val="C00000"/>
                </a:solidFill>
              </a:rPr>
              <a:t>southern Kenya and neighboring north-east coastal regions of Tanzania (Change). </a:t>
            </a:r>
          </a:p>
        </p:txBody>
      </p:sp>
      <p:sp>
        <p:nvSpPr>
          <p:cNvPr id="7" name="Rectangle 6"/>
          <p:cNvSpPr/>
          <p:nvPr/>
        </p:nvSpPr>
        <p:spPr>
          <a:xfrm>
            <a:off x="450715" y="466325"/>
            <a:ext cx="11406005" cy="480131"/>
          </a:xfrm>
          <a:prstGeom prst="rect">
            <a:avLst/>
          </a:prstGeom>
        </p:spPr>
        <p:txBody>
          <a:bodyPr wrap="square">
            <a:spAutoFit/>
          </a:bodyPr>
          <a:lstStyle/>
          <a:p>
            <a:pPr algn="ctr">
              <a:lnSpc>
                <a:spcPct val="90000"/>
              </a:lnSpc>
              <a:spcBef>
                <a:spcPct val="0"/>
              </a:spcBef>
            </a:pPr>
            <a:r>
              <a:rPr lang="en-US" sz="2800" b="1" dirty="0">
                <a:solidFill>
                  <a:schemeClr val="dk2"/>
                </a:solidFill>
                <a:latin typeface="Georgia"/>
                <a:ea typeface="Georgia"/>
                <a:cs typeface="Georgia"/>
              </a:rPr>
              <a:t>Assumption 3: Non-rainfall assumptions</a:t>
            </a:r>
          </a:p>
        </p:txBody>
      </p:sp>
      <p:pic>
        <p:nvPicPr>
          <p:cNvPr id="5" name="Picture 4"/>
          <p:cNvPicPr>
            <a:picLocks noChangeAspect="1"/>
          </p:cNvPicPr>
          <p:nvPr/>
        </p:nvPicPr>
        <p:blipFill>
          <a:blip r:embed="rId2"/>
          <a:stretch>
            <a:fillRect/>
          </a:stretch>
        </p:blipFill>
        <p:spPr>
          <a:xfrm>
            <a:off x="680720" y="2382642"/>
            <a:ext cx="5232400" cy="4163351"/>
          </a:xfrm>
          <a:prstGeom prst="rect">
            <a:avLst/>
          </a:prstGeom>
        </p:spPr>
      </p:pic>
      <p:sp>
        <p:nvSpPr>
          <p:cNvPr id="6" name="Rectangle 5"/>
          <p:cNvSpPr/>
          <p:nvPr/>
        </p:nvSpPr>
        <p:spPr>
          <a:xfrm>
            <a:off x="6319520" y="2420819"/>
            <a:ext cx="5557520" cy="3970318"/>
          </a:xfrm>
          <a:prstGeom prst="rect">
            <a:avLst/>
          </a:prstGeom>
        </p:spPr>
        <p:txBody>
          <a:bodyPr wrap="square">
            <a:spAutoFit/>
          </a:bodyPr>
          <a:lstStyle/>
          <a:p>
            <a:r>
              <a:rPr lang="en-US" b="1" dirty="0"/>
              <a:t>East Africa: </a:t>
            </a:r>
          </a:p>
          <a:p>
            <a:endParaRPr lang="en-US" dirty="0"/>
          </a:p>
          <a:p>
            <a:r>
              <a:rPr lang="en-US" dirty="0"/>
              <a:t>NMME-driven soil moisture forecasts show wet conditions in Somalia, Uganda, and Kenya as well as southern to eastern Ethiopia persist through April 2024. Dry conditions persist across northern Ethiopia, including the Afar region.</a:t>
            </a:r>
          </a:p>
          <a:p>
            <a:endParaRPr lang="en-US" dirty="0"/>
          </a:p>
          <a:p>
            <a:r>
              <a:rPr lang="en-US" b="1" dirty="0"/>
              <a:t>Yemen: </a:t>
            </a:r>
          </a:p>
          <a:p>
            <a:endParaRPr lang="en-US" dirty="0"/>
          </a:p>
          <a:p>
            <a:r>
              <a:rPr lang="en-US" dirty="0"/>
              <a:t>NMME-driven soil moisture forecasts show average to wet conditions across the country, with the exception of localized dry conditions in the central-eastern region, through May 2024.</a:t>
            </a:r>
          </a:p>
        </p:txBody>
      </p:sp>
    </p:spTree>
    <p:extLst>
      <p:ext uri="{BB962C8B-B14F-4D97-AF65-F5344CB8AC3E}">
        <p14:creationId xmlns:p14="http://schemas.microsoft.com/office/powerpoint/2010/main" val="150616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0715" y="466325"/>
            <a:ext cx="11406005" cy="480131"/>
          </a:xfrm>
          <a:prstGeom prst="rect">
            <a:avLst/>
          </a:prstGeom>
        </p:spPr>
        <p:txBody>
          <a:bodyPr wrap="square">
            <a:spAutoFit/>
          </a:bodyPr>
          <a:lstStyle/>
          <a:p>
            <a:pPr algn="ctr">
              <a:lnSpc>
                <a:spcPct val="90000"/>
              </a:lnSpc>
              <a:spcBef>
                <a:spcPct val="0"/>
              </a:spcBef>
            </a:pPr>
            <a:r>
              <a:rPr lang="en-US" sz="2800" b="1" dirty="0">
                <a:solidFill>
                  <a:schemeClr val="dk2"/>
                </a:solidFill>
                <a:latin typeface="Georgia"/>
                <a:ea typeface="Georgia"/>
                <a:cs typeface="Georgia"/>
              </a:rPr>
              <a:t>Assumption 3: Non-rainfall assumptions</a:t>
            </a:r>
          </a:p>
        </p:txBody>
      </p:sp>
      <p:sp>
        <p:nvSpPr>
          <p:cNvPr id="2" name="Rectangle 1"/>
          <p:cNvSpPr/>
          <p:nvPr/>
        </p:nvSpPr>
        <p:spPr>
          <a:xfrm>
            <a:off x="426720" y="1131808"/>
            <a:ext cx="11430000" cy="646331"/>
          </a:xfrm>
          <a:prstGeom prst="rect">
            <a:avLst/>
          </a:prstGeom>
        </p:spPr>
        <p:txBody>
          <a:bodyPr wrap="square">
            <a:spAutoFit/>
          </a:bodyPr>
          <a:lstStyle/>
          <a:p>
            <a:r>
              <a:rPr lang="en-US" b="1" dirty="0"/>
              <a:t>3b</a:t>
            </a:r>
            <a:r>
              <a:rPr lang="en-US" dirty="0"/>
              <a:t>. Above-average temperatures are most likely through at least September 2024, </a:t>
            </a:r>
            <a:r>
              <a:rPr lang="en-US" b="1" dirty="0">
                <a:solidFill>
                  <a:srgbClr val="C00000"/>
                </a:solidFill>
              </a:rPr>
              <a:t>and under high heat-index in South Sudan, and, Kenya’s and southern Somalia coastal strip in coming weeks (Change).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520" y="1808481"/>
            <a:ext cx="5128012" cy="493144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840" y="2086795"/>
            <a:ext cx="3881120" cy="4304865"/>
          </a:xfrm>
          <a:prstGeom prst="rect">
            <a:avLst/>
          </a:prstGeom>
        </p:spPr>
      </p:pic>
    </p:spTree>
    <p:extLst>
      <p:ext uri="{BB962C8B-B14F-4D97-AF65-F5344CB8AC3E}">
        <p14:creationId xmlns:p14="http://schemas.microsoft.com/office/powerpoint/2010/main" val="2481224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72291" y="1628770"/>
            <a:ext cx="4648205" cy="464820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3920" y="1683520"/>
            <a:ext cx="4572009" cy="4572009"/>
          </a:xfrm>
          <a:prstGeom prst="rect">
            <a:avLst/>
          </a:prstGeom>
        </p:spPr>
      </p:pic>
      <p:sp>
        <p:nvSpPr>
          <p:cNvPr id="2" name="Title 1"/>
          <p:cNvSpPr>
            <a:spLocks noGrp="1"/>
          </p:cNvSpPr>
          <p:nvPr>
            <p:ph type="ctrTitle"/>
          </p:nvPr>
        </p:nvSpPr>
        <p:spPr>
          <a:xfrm>
            <a:off x="744855" y="187779"/>
            <a:ext cx="11068594" cy="722811"/>
          </a:xfrm>
        </p:spPr>
        <p:txBody>
          <a:bodyPr>
            <a:normAutofit/>
          </a:bodyPr>
          <a:lstStyle/>
          <a:p>
            <a:r>
              <a:rPr lang="en-US" sz="2800" b="1" dirty="0">
                <a:solidFill>
                  <a:schemeClr val="dk2"/>
                </a:solidFill>
                <a:latin typeface="Georgia"/>
                <a:ea typeface="Georgia"/>
                <a:cs typeface="Georgia"/>
              </a:rPr>
              <a:t>2024 October – December Rainfall Outlook Scenario’s </a:t>
            </a:r>
          </a:p>
        </p:txBody>
      </p:sp>
      <p:sp>
        <p:nvSpPr>
          <p:cNvPr id="6" name="TextBox 5"/>
          <p:cNvSpPr txBox="1"/>
          <p:nvPr/>
        </p:nvSpPr>
        <p:spPr>
          <a:xfrm>
            <a:off x="1162966" y="1715678"/>
            <a:ext cx="2378985" cy="369332"/>
          </a:xfrm>
          <a:prstGeom prst="rect">
            <a:avLst/>
          </a:prstGeom>
          <a:solidFill>
            <a:schemeClr val="bg1"/>
          </a:solidFill>
        </p:spPr>
        <p:txBody>
          <a:bodyPr wrap="none" rtlCol="0">
            <a:spAutoFit/>
          </a:bodyPr>
          <a:lstStyle/>
          <a:p>
            <a:r>
              <a:rPr lang="en-US" b="1" dirty="0"/>
              <a:t>Weak La-Nina Scenario</a:t>
            </a:r>
          </a:p>
        </p:txBody>
      </p:sp>
      <p:sp>
        <p:nvSpPr>
          <p:cNvPr id="7" name="TextBox 6"/>
          <p:cNvSpPr txBox="1"/>
          <p:nvPr/>
        </p:nvSpPr>
        <p:spPr>
          <a:xfrm>
            <a:off x="7042795" y="1646963"/>
            <a:ext cx="2782749" cy="369332"/>
          </a:xfrm>
          <a:prstGeom prst="rect">
            <a:avLst/>
          </a:prstGeom>
          <a:solidFill>
            <a:schemeClr val="bg1"/>
          </a:solidFill>
        </p:spPr>
        <p:txBody>
          <a:bodyPr wrap="none" rtlCol="0">
            <a:spAutoFit/>
          </a:bodyPr>
          <a:lstStyle/>
          <a:p>
            <a:r>
              <a:rPr lang="en-US" b="1" dirty="0"/>
              <a:t>Moderate La-Nina Scenario</a:t>
            </a:r>
          </a:p>
        </p:txBody>
      </p:sp>
      <p:sp>
        <p:nvSpPr>
          <p:cNvPr id="9" name="TextBox 8"/>
          <p:cNvSpPr txBox="1"/>
          <p:nvPr/>
        </p:nvSpPr>
        <p:spPr>
          <a:xfrm>
            <a:off x="1485900" y="1000125"/>
            <a:ext cx="9892708" cy="400110"/>
          </a:xfrm>
          <a:prstGeom prst="rect">
            <a:avLst/>
          </a:prstGeom>
          <a:noFill/>
        </p:spPr>
        <p:txBody>
          <a:bodyPr wrap="none" rtlCol="0">
            <a:spAutoFit/>
          </a:bodyPr>
          <a:lstStyle/>
          <a:p>
            <a:r>
              <a:rPr lang="en-US" sz="2000" b="1" dirty="0"/>
              <a:t>Below average rainfall performance equatorial sector of the region (especially eastern Horn)</a:t>
            </a:r>
          </a:p>
        </p:txBody>
      </p:sp>
    </p:spTree>
    <p:extLst>
      <p:ext uri="{BB962C8B-B14F-4D97-AF65-F5344CB8AC3E}">
        <p14:creationId xmlns:p14="http://schemas.microsoft.com/office/powerpoint/2010/main" val="3803525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7302" y="948099"/>
            <a:ext cx="10829925" cy="1077218"/>
          </a:xfrm>
          <a:prstGeom prst="rect">
            <a:avLst/>
          </a:prstGeom>
        </p:spPr>
        <p:txBody>
          <a:bodyPr wrap="square">
            <a:spAutoFit/>
          </a:bodyPr>
          <a:lstStyle/>
          <a:p>
            <a:r>
              <a:rPr lang="en-US" sz="2800" b="1" dirty="0">
                <a:solidFill>
                  <a:schemeClr val="dk2"/>
                </a:solidFill>
                <a:latin typeface="Georgia"/>
                <a:ea typeface="Georgia"/>
                <a:cs typeface="Georgia"/>
              </a:rPr>
              <a:t>Assumption 1:</a:t>
            </a:r>
            <a:r>
              <a:rPr lang="en-US" dirty="0"/>
              <a:t>  Based on expectations for El Niño conditions persisting into the spring and available ensemble forecasts, cumulative rainfall in Yemen’s </a:t>
            </a:r>
            <a:r>
              <a:rPr lang="en-US" b="1" dirty="0"/>
              <a:t>March to May 2024 first rainy season</a:t>
            </a:r>
            <a:r>
              <a:rPr lang="en-US" dirty="0"/>
              <a:t> is most likely to be average, though uncertainty exists given diverging forecasts.</a:t>
            </a:r>
          </a:p>
        </p:txBody>
      </p:sp>
      <p:sp>
        <p:nvSpPr>
          <p:cNvPr id="2" name="Rectangle 1"/>
          <p:cNvSpPr/>
          <p:nvPr/>
        </p:nvSpPr>
        <p:spPr>
          <a:xfrm>
            <a:off x="5212206" y="189850"/>
            <a:ext cx="1818126" cy="523220"/>
          </a:xfrm>
          <a:prstGeom prst="rect">
            <a:avLst/>
          </a:prstGeom>
        </p:spPr>
        <p:txBody>
          <a:bodyPr wrap="none">
            <a:spAutoFit/>
          </a:bodyPr>
          <a:lstStyle/>
          <a:p>
            <a:r>
              <a:rPr lang="en-US" sz="2800" b="1" dirty="0">
                <a:solidFill>
                  <a:schemeClr val="dk2"/>
                </a:solidFill>
                <a:latin typeface="Georgia"/>
                <a:ea typeface="Georgia"/>
                <a:cs typeface="Georgia"/>
              </a:rPr>
              <a:t>YEMEN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39" y="2459904"/>
            <a:ext cx="5492042" cy="407179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816" y="2548256"/>
            <a:ext cx="5335025" cy="3659504"/>
          </a:xfrm>
          <a:prstGeom prst="rect">
            <a:avLst/>
          </a:prstGeom>
        </p:spPr>
      </p:pic>
      <p:sp>
        <p:nvSpPr>
          <p:cNvPr id="9" name="Rectangle 8"/>
          <p:cNvSpPr/>
          <p:nvPr/>
        </p:nvSpPr>
        <p:spPr>
          <a:xfrm>
            <a:off x="9255760" y="4053840"/>
            <a:ext cx="467360" cy="27432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000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4862" y="687076"/>
            <a:ext cx="11475542" cy="1077218"/>
          </a:xfrm>
          <a:prstGeom prst="rect">
            <a:avLst/>
          </a:prstGeom>
        </p:spPr>
        <p:txBody>
          <a:bodyPr wrap="square">
            <a:spAutoFit/>
          </a:bodyPr>
          <a:lstStyle/>
          <a:p>
            <a:r>
              <a:rPr lang="en-US" sz="2800" b="1" dirty="0">
                <a:solidFill>
                  <a:schemeClr val="dk2"/>
                </a:solidFill>
                <a:latin typeface="Georgia"/>
                <a:ea typeface="Georgia"/>
                <a:cs typeface="Georgia"/>
              </a:rPr>
              <a:t>Assumption 2:</a:t>
            </a:r>
            <a:r>
              <a:rPr lang="en-US" dirty="0"/>
              <a:t> Cumulative rainfall in Yemen’s </a:t>
            </a:r>
            <a:r>
              <a:rPr lang="en-US" b="1" dirty="0"/>
              <a:t>July to September 2024 </a:t>
            </a:r>
            <a:r>
              <a:rPr lang="en-US" dirty="0"/>
              <a:t>second rainy season is assumed to be </a:t>
            </a:r>
            <a:r>
              <a:rPr lang="en-US" dirty="0">
                <a:solidFill>
                  <a:srgbClr val="C00000"/>
                </a:solidFill>
              </a:rPr>
              <a:t>above average</a:t>
            </a:r>
            <a:r>
              <a:rPr lang="en-US" dirty="0"/>
              <a:t>. However, notable uncertainty exists given the long lead time, expectations for emerging La Nina conditions, and conflicting ensemble forecasts </a:t>
            </a:r>
            <a:r>
              <a:rPr lang="en-US" b="1" dirty="0">
                <a:solidFill>
                  <a:srgbClr val="C00000"/>
                </a:solidFill>
              </a:rPr>
              <a:t>(Change).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9579" y="2114464"/>
            <a:ext cx="5492042" cy="40717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7560"/>
            <a:ext cx="6156960" cy="4617720"/>
          </a:xfrm>
          <a:prstGeom prst="rect">
            <a:avLst/>
          </a:prstGeom>
        </p:spPr>
      </p:pic>
      <p:sp>
        <p:nvSpPr>
          <p:cNvPr id="5" name="Right Arrow 4"/>
          <p:cNvSpPr/>
          <p:nvPr/>
        </p:nvSpPr>
        <p:spPr>
          <a:xfrm rot="11030498">
            <a:off x="2539999" y="2540002"/>
            <a:ext cx="487680" cy="325120"/>
          </a:xfrm>
          <a:prstGeom prs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715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320" y="172720"/>
            <a:ext cx="11450320" cy="480131"/>
          </a:xfrm>
          <a:prstGeom prst="rect">
            <a:avLst/>
          </a:prstGeom>
          <a:noFill/>
        </p:spPr>
        <p:txBody>
          <a:bodyPr wrap="square" rtlCol="0">
            <a:spAutoFit/>
          </a:bodyPr>
          <a:lstStyle/>
          <a:p>
            <a:pPr algn="ctr">
              <a:lnSpc>
                <a:spcPct val="90000"/>
              </a:lnSpc>
              <a:spcBef>
                <a:spcPct val="0"/>
              </a:spcBef>
            </a:pPr>
            <a:r>
              <a:rPr lang="en-US" sz="2800" b="1" dirty="0">
                <a:solidFill>
                  <a:schemeClr val="dk2"/>
                </a:solidFill>
                <a:latin typeface="Georgia"/>
                <a:ea typeface="Georgia"/>
                <a:cs typeface="Georgia"/>
              </a:rPr>
              <a:t>NOAA/GFS Weekly Rainfall Outlook: 17 Feb. – 02 Mar. 2024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0" y="2377440"/>
            <a:ext cx="5486400" cy="4114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600" y="2466480"/>
            <a:ext cx="5486400" cy="4114800"/>
          </a:xfrm>
          <a:prstGeom prst="rect">
            <a:avLst/>
          </a:prstGeom>
        </p:spPr>
      </p:pic>
      <p:sp>
        <p:nvSpPr>
          <p:cNvPr id="9" name="TextBox 8">
            <a:extLst>
              <a:ext uri="{FF2B5EF4-FFF2-40B4-BE49-F238E27FC236}">
                <a16:creationId xmlns:a16="http://schemas.microsoft.com/office/drawing/2014/main" id="{AC70D1F6-CE5D-4027-AD1E-B41F94DFD6F7}"/>
              </a:ext>
            </a:extLst>
          </p:cNvPr>
          <p:cNvSpPr txBox="1"/>
          <p:nvPr/>
        </p:nvSpPr>
        <p:spPr>
          <a:xfrm>
            <a:off x="1452880" y="1936082"/>
            <a:ext cx="3048000" cy="369332"/>
          </a:xfrm>
          <a:prstGeom prst="rect">
            <a:avLst/>
          </a:prstGeom>
          <a:noFill/>
        </p:spPr>
        <p:txBody>
          <a:bodyPr wrap="square">
            <a:spAutoFit/>
          </a:bodyPr>
          <a:lstStyle/>
          <a:p>
            <a:pPr algn="ctr"/>
            <a:r>
              <a:rPr lang="en-US" dirty="0"/>
              <a:t>GFS Week 1: 17-24 Feb. 2024</a:t>
            </a:r>
          </a:p>
        </p:txBody>
      </p:sp>
      <p:sp>
        <p:nvSpPr>
          <p:cNvPr id="10" name="TextBox 9">
            <a:extLst>
              <a:ext uri="{FF2B5EF4-FFF2-40B4-BE49-F238E27FC236}">
                <a16:creationId xmlns:a16="http://schemas.microsoft.com/office/drawing/2014/main" id="{AC70D1F6-CE5D-4027-AD1E-B41F94DFD6F7}"/>
              </a:ext>
            </a:extLst>
          </p:cNvPr>
          <p:cNvSpPr txBox="1"/>
          <p:nvPr/>
        </p:nvSpPr>
        <p:spPr>
          <a:xfrm>
            <a:off x="7233920" y="2037682"/>
            <a:ext cx="3657600" cy="369332"/>
          </a:xfrm>
          <a:prstGeom prst="rect">
            <a:avLst/>
          </a:prstGeom>
          <a:noFill/>
        </p:spPr>
        <p:txBody>
          <a:bodyPr wrap="square">
            <a:spAutoFit/>
          </a:bodyPr>
          <a:lstStyle/>
          <a:p>
            <a:pPr algn="ctr"/>
            <a:r>
              <a:rPr lang="en-US" dirty="0"/>
              <a:t>GFS Week 2: 25 Feb. – 02 Mar. 2024</a:t>
            </a:r>
          </a:p>
        </p:txBody>
      </p:sp>
      <p:sp>
        <p:nvSpPr>
          <p:cNvPr id="11" name="Down Arrow 10"/>
          <p:cNvSpPr/>
          <p:nvPr/>
        </p:nvSpPr>
        <p:spPr>
          <a:xfrm rot="11384510">
            <a:off x="9519921" y="4572000"/>
            <a:ext cx="477520" cy="528320"/>
          </a:xfrm>
          <a:prstGeom prst="down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50720" y="914400"/>
            <a:ext cx="9093200" cy="923330"/>
          </a:xfrm>
          <a:prstGeom prst="rect">
            <a:avLst/>
          </a:prstGeom>
          <a:noFill/>
        </p:spPr>
        <p:txBody>
          <a:bodyPr wrap="square" rtlCol="0">
            <a:spAutoFit/>
          </a:bodyPr>
          <a:lstStyle/>
          <a:p>
            <a:pPr marL="342900" indent="-342900">
              <a:buFont typeface="Wingdings" panose="05000000000000000000" pitchFamily="2" charset="2"/>
              <a:buChar char="§"/>
            </a:pPr>
            <a:r>
              <a:rPr lang="en-US" dirty="0"/>
              <a:t>Early to timely onset of the Ethiopia/</a:t>
            </a:r>
            <a:r>
              <a:rPr lang="en-US" dirty="0" err="1"/>
              <a:t>Belg</a:t>
            </a:r>
            <a:r>
              <a:rPr lang="en-US" dirty="0"/>
              <a:t>’ rainfall season</a:t>
            </a:r>
          </a:p>
          <a:p>
            <a:pPr marL="342900" indent="-342900">
              <a:buFont typeface="Wingdings" panose="05000000000000000000" pitchFamily="2" charset="2"/>
              <a:buChar char="§"/>
            </a:pPr>
            <a:r>
              <a:rPr lang="en-US" dirty="0"/>
              <a:t>Possible early onset of March – May rains over coastal and southern Kenya</a:t>
            </a:r>
          </a:p>
          <a:p>
            <a:pPr marL="342900" indent="-342900">
              <a:buFont typeface="Wingdings" panose="05000000000000000000" pitchFamily="2" charset="2"/>
              <a:buChar char="§"/>
            </a:pPr>
            <a:r>
              <a:rPr lang="en-US" dirty="0"/>
              <a:t>Timely onset over Rwanda, Burundi and parts of southern Uganda</a:t>
            </a:r>
          </a:p>
        </p:txBody>
      </p:sp>
      <p:sp>
        <p:nvSpPr>
          <p:cNvPr id="13" name="Down Arrow 12"/>
          <p:cNvSpPr/>
          <p:nvPr/>
        </p:nvSpPr>
        <p:spPr>
          <a:xfrm rot="19028721">
            <a:off x="3210560" y="3352799"/>
            <a:ext cx="477520" cy="528320"/>
          </a:xfrm>
          <a:prstGeom prst="down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867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4823" y="60753"/>
            <a:ext cx="1635384" cy="523220"/>
          </a:xfrm>
          <a:prstGeom prst="rect">
            <a:avLst/>
          </a:prstGeom>
        </p:spPr>
        <p:txBody>
          <a:bodyPr wrap="none">
            <a:spAutoFit/>
          </a:bodyPr>
          <a:lstStyle/>
          <a:p>
            <a:r>
              <a:rPr lang="en-US" sz="2800" b="1" dirty="0">
                <a:solidFill>
                  <a:schemeClr val="dk2"/>
                </a:solidFill>
                <a:latin typeface="Georgia"/>
                <a:ea typeface="Georgia"/>
                <a:cs typeface="Georgia"/>
              </a:rPr>
              <a:t>YEMEN</a:t>
            </a:r>
          </a:p>
        </p:txBody>
      </p:sp>
      <p:sp>
        <p:nvSpPr>
          <p:cNvPr id="3" name="Rectangle 2"/>
          <p:cNvSpPr/>
          <p:nvPr/>
        </p:nvSpPr>
        <p:spPr>
          <a:xfrm>
            <a:off x="138607" y="695538"/>
            <a:ext cx="11475542" cy="1354217"/>
          </a:xfrm>
          <a:prstGeom prst="rect">
            <a:avLst/>
          </a:prstGeom>
        </p:spPr>
        <p:txBody>
          <a:bodyPr wrap="square">
            <a:spAutoFit/>
          </a:bodyPr>
          <a:lstStyle/>
          <a:p>
            <a:r>
              <a:rPr lang="en-US" sz="2800" b="1" dirty="0">
                <a:solidFill>
                  <a:schemeClr val="dk2"/>
                </a:solidFill>
                <a:latin typeface="Georgia"/>
                <a:ea typeface="Georgia"/>
                <a:cs typeface="Georgia"/>
              </a:rPr>
              <a:t>Assumption 3: </a:t>
            </a:r>
            <a:r>
              <a:rPr lang="en-US" dirty="0"/>
              <a:t>Risk of </a:t>
            </a:r>
            <a:r>
              <a:rPr lang="en-US" b="1" dirty="0"/>
              <a:t>cyclone strikes</a:t>
            </a:r>
            <a:r>
              <a:rPr lang="en-US" dirty="0"/>
              <a:t> and associated flooding for Socotra and the southern Aden Gulf coast is highest from mid-April to mid-June and from October to December. In the peak period from mid-April to May 2024, risk of cyclone strikes will likely be above average due to forecast above-average sea surface temperatures in the Arabian Sea, though risk will still be low overall given the rarity of cyclone strikes in Yemen. </a:t>
            </a:r>
          </a:p>
        </p:txBody>
      </p:sp>
      <p:pic>
        <p:nvPicPr>
          <p:cNvPr id="4" name="Picture 3"/>
          <p:cNvPicPr>
            <a:picLocks noChangeAspect="1"/>
          </p:cNvPicPr>
          <p:nvPr/>
        </p:nvPicPr>
        <p:blipFill>
          <a:blip r:embed="rId2"/>
          <a:stretch>
            <a:fillRect/>
          </a:stretch>
        </p:blipFill>
        <p:spPr>
          <a:xfrm>
            <a:off x="565150" y="2273300"/>
            <a:ext cx="4665793" cy="4279900"/>
          </a:xfrm>
          <a:prstGeom prst="rect">
            <a:avLst/>
          </a:prstGeom>
        </p:spPr>
      </p:pic>
      <p:sp>
        <p:nvSpPr>
          <p:cNvPr id="5" name="Right Arrow 4"/>
          <p:cNvSpPr/>
          <p:nvPr/>
        </p:nvSpPr>
        <p:spPr>
          <a:xfrm rot="9287218">
            <a:off x="1422400" y="2377441"/>
            <a:ext cx="487680" cy="325120"/>
          </a:xfrm>
          <a:prstGeom prs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9287218">
            <a:off x="3972560" y="2458721"/>
            <a:ext cx="487680" cy="325120"/>
          </a:xfrm>
          <a:prstGeom prs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785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2103" y="81280"/>
            <a:ext cx="1635384" cy="523220"/>
          </a:xfrm>
          <a:prstGeom prst="rect">
            <a:avLst/>
          </a:prstGeom>
        </p:spPr>
        <p:txBody>
          <a:bodyPr wrap="none">
            <a:spAutoFit/>
          </a:bodyPr>
          <a:lstStyle/>
          <a:p>
            <a:r>
              <a:rPr lang="en-US" sz="2800" b="1" dirty="0">
                <a:solidFill>
                  <a:schemeClr val="dk2"/>
                </a:solidFill>
                <a:latin typeface="Georgia"/>
                <a:ea typeface="Georgia"/>
                <a:cs typeface="Georgia"/>
              </a:rPr>
              <a:t>YEMEN</a:t>
            </a:r>
          </a:p>
        </p:txBody>
      </p:sp>
      <p:sp>
        <p:nvSpPr>
          <p:cNvPr id="3" name="Rectangle 2"/>
          <p:cNvSpPr/>
          <p:nvPr/>
        </p:nvSpPr>
        <p:spPr>
          <a:xfrm>
            <a:off x="392607" y="908898"/>
            <a:ext cx="11475542" cy="1077218"/>
          </a:xfrm>
          <a:prstGeom prst="rect">
            <a:avLst/>
          </a:prstGeom>
        </p:spPr>
        <p:txBody>
          <a:bodyPr wrap="square">
            <a:spAutoFit/>
          </a:bodyPr>
          <a:lstStyle/>
          <a:p>
            <a:r>
              <a:rPr lang="en-US" sz="2800" b="1" dirty="0">
                <a:solidFill>
                  <a:schemeClr val="dk2"/>
                </a:solidFill>
                <a:latin typeface="Georgia"/>
                <a:ea typeface="Georgia"/>
                <a:cs typeface="Georgia"/>
              </a:rPr>
              <a:t>Assumption 4: </a:t>
            </a:r>
            <a:r>
              <a:rPr lang="en-US" dirty="0"/>
              <a:t>Based on ensemble forecasts through July and historical trends, </a:t>
            </a:r>
            <a:r>
              <a:rPr lang="en-US" b="1" dirty="0"/>
              <a:t>above-average temperatures </a:t>
            </a:r>
            <a:r>
              <a:rPr lang="en-US" dirty="0"/>
              <a:t>are most likely across most of the country through at least September 2024.</a:t>
            </a:r>
          </a:p>
          <a:p>
            <a:r>
              <a:rPr lang="en-US" b="1" dirty="0"/>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880" y="1869323"/>
            <a:ext cx="6728741" cy="4988678"/>
          </a:xfrm>
          <a:prstGeom prst="rect">
            <a:avLst/>
          </a:prstGeom>
        </p:spPr>
      </p:pic>
    </p:spTree>
    <p:extLst>
      <p:ext uri="{BB962C8B-B14F-4D97-AF65-F5344CB8AC3E}">
        <p14:creationId xmlns:p14="http://schemas.microsoft.com/office/powerpoint/2010/main" val="3372167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2287" y="258658"/>
            <a:ext cx="11475542" cy="2185214"/>
          </a:xfrm>
          <a:prstGeom prst="rect">
            <a:avLst/>
          </a:prstGeom>
        </p:spPr>
        <p:txBody>
          <a:bodyPr wrap="square">
            <a:spAutoFit/>
          </a:bodyPr>
          <a:lstStyle/>
          <a:p>
            <a:r>
              <a:rPr lang="en-US" sz="2800" b="1" dirty="0">
                <a:solidFill>
                  <a:schemeClr val="dk2"/>
                </a:solidFill>
                <a:latin typeface="Georgia"/>
                <a:ea typeface="Georgia"/>
                <a:cs typeface="Georgia"/>
              </a:rPr>
              <a:t>Assumption 5</a:t>
            </a:r>
            <a:r>
              <a:rPr lang="en-US" b="1" dirty="0"/>
              <a:t>:</a:t>
            </a:r>
            <a:r>
              <a:rPr lang="en-US" dirty="0"/>
              <a:t>  Vegetation conditions are largely below average, though anomalies are mixed. Vegetation conditions are expected to continue to seasonally decline through February/March 2024 during the dry period, improve from March to May during the first rainy season, seasonally decline during the dry period through June/July, and then finally improve from July to September 2024 during the second rainy season. Given expectations for above-average temperatures, deterioration during dry periods is likely to be faster than normal. Overall, vegetation conditions are likely to remain mixed compared to the average, though with more areas likely to see below-average vegetation conditions over the course of the projection period due to the above-average temperatures.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0" y="2555240"/>
            <a:ext cx="4175760" cy="4175760"/>
          </a:xfrm>
          <a:prstGeom prst="rect">
            <a:avLst/>
          </a:prstGeom>
        </p:spPr>
      </p:pic>
      <p:pic>
        <p:nvPicPr>
          <p:cNvPr id="4" name="Picture 3"/>
          <p:cNvPicPr>
            <a:picLocks noChangeAspect="1"/>
          </p:cNvPicPr>
          <p:nvPr/>
        </p:nvPicPr>
        <p:blipFill>
          <a:blip r:embed="rId3"/>
          <a:stretch>
            <a:fillRect/>
          </a:stretch>
        </p:blipFill>
        <p:spPr>
          <a:xfrm>
            <a:off x="6471920" y="3306720"/>
            <a:ext cx="4464452" cy="3002640"/>
          </a:xfrm>
          <a:prstGeom prst="rect">
            <a:avLst/>
          </a:prstGeom>
        </p:spPr>
      </p:pic>
      <p:pic>
        <p:nvPicPr>
          <p:cNvPr id="5" name="Picture 4"/>
          <p:cNvPicPr>
            <a:picLocks noChangeAspect="1"/>
          </p:cNvPicPr>
          <p:nvPr/>
        </p:nvPicPr>
        <p:blipFill>
          <a:blip r:embed="rId4"/>
          <a:stretch>
            <a:fillRect/>
          </a:stretch>
        </p:blipFill>
        <p:spPr>
          <a:xfrm>
            <a:off x="11037737" y="3180080"/>
            <a:ext cx="646263" cy="3169920"/>
          </a:xfrm>
          <a:prstGeom prst="rect">
            <a:avLst/>
          </a:prstGeom>
        </p:spPr>
      </p:pic>
      <p:sp>
        <p:nvSpPr>
          <p:cNvPr id="7" name="Rectangle 6">
            <a:extLst>
              <a:ext uri="{FF2B5EF4-FFF2-40B4-BE49-F238E27FC236}">
                <a16:creationId xmlns:a16="http://schemas.microsoft.com/office/drawing/2014/main" id="{B432F6C1-D7BE-2ADC-FE8A-8B5213B87ADE}"/>
              </a:ext>
            </a:extLst>
          </p:cNvPr>
          <p:cNvSpPr/>
          <p:nvPr/>
        </p:nvSpPr>
        <p:spPr>
          <a:xfrm>
            <a:off x="7350511" y="2759948"/>
            <a:ext cx="2991140" cy="523220"/>
          </a:xfrm>
          <a:prstGeom prst="rect">
            <a:avLst/>
          </a:prstGeom>
        </p:spPr>
        <p:txBody>
          <a:bodyPr wrap="none">
            <a:spAutoFit/>
          </a:bodyPr>
          <a:lstStyle/>
          <a:p>
            <a:pPr algn="ctr"/>
            <a:r>
              <a:rPr lang="en-US" sz="1400" b="1" dirty="0">
                <a:latin typeface="Calibri" pitchFamily="34" charset="0"/>
              </a:rPr>
              <a:t>Land Surface Temperature Anomalies </a:t>
            </a:r>
          </a:p>
          <a:p>
            <a:pPr algn="ctr"/>
            <a:r>
              <a:rPr lang="en-US" sz="1400" dirty="0">
                <a:latin typeface="Calibri" pitchFamily="34" charset="0"/>
              </a:rPr>
              <a:t>January 2024</a:t>
            </a:r>
          </a:p>
        </p:txBody>
      </p:sp>
      <p:sp>
        <p:nvSpPr>
          <p:cNvPr id="9" name="Down Arrow 8"/>
          <p:cNvSpPr/>
          <p:nvPr/>
        </p:nvSpPr>
        <p:spPr>
          <a:xfrm>
            <a:off x="7823200" y="3972560"/>
            <a:ext cx="396240" cy="538480"/>
          </a:xfrm>
          <a:prstGeom prst="down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8125728">
            <a:off x="6329681" y="4378959"/>
            <a:ext cx="396240" cy="538480"/>
          </a:xfrm>
          <a:prstGeom prst="down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214880" y="3881120"/>
            <a:ext cx="396240" cy="538480"/>
          </a:xfrm>
          <a:prstGeom prst="down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8125728">
            <a:off x="995681" y="4602479"/>
            <a:ext cx="396240" cy="538480"/>
          </a:xfrm>
          <a:prstGeom prst="down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347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4814445" y="3359116"/>
            <a:ext cx="19672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800" b="1" dirty="0">
                <a:solidFill>
                  <a:schemeClr val="dk2"/>
                </a:solidFill>
                <a:latin typeface="Georgia"/>
                <a:ea typeface="Georgia"/>
                <a:cs typeface="Georgia"/>
              </a:rPr>
              <a:t>Thanks ..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5527" y="395830"/>
            <a:ext cx="2593854" cy="778156"/>
          </a:xfrm>
          <a:prstGeom prst="rect">
            <a:avLst/>
          </a:prstGeom>
        </p:spPr>
      </p:pic>
      <p:pic>
        <p:nvPicPr>
          <p:cNvPr id="13" name="Picture 12"/>
          <p:cNvPicPr>
            <a:picLocks noChangeAspect="1"/>
          </p:cNvPicPr>
          <p:nvPr/>
        </p:nvPicPr>
        <p:blipFill>
          <a:blip r:embed="rId4"/>
          <a:stretch>
            <a:fillRect/>
          </a:stretch>
        </p:blipFill>
        <p:spPr>
          <a:xfrm>
            <a:off x="323849" y="395829"/>
            <a:ext cx="3275787" cy="851945"/>
          </a:xfrm>
          <a:prstGeom prst="rect">
            <a:avLst/>
          </a:prstGeom>
        </p:spPr>
      </p:pic>
    </p:spTree>
    <p:extLst>
      <p:ext uri="{BB962C8B-B14F-4D97-AF65-F5344CB8AC3E}">
        <p14:creationId xmlns:p14="http://schemas.microsoft.com/office/powerpoint/2010/main" val="392199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320" y="294640"/>
            <a:ext cx="11450320" cy="480131"/>
          </a:xfrm>
          <a:prstGeom prst="rect">
            <a:avLst/>
          </a:prstGeom>
          <a:noFill/>
        </p:spPr>
        <p:txBody>
          <a:bodyPr wrap="square" rtlCol="0">
            <a:spAutoFit/>
          </a:bodyPr>
          <a:lstStyle/>
          <a:p>
            <a:pPr algn="ctr">
              <a:lnSpc>
                <a:spcPct val="90000"/>
              </a:lnSpc>
              <a:spcBef>
                <a:spcPct val="0"/>
              </a:spcBef>
            </a:pPr>
            <a:r>
              <a:rPr lang="en-US" sz="2800" b="1" dirty="0">
                <a:solidFill>
                  <a:schemeClr val="dk2"/>
                </a:solidFill>
                <a:latin typeface="Georgia"/>
                <a:ea typeface="Georgia"/>
                <a:cs typeface="Georgia"/>
              </a:rPr>
              <a:t>IRI Sub-X Rainfall Outlook</a:t>
            </a:r>
          </a:p>
        </p:txBody>
      </p:sp>
      <p:sp>
        <p:nvSpPr>
          <p:cNvPr id="8" name="TextBox 7"/>
          <p:cNvSpPr txBox="1"/>
          <p:nvPr/>
        </p:nvSpPr>
        <p:spPr>
          <a:xfrm>
            <a:off x="975360" y="944880"/>
            <a:ext cx="10016268" cy="400110"/>
          </a:xfrm>
          <a:prstGeom prst="rect">
            <a:avLst/>
          </a:prstGeom>
          <a:noFill/>
        </p:spPr>
        <p:txBody>
          <a:bodyPr wrap="none" rtlCol="0">
            <a:spAutoFit/>
          </a:bodyPr>
          <a:lstStyle/>
          <a:p>
            <a:pPr marL="342900" indent="-342900">
              <a:buFont typeface="Wingdings" panose="05000000000000000000" pitchFamily="2" charset="2"/>
              <a:buChar char="§"/>
            </a:pPr>
            <a:r>
              <a:rPr lang="en-US" sz="2000" dirty="0"/>
              <a:t>Increased likelihood for an early onset of seasonal rains over eastern Horn in coming weeks</a:t>
            </a:r>
          </a:p>
        </p:txBody>
      </p:sp>
      <p:pic>
        <p:nvPicPr>
          <p:cNvPr id="3" name="Picture 2"/>
          <p:cNvPicPr>
            <a:picLocks noChangeAspect="1"/>
          </p:cNvPicPr>
          <p:nvPr/>
        </p:nvPicPr>
        <p:blipFill>
          <a:blip r:embed="rId2"/>
          <a:stretch>
            <a:fillRect/>
          </a:stretch>
        </p:blipFill>
        <p:spPr>
          <a:xfrm>
            <a:off x="904240" y="1512342"/>
            <a:ext cx="4551680" cy="5179224"/>
          </a:xfrm>
          <a:prstGeom prst="rect">
            <a:avLst/>
          </a:prstGeom>
        </p:spPr>
      </p:pic>
      <p:pic>
        <p:nvPicPr>
          <p:cNvPr id="4" name="Picture 3"/>
          <p:cNvPicPr>
            <a:picLocks noChangeAspect="1"/>
          </p:cNvPicPr>
          <p:nvPr/>
        </p:nvPicPr>
        <p:blipFill>
          <a:blip r:embed="rId3"/>
          <a:stretch>
            <a:fillRect/>
          </a:stretch>
        </p:blipFill>
        <p:spPr>
          <a:xfrm>
            <a:off x="6380480" y="1500871"/>
            <a:ext cx="4521200" cy="5255212"/>
          </a:xfrm>
          <a:prstGeom prst="rect">
            <a:avLst/>
          </a:prstGeom>
        </p:spPr>
      </p:pic>
      <p:cxnSp>
        <p:nvCxnSpPr>
          <p:cNvPr id="10" name="Straight Arrow Connector 9"/>
          <p:cNvCxnSpPr/>
          <p:nvPr/>
        </p:nvCxnSpPr>
        <p:spPr>
          <a:xfrm flipH="1">
            <a:off x="9824720" y="2854960"/>
            <a:ext cx="1229360" cy="650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511040" y="3078480"/>
            <a:ext cx="1229360" cy="650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107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2622" y="1120047"/>
            <a:ext cx="8541538" cy="631796"/>
          </a:xfrm>
        </p:spPr>
        <p:txBody>
          <a:bodyPr>
            <a:normAutofit/>
          </a:bodyPr>
          <a:lstStyle/>
          <a:p>
            <a:r>
              <a:rPr lang="en-US" sz="2800" b="1" dirty="0">
                <a:solidFill>
                  <a:schemeClr val="dk2"/>
                </a:solidFill>
                <a:latin typeface="Georgia"/>
                <a:ea typeface="Georgia"/>
                <a:cs typeface="Georgia"/>
              </a:rPr>
              <a:t>Forecast ENSO Conditions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7431" y="395830"/>
            <a:ext cx="2593854" cy="778156"/>
          </a:xfrm>
          <a:prstGeom prst="rect">
            <a:avLst/>
          </a:prstGeom>
        </p:spPr>
      </p:pic>
      <p:pic>
        <p:nvPicPr>
          <p:cNvPr id="5" name="Picture 4"/>
          <p:cNvPicPr>
            <a:picLocks noChangeAspect="1"/>
          </p:cNvPicPr>
          <p:nvPr/>
        </p:nvPicPr>
        <p:blipFill>
          <a:blip r:embed="rId3"/>
          <a:stretch>
            <a:fillRect/>
          </a:stretch>
        </p:blipFill>
        <p:spPr>
          <a:xfrm>
            <a:off x="395754" y="395830"/>
            <a:ext cx="2971800" cy="772886"/>
          </a:xfrm>
          <a:prstGeom prst="rect">
            <a:avLst/>
          </a:prstGeom>
        </p:spPr>
      </p:pic>
      <p:sp>
        <p:nvSpPr>
          <p:cNvPr id="3" name="TextBox 2"/>
          <p:cNvSpPr txBox="1"/>
          <p:nvPr/>
        </p:nvSpPr>
        <p:spPr>
          <a:xfrm>
            <a:off x="599440" y="1940560"/>
            <a:ext cx="11219033" cy="369332"/>
          </a:xfrm>
          <a:prstGeom prst="rect">
            <a:avLst/>
          </a:prstGeom>
          <a:noFill/>
        </p:spPr>
        <p:txBody>
          <a:bodyPr wrap="none" rtlCol="0">
            <a:spAutoFit/>
          </a:bodyPr>
          <a:lstStyle/>
          <a:p>
            <a:pPr marL="285750" indent="-285750">
              <a:buFont typeface="Wingdings" panose="05000000000000000000" pitchFamily="2" charset="2"/>
              <a:buChar char="§"/>
            </a:pPr>
            <a:r>
              <a:rPr lang="en-US" dirty="0"/>
              <a:t>High probability for El-Nino to continue (97 – 70%) through </a:t>
            </a:r>
            <a:r>
              <a:rPr lang="en-US" dirty="0" err="1"/>
              <a:t>Gu</a:t>
            </a:r>
            <a:r>
              <a:rPr lang="en-US" dirty="0"/>
              <a:t>/long-rains at moderate to weak (&gt; +0.7) intensity. </a:t>
            </a:r>
          </a:p>
        </p:txBody>
      </p:sp>
      <p:sp>
        <p:nvSpPr>
          <p:cNvPr id="10" name="TextBox 9"/>
          <p:cNvSpPr txBox="1"/>
          <p:nvPr/>
        </p:nvSpPr>
        <p:spPr>
          <a:xfrm>
            <a:off x="1249680" y="6228080"/>
            <a:ext cx="9733947" cy="369332"/>
          </a:xfrm>
          <a:prstGeom prst="rect">
            <a:avLst/>
          </a:prstGeom>
          <a:noFill/>
        </p:spPr>
        <p:txBody>
          <a:bodyPr wrap="none" rtlCol="0">
            <a:spAutoFit/>
          </a:bodyPr>
          <a:lstStyle/>
          <a:p>
            <a:pPr marL="285750" indent="-285750">
              <a:buFont typeface="Wingdings" panose="05000000000000000000" pitchFamily="2" charset="2"/>
              <a:buChar char="§"/>
            </a:pPr>
            <a:r>
              <a:rPr lang="en-US" b="1" dirty="0"/>
              <a:t>Period of transition from El-Nino to Neutral mode, during the months of April through June 2024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79" y="2506132"/>
            <a:ext cx="5643881" cy="3762588"/>
          </a:xfrm>
          <a:prstGeom prst="rect">
            <a:avLst/>
          </a:prstGeom>
        </p:spPr>
      </p:pic>
      <p:pic>
        <p:nvPicPr>
          <p:cNvPr id="12" name="Picture 11"/>
          <p:cNvPicPr>
            <a:picLocks noChangeAspect="1"/>
          </p:cNvPicPr>
          <p:nvPr/>
        </p:nvPicPr>
        <p:blipFill>
          <a:blip r:embed="rId5"/>
          <a:stretch>
            <a:fillRect/>
          </a:stretch>
        </p:blipFill>
        <p:spPr>
          <a:xfrm>
            <a:off x="6756400" y="3090739"/>
            <a:ext cx="5271106" cy="2781741"/>
          </a:xfrm>
          <a:prstGeom prst="rect">
            <a:avLst/>
          </a:prstGeom>
        </p:spPr>
      </p:pic>
    </p:spTree>
    <p:extLst>
      <p:ext uri="{BB962C8B-B14F-4D97-AF65-F5344CB8AC3E}">
        <p14:creationId xmlns:p14="http://schemas.microsoft.com/office/powerpoint/2010/main" val="43056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2622" y="1120047"/>
            <a:ext cx="8541538" cy="631796"/>
          </a:xfrm>
        </p:spPr>
        <p:txBody>
          <a:bodyPr>
            <a:normAutofit/>
          </a:bodyPr>
          <a:lstStyle/>
          <a:p>
            <a:r>
              <a:rPr lang="en-US" sz="2800" b="1" dirty="0">
                <a:solidFill>
                  <a:schemeClr val="dk2"/>
                </a:solidFill>
                <a:latin typeface="Georgia"/>
                <a:ea typeface="Georgia"/>
                <a:cs typeface="Georgia"/>
              </a:rPr>
              <a:t>Current and Forecast IOD Conditions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7431" y="395830"/>
            <a:ext cx="2593854" cy="778156"/>
          </a:xfrm>
          <a:prstGeom prst="rect">
            <a:avLst/>
          </a:prstGeom>
        </p:spPr>
      </p:pic>
      <p:pic>
        <p:nvPicPr>
          <p:cNvPr id="5" name="Picture 4"/>
          <p:cNvPicPr>
            <a:picLocks noChangeAspect="1"/>
          </p:cNvPicPr>
          <p:nvPr/>
        </p:nvPicPr>
        <p:blipFill>
          <a:blip r:embed="rId3"/>
          <a:stretch>
            <a:fillRect/>
          </a:stretch>
        </p:blipFill>
        <p:spPr>
          <a:xfrm>
            <a:off x="395754" y="395830"/>
            <a:ext cx="2971800" cy="772886"/>
          </a:xfrm>
          <a:prstGeom prst="rect">
            <a:avLst/>
          </a:prstGeom>
        </p:spPr>
      </p:pic>
      <p:sp>
        <p:nvSpPr>
          <p:cNvPr id="3" name="TextBox 2"/>
          <p:cNvSpPr txBox="1"/>
          <p:nvPr/>
        </p:nvSpPr>
        <p:spPr>
          <a:xfrm>
            <a:off x="2936240" y="1920240"/>
            <a:ext cx="6130846" cy="369332"/>
          </a:xfrm>
          <a:prstGeom prst="rect">
            <a:avLst/>
          </a:prstGeom>
          <a:noFill/>
        </p:spPr>
        <p:txBody>
          <a:bodyPr wrap="none" rtlCol="0">
            <a:spAutoFit/>
          </a:bodyPr>
          <a:lstStyle/>
          <a:p>
            <a:pPr marL="285750" indent="-285750">
              <a:buFont typeface="Wingdings" panose="05000000000000000000" pitchFamily="2" charset="2"/>
              <a:buChar char="§"/>
            </a:pPr>
            <a:r>
              <a:rPr lang="en-US" b="1" dirty="0"/>
              <a:t>IOD in neutral mode, and likely to persist through July 2024</a:t>
            </a:r>
          </a:p>
        </p:txBody>
      </p:sp>
      <p:sp>
        <p:nvSpPr>
          <p:cNvPr id="10" name="TextBox 9"/>
          <p:cNvSpPr txBox="1"/>
          <p:nvPr/>
        </p:nvSpPr>
        <p:spPr>
          <a:xfrm>
            <a:off x="3108960" y="6329680"/>
            <a:ext cx="5417124" cy="369332"/>
          </a:xfrm>
          <a:prstGeom prst="rect">
            <a:avLst/>
          </a:prstGeom>
          <a:noFill/>
        </p:spPr>
        <p:txBody>
          <a:bodyPr wrap="none" rtlCol="0">
            <a:spAutoFit/>
          </a:bodyPr>
          <a:lstStyle/>
          <a:p>
            <a:pPr marL="285750" indent="-285750">
              <a:buFont typeface="Wingdings" panose="05000000000000000000" pitchFamily="2" charset="2"/>
              <a:buChar char="§"/>
            </a:pPr>
            <a:r>
              <a:rPr lang="en-US" b="1" dirty="0"/>
              <a:t>IOD typically doesn’t influence MAM rainfall season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699" y="2522220"/>
            <a:ext cx="6091767" cy="36550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79" y="2482672"/>
            <a:ext cx="4946635" cy="3460928"/>
          </a:xfrm>
          <a:prstGeom prst="rect">
            <a:avLst/>
          </a:prstGeom>
        </p:spPr>
      </p:pic>
    </p:spTree>
    <p:extLst>
      <p:ext uri="{BB962C8B-B14F-4D97-AF65-F5344CB8AC3E}">
        <p14:creationId xmlns:p14="http://schemas.microsoft.com/office/powerpoint/2010/main" val="2434456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1730-E36A-4BED-883E-7A5ACC59A34D}"/>
              </a:ext>
            </a:extLst>
          </p:cNvPr>
          <p:cNvSpPr>
            <a:spLocks noGrp="1"/>
          </p:cNvSpPr>
          <p:nvPr>
            <p:ph type="title"/>
          </p:nvPr>
        </p:nvSpPr>
        <p:spPr>
          <a:xfrm>
            <a:off x="858520" y="172085"/>
            <a:ext cx="10927080" cy="864235"/>
          </a:xfrm>
        </p:spPr>
        <p:txBody>
          <a:bodyPr>
            <a:normAutofit fontScale="90000"/>
          </a:bodyPr>
          <a:lstStyle/>
          <a:p>
            <a:pPr algn="ctr"/>
            <a:r>
              <a:rPr lang="en-US" sz="3200" b="1" dirty="0">
                <a:latin typeface="+mn-lt"/>
              </a:rPr>
              <a:t>2024 Warmest on record (120-years) over western Indian Ocean (WIO)</a:t>
            </a:r>
            <a:endParaRPr lang="en-US" sz="2800" dirty="0">
              <a:latin typeface="+mn-lt"/>
            </a:endParaRPr>
          </a:p>
        </p:txBody>
      </p:sp>
      <p:sp>
        <p:nvSpPr>
          <p:cNvPr id="12" name="TextBox 11"/>
          <p:cNvSpPr txBox="1"/>
          <p:nvPr/>
        </p:nvSpPr>
        <p:spPr>
          <a:xfrm>
            <a:off x="1056640" y="6228080"/>
            <a:ext cx="10012613" cy="369332"/>
          </a:xfrm>
          <a:prstGeom prst="rect">
            <a:avLst/>
          </a:prstGeom>
          <a:noFill/>
        </p:spPr>
        <p:txBody>
          <a:bodyPr wrap="none" rtlCol="0">
            <a:spAutoFit/>
          </a:bodyPr>
          <a:lstStyle/>
          <a:p>
            <a:pPr marL="285750" indent="-285750">
              <a:buFont typeface="Wingdings" panose="05000000000000000000" pitchFamily="2" charset="2"/>
              <a:buChar char="§"/>
            </a:pPr>
            <a:r>
              <a:rPr lang="en-US" b="1" dirty="0"/>
              <a:t>Likely to influence, above-average episodic rainfall patterns over parts of eastern Horn (FMAM’2024)</a:t>
            </a:r>
          </a:p>
        </p:txBody>
      </p:sp>
      <p:sp>
        <p:nvSpPr>
          <p:cNvPr id="14" name="TextBox 13"/>
          <p:cNvSpPr txBox="1"/>
          <p:nvPr/>
        </p:nvSpPr>
        <p:spPr>
          <a:xfrm>
            <a:off x="7386320" y="1259840"/>
            <a:ext cx="3021212" cy="338554"/>
          </a:xfrm>
          <a:prstGeom prst="rect">
            <a:avLst/>
          </a:prstGeom>
          <a:solidFill>
            <a:schemeClr val="bg1"/>
          </a:solidFill>
        </p:spPr>
        <p:txBody>
          <a:bodyPr wrap="none" rtlCol="0">
            <a:spAutoFit/>
          </a:bodyPr>
          <a:lstStyle/>
          <a:p>
            <a:r>
              <a:rPr lang="en-US" sz="1600" b="1" dirty="0"/>
              <a:t>SST Anomalies: Mar. – June. 2024</a:t>
            </a:r>
          </a:p>
        </p:txBody>
      </p:sp>
      <p:pic>
        <p:nvPicPr>
          <p:cNvPr id="17" name="Picture 16"/>
          <p:cNvPicPr>
            <a:picLocks noChangeAspect="1"/>
          </p:cNvPicPr>
          <p:nvPr/>
        </p:nvPicPr>
        <p:blipFill>
          <a:blip r:embed="rId2"/>
          <a:stretch>
            <a:fillRect/>
          </a:stretch>
        </p:blipFill>
        <p:spPr>
          <a:xfrm>
            <a:off x="183832" y="1740852"/>
            <a:ext cx="5648008" cy="4283658"/>
          </a:xfrm>
          <a:prstGeom prst="rect">
            <a:avLst/>
          </a:prstGeom>
        </p:spPr>
      </p:pic>
      <p:pic>
        <p:nvPicPr>
          <p:cNvPr id="4" name="Picture 3"/>
          <p:cNvPicPr>
            <a:picLocks noChangeAspect="1"/>
          </p:cNvPicPr>
          <p:nvPr/>
        </p:nvPicPr>
        <p:blipFill>
          <a:blip r:embed="rId3"/>
          <a:stretch>
            <a:fillRect/>
          </a:stretch>
        </p:blipFill>
        <p:spPr>
          <a:xfrm>
            <a:off x="6610350" y="1663700"/>
            <a:ext cx="4665793" cy="4279900"/>
          </a:xfrm>
          <a:prstGeom prst="rect">
            <a:avLst/>
          </a:prstGeom>
        </p:spPr>
      </p:pic>
    </p:spTree>
    <p:extLst>
      <p:ext uri="{BB962C8B-B14F-4D97-AF65-F5344CB8AC3E}">
        <p14:creationId xmlns:p14="http://schemas.microsoft.com/office/powerpoint/2010/main" val="61382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1730-E36A-4BED-883E-7A5ACC59A34D}"/>
              </a:ext>
            </a:extLst>
          </p:cNvPr>
          <p:cNvSpPr>
            <a:spLocks noGrp="1"/>
          </p:cNvSpPr>
          <p:nvPr>
            <p:ph type="title"/>
          </p:nvPr>
        </p:nvSpPr>
        <p:spPr>
          <a:xfrm>
            <a:off x="614680" y="517525"/>
            <a:ext cx="10967720" cy="864235"/>
          </a:xfrm>
        </p:spPr>
        <p:txBody>
          <a:bodyPr>
            <a:noAutofit/>
          </a:bodyPr>
          <a:lstStyle/>
          <a:p>
            <a:pPr lvl="0" algn="ctr"/>
            <a:r>
              <a:rPr lang="en-US" sz="2400" b="1" dirty="0">
                <a:solidFill>
                  <a:schemeClr val="dk2"/>
                </a:solidFill>
                <a:latin typeface="Georgia"/>
                <a:ea typeface="Georgia"/>
                <a:cs typeface="Georgia"/>
              </a:rPr>
              <a:t>Forecast MJO (phases 6 and 7) indicate an increased likelihood of above-average rainfall over parts of East Africa. </a:t>
            </a:r>
          </a:p>
        </p:txBody>
      </p:sp>
      <p:sp>
        <p:nvSpPr>
          <p:cNvPr id="12" name="TextBox 11"/>
          <p:cNvSpPr txBox="1"/>
          <p:nvPr/>
        </p:nvSpPr>
        <p:spPr>
          <a:xfrm>
            <a:off x="1117600" y="6319520"/>
            <a:ext cx="10313849" cy="369332"/>
          </a:xfrm>
          <a:prstGeom prst="rect">
            <a:avLst/>
          </a:prstGeom>
          <a:noFill/>
        </p:spPr>
        <p:txBody>
          <a:bodyPr wrap="none" rtlCol="0">
            <a:spAutoFit/>
          </a:bodyPr>
          <a:lstStyle/>
          <a:p>
            <a:pPr marL="285750" indent="-285750">
              <a:buFont typeface="Wingdings" panose="05000000000000000000" pitchFamily="2" charset="2"/>
              <a:buChar char="§"/>
            </a:pPr>
            <a:r>
              <a:rPr lang="en-US" b="1" dirty="0"/>
              <a:t>Past 40-days, its been active and indicative of more rains over parts of East Africa in late February 2024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722" y="1605280"/>
            <a:ext cx="4257638" cy="4523740"/>
          </a:xfrm>
          <a:prstGeom prst="rect">
            <a:avLst/>
          </a:prstGeom>
        </p:spPr>
      </p:pic>
    </p:spTree>
    <p:extLst>
      <p:ext uri="{BB962C8B-B14F-4D97-AF65-F5344CB8AC3E}">
        <p14:creationId xmlns:p14="http://schemas.microsoft.com/office/powerpoint/2010/main" val="4147370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8360</TotalTime>
  <Words>2286</Words>
  <Application>Microsoft Office PowerPoint</Application>
  <PresentationFormat>Widescreen</PresentationFormat>
  <Paragraphs>207</Paragraphs>
  <Slides>43</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Calibri Light</vt:lpstr>
      <vt:lpstr>Candara</vt:lpstr>
      <vt:lpstr>Courier New</vt:lpstr>
      <vt:lpstr>Georgia</vt:lpstr>
      <vt:lpstr>Tw Cen MT</vt:lpstr>
      <vt:lpstr>Wingdings</vt:lpstr>
      <vt:lpstr>Office Theme</vt:lpstr>
      <vt:lpstr>East – Africa &amp; Yemen Agro-Climatic Conditions &amp; Outlook</vt:lpstr>
      <vt:lpstr>Outline</vt:lpstr>
      <vt:lpstr>PowerPoint Presentation</vt:lpstr>
      <vt:lpstr>PowerPoint Presentation</vt:lpstr>
      <vt:lpstr>PowerPoint Presentation</vt:lpstr>
      <vt:lpstr>Forecast ENSO Conditions</vt:lpstr>
      <vt:lpstr>Current and Forecast IOD Conditions</vt:lpstr>
      <vt:lpstr>2024 Warmest on record (120-years) over western Indian Ocean (WIO)</vt:lpstr>
      <vt:lpstr>Forecast MJO (phases 6 and 7) indicate an increased likelihood of above-average rainfall over parts of East Africa. </vt:lpstr>
      <vt:lpstr>ICPAC Rainfall and Temperature Forecasts (FMA’2024)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for Science Partners</vt:lpstr>
      <vt:lpstr>South Sudan Context</vt:lpstr>
      <vt:lpstr>South Sudan Flooding</vt:lpstr>
      <vt:lpstr>Elevated River Water Levels</vt:lpstr>
      <vt:lpstr>Lake Victoria Water-Level (1992-2024)</vt:lpstr>
      <vt:lpstr>Lake Jebel Aulia Water-Level</vt:lpstr>
      <vt:lpstr>Seasonal Streamflow Forecast</vt:lpstr>
      <vt:lpstr>PowerPoint Presentation</vt:lpstr>
      <vt:lpstr>Increased likelihood for La-Nina to persist through 2025</vt:lpstr>
      <vt:lpstr>2024 June – September Rainfall Outlook Scenario’s </vt:lpstr>
      <vt:lpstr>2024 June – September Rainfall Outlook Scenario’s </vt:lpstr>
      <vt:lpstr>PowerPoint Presentation</vt:lpstr>
      <vt:lpstr>PowerPoint Presentation</vt:lpstr>
      <vt:lpstr>PowerPoint Presentation</vt:lpstr>
      <vt:lpstr>2024 October – December Rainfall Outlook Scenario’s </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Gideon Galu</dc:creator>
  <cp:lastModifiedBy>Pervez, Shahriar</cp:lastModifiedBy>
  <cp:revision>248</cp:revision>
  <dcterms:created xsi:type="dcterms:W3CDTF">2023-12-17T05:51:14Z</dcterms:created>
  <dcterms:modified xsi:type="dcterms:W3CDTF">2024-02-20T18:00:36Z</dcterms:modified>
</cp:coreProperties>
</file>