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05" r:id="rId5"/>
    <p:sldId id="589" r:id="rId6"/>
    <p:sldId id="591" r:id="rId7"/>
    <p:sldId id="592" r:id="rId8"/>
    <p:sldId id="590" r:id="rId9"/>
    <p:sldId id="568" r:id="rId10"/>
    <p:sldId id="554" r:id="rId11"/>
    <p:sldId id="593" r:id="rId12"/>
    <p:sldId id="569" r:id="rId13"/>
    <p:sldId id="538" r:id="rId14"/>
    <p:sldId id="588" r:id="rId15"/>
  </p:sldIdLst>
  <p:sldSz cx="12192000" cy="6858000"/>
  <p:notesSz cx="6950075" cy="92360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89"/>
            <p14:sldId id="591"/>
            <p14:sldId id="592"/>
            <p14:sldId id="590"/>
            <p14:sldId id="568"/>
            <p14:sldId id="554"/>
            <p14:sldId id="593"/>
            <p14:sldId id="569"/>
            <p14:sldId id="538"/>
            <p14:sldId id="58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816" autoAdjust="0"/>
  </p:normalViewPr>
  <p:slideViewPr>
    <p:cSldViewPr>
      <p:cViewPr varScale="1">
        <p:scale>
          <a:sx n="93" d="100"/>
          <a:sy n="93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3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6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8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8778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Assumptions-West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39566" y="1528452"/>
            <a:ext cx="10542101" cy="4552308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October is the peak discharge period across West Africa.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Discharges are below average during this peak period in the major rivers in West Africa such as Niger and Benue.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But discharges in Volta in Ghana are above average.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Average to below average streamflow is expected in the major rivers such as Niger, Sokoto, </a:t>
            </a:r>
            <a:r>
              <a:rPr lang="en-US" dirty="0" err="1"/>
              <a:t>Komadugu</a:t>
            </a:r>
            <a:r>
              <a:rPr lang="en-US" dirty="0"/>
              <a:t>, Senegal, and Benue Rivers.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Well above average streamflow is expected in Volta, therefore increased likelihood of flooding along the southern parts of Ghana. 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0ACE4A-AB45-49C7-8EE5-32C69CD5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Assumption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54B64-A50C-4544-8DB6-B85EFB38346B}"/>
              </a:ext>
            </a:extLst>
          </p:cNvPr>
          <p:cNvSpPr txBox="1"/>
          <p:nvPr/>
        </p:nvSpPr>
        <p:spPr>
          <a:xfrm>
            <a:off x="609600" y="1901314"/>
            <a:ext cx="11049000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 3: 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the above-average rainfall forecast, there is a high likelihood of isolated flooding through October and into November, particularly along the </a:t>
            </a:r>
            <a:r>
              <a:rPr lang="en-US" sz="1800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Senegal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Niger, Benue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Sokoto, </a:t>
            </a:r>
            <a:r>
              <a:rPr lang="en-US" sz="1800" strike="sng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Logone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Volta, </a:t>
            </a:r>
            <a:r>
              <a:rPr lang="en-US" sz="1800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trike="sng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Komadugu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Rivers.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Change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82CF-06B7-342E-7AC2-35B774D1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1990C-6A2F-2891-5D2E-91B0CED1EF7F}"/>
              </a:ext>
            </a:extLst>
          </p:cNvPr>
          <p:cNvSpPr txBox="1"/>
          <p:nvPr/>
        </p:nvSpPr>
        <p:spPr>
          <a:xfrm>
            <a:off x="664713" y="557319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FloodBase</a:t>
            </a:r>
            <a:r>
              <a:rPr lang="en-US" sz="1600" dirty="0">
                <a:latin typeface="Tw Cen MT" panose="020B0602020104020603" pitchFamily="34" charset="0"/>
              </a:rPr>
              <a:t> monthly flood map: </a:t>
            </a:r>
            <a:r>
              <a:rPr lang="en-US" sz="1600" b="1" dirty="0">
                <a:latin typeface="Tw Cen MT" panose="020B0602020104020603" pitchFamily="34" charset="0"/>
              </a:rPr>
              <a:t>September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2D571-6E8A-A05A-A287-6102E502ED77}"/>
              </a:ext>
            </a:extLst>
          </p:cNvPr>
          <p:cNvSpPr txBox="1"/>
          <p:nvPr/>
        </p:nvSpPr>
        <p:spPr>
          <a:xfrm>
            <a:off x="6261805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C03119-80D4-3252-DFC5-A00732381C74}"/>
              </a:ext>
            </a:extLst>
          </p:cNvPr>
          <p:cNvGrpSpPr/>
          <p:nvPr/>
        </p:nvGrpSpPr>
        <p:grpSpPr>
          <a:xfrm>
            <a:off x="6299998" y="1395305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10695A-1CB1-6F88-CB5E-6A73A7A9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47937F-B75A-52CB-71ED-8E76BFF2D22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802AC5-C53A-67D3-12C8-1C298A41A35C}"/>
              </a:ext>
            </a:extLst>
          </p:cNvPr>
          <p:cNvSpPr txBox="1"/>
          <p:nvPr/>
        </p:nvSpPr>
        <p:spPr>
          <a:xfrm>
            <a:off x="621632" y="59860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have improved along Sokoto and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catchments but remained unchanged along Niger and Benue Rivers.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23BD7BE-B55F-BB3E-6934-98E496B2E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05" y="1458396"/>
            <a:ext cx="5325035" cy="41148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B07B29B0-1ACE-541D-E216-9903582D3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3" y="1458396"/>
            <a:ext cx="5325035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F9722E-3E16-02B8-897E-7C07D902C502}"/>
              </a:ext>
            </a:extLst>
          </p:cNvPr>
          <p:cNvSpPr txBox="1"/>
          <p:nvPr/>
        </p:nvSpPr>
        <p:spPr>
          <a:xfrm>
            <a:off x="1209583" y="19470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Sokoto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BDD32-6841-D360-7B75-9EE9E2D9C3BF}"/>
              </a:ext>
            </a:extLst>
          </p:cNvPr>
          <p:cNvSpPr txBox="1"/>
          <p:nvPr/>
        </p:nvSpPr>
        <p:spPr>
          <a:xfrm>
            <a:off x="4118979" y="159360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Komadugu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7C2C0-0260-1E15-7B1E-0EF98CE6A42F}"/>
              </a:ext>
            </a:extLst>
          </p:cNvPr>
          <p:cNvSpPr txBox="1"/>
          <p:nvPr/>
        </p:nvSpPr>
        <p:spPr>
          <a:xfrm>
            <a:off x="990600" y="399222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Niger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6FBBCC-E53A-7F83-5176-66B2CAEBC1CC}"/>
              </a:ext>
            </a:extLst>
          </p:cNvPr>
          <p:cNvSpPr txBox="1"/>
          <p:nvPr/>
        </p:nvSpPr>
        <p:spPr>
          <a:xfrm>
            <a:off x="4343400" y="399222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B4262-7598-6E6B-4AED-AC4DA293DCD3}"/>
              </a:ext>
            </a:extLst>
          </p:cNvPr>
          <p:cNvSpPr txBox="1"/>
          <p:nvPr/>
        </p:nvSpPr>
        <p:spPr>
          <a:xfrm>
            <a:off x="6930099" y="190633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Sokoto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75BA5A-0A41-0E79-0CD0-CFA2E1CF04B9}"/>
              </a:ext>
            </a:extLst>
          </p:cNvPr>
          <p:cNvSpPr txBox="1"/>
          <p:nvPr/>
        </p:nvSpPr>
        <p:spPr>
          <a:xfrm>
            <a:off x="9839495" y="15529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Komadugu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480ED-8B1E-A006-5646-3F943DFE83FC}"/>
              </a:ext>
            </a:extLst>
          </p:cNvPr>
          <p:cNvSpPr txBox="1"/>
          <p:nvPr/>
        </p:nvSpPr>
        <p:spPr>
          <a:xfrm>
            <a:off x="6711116" y="39515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Niger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9E02D5-B59A-8091-E2FD-C8A9651DCE7B}"/>
              </a:ext>
            </a:extLst>
          </p:cNvPr>
          <p:cNvSpPr txBox="1"/>
          <p:nvPr/>
        </p:nvSpPr>
        <p:spPr>
          <a:xfrm>
            <a:off x="10063916" y="395153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Benue</a:t>
            </a:r>
          </a:p>
        </p:txBody>
      </p:sp>
    </p:spTree>
    <p:extLst>
      <p:ext uri="{BB962C8B-B14F-4D97-AF65-F5344CB8AC3E}">
        <p14:creationId xmlns:p14="http://schemas.microsoft.com/office/powerpoint/2010/main" val="20516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6D5F-7072-7E7E-0428-8CCB4E09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5388B-1A75-5513-141C-5D313515AF1A}"/>
              </a:ext>
            </a:extLst>
          </p:cNvPr>
          <p:cNvSpPr txBox="1"/>
          <p:nvPr/>
        </p:nvSpPr>
        <p:spPr>
          <a:xfrm>
            <a:off x="609600" y="5623560"/>
            <a:ext cx="53190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FloodBase</a:t>
            </a:r>
            <a:r>
              <a:rPr lang="en-US" sz="1600" dirty="0">
                <a:latin typeface="Tw Cen MT" panose="020B0602020104020603" pitchFamily="34" charset="0"/>
              </a:rPr>
              <a:t> monthly flood map: </a:t>
            </a:r>
            <a:r>
              <a:rPr lang="en-US" sz="1600" b="1" dirty="0">
                <a:latin typeface="Tw Cen MT" panose="020B0602020104020603" pitchFamily="34" charset="0"/>
              </a:rPr>
              <a:t>September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96C0E-26ED-12F1-5B7A-FF927F76A0E2}"/>
              </a:ext>
            </a:extLst>
          </p:cNvPr>
          <p:cNvSpPr txBox="1"/>
          <p:nvPr/>
        </p:nvSpPr>
        <p:spPr>
          <a:xfrm>
            <a:off x="6263357" y="562356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37518-5C99-C2F3-B3B5-D88983FEBA88}"/>
              </a:ext>
            </a:extLst>
          </p:cNvPr>
          <p:cNvSpPr txBox="1"/>
          <p:nvPr/>
        </p:nvSpPr>
        <p:spPr>
          <a:xfrm>
            <a:off x="601895" y="6139636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are gradually improving across southern Chad.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15CE76-310E-A1F5-278A-481DEA69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5" y="1508760"/>
            <a:ext cx="5325035" cy="4114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E21581E-3FDC-6F8F-B97A-5013FA7AB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08760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A5C6-C3DE-05CC-6067-EDBC8CF0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Central Mali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1B529-355B-2DD7-0FF7-7C3D99B78048}"/>
              </a:ext>
            </a:extLst>
          </p:cNvPr>
          <p:cNvSpPr txBox="1"/>
          <p:nvPr/>
        </p:nvSpPr>
        <p:spPr>
          <a:xfrm>
            <a:off x="609600" y="5623560"/>
            <a:ext cx="53190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FloodBase</a:t>
            </a:r>
            <a:r>
              <a:rPr lang="en-US" sz="1600" dirty="0">
                <a:latin typeface="Tw Cen MT" panose="020B0602020104020603" pitchFamily="34" charset="0"/>
              </a:rPr>
              <a:t> monthly flood map: </a:t>
            </a:r>
            <a:r>
              <a:rPr lang="en-US" sz="1600" b="1" dirty="0">
                <a:latin typeface="Tw Cen MT" panose="020B0602020104020603" pitchFamily="34" charset="0"/>
              </a:rPr>
              <a:t>September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DF666-0909-E2D2-D395-F7B6BCA68A07}"/>
              </a:ext>
            </a:extLst>
          </p:cNvPr>
          <p:cNvSpPr txBox="1"/>
          <p:nvPr/>
        </p:nvSpPr>
        <p:spPr>
          <a:xfrm>
            <a:off x="6263357" y="562356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00F989-9562-6FAF-991B-81F5D9AF9871}"/>
              </a:ext>
            </a:extLst>
          </p:cNvPr>
          <p:cNvSpPr txBox="1"/>
          <p:nvPr/>
        </p:nvSpPr>
        <p:spPr>
          <a:xfrm>
            <a:off x="601895" y="6139636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eased across central Mali, Burkina Faso and Northern Ghana.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87F52BE-70D1-40D6-3E2B-30E96276C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5" y="1470231"/>
            <a:ext cx="5325035" cy="4114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745322A-70B4-D583-0434-7CE576F3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70" y="1470231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frica with different colored lines&#10;&#10;Description automatically generated">
            <a:extLst>
              <a:ext uri="{FF2B5EF4-FFF2-40B4-BE49-F238E27FC236}">
                <a16:creationId xmlns:a16="http://schemas.microsoft.com/office/drawing/2014/main" id="{DE4873E0-42CA-CAC4-FAE8-2EDAED91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0000" r="36998" b="48333"/>
          <a:stretch/>
        </p:blipFill>
        <p:spPr>
          <a:xfrm>
            <a:off x="328559" y="2035524"/>
            <a:ext cx="5036395" cy="4045236"/>
          </a:xfrm>
          <a:prstGeom prst="rect">
            <a:avLst/>
          </a:prstGeom>
        </p:spPr>
      </p:pic>
      <p:pic>
        <p:nvPicPr>
          <p:cNvPr id="10" name="Picture 9" descr="A map of africa with different colored lines&#10;&#10;Description automatically generated">
            <a:extLst>
              <a:ext uri="{FF2B5EF4-FFF2-40B4-BE49-F238E27FC236}">
                <a16:creationId xmlns:a16="http://schemas.microsoft.com/office/drawing/2014/main" id="{B7B4D056-5551-578A-D9C3-18E0D89C5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000" r="38953" b="48333"/>
          <a:stretch/>
        </p:blipFill>
        <p:spPr>
          <a:xfrm>
            <a:off x="6082301" y="2035524"/>
            <a:ext cx="4909768" cy="404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34EFA-AADE-7108-EA0D-76B2E07A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Basin Excess Water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C1FF12-3CF9-D92C-E38C-BA068BD81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 r="84313" b="6667"/>
          <a:stretch/>
        </p:blipFill>
        <p:spPr bwMode="auto">
          <a:xfrm>
            <a:off x="328559" y="2083490"/>
            <a:ext cx="578382" cy="13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44B6CBF-A3FA-81BA-4519-950C9A943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 r="84313" b="6667"/>
          <a:stretch/>
        </p:blipFill>
        <p:spPr bwMode="auto">
          <a:xfrm>
            <a:off x="6126822" y="2161234"/>
            <a:ext cx="544954" cy="1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1D072-E7F8-7859-DD02-CDF41639D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" r="1277" b="90194"/>
          <a:stretch/>
        </p:blipFill>
        <p:spPr>
          <a:xfrm>
            <a:off x="328559" y="1485613"/>
            <a:ext cx="5036396" cy="541349"/>
          </a:xfrm>
          <a:prstGeom prst="rect">
            <a:avLst/>
          </a:prstGeom>
        </p:spPr>
      </p:pic>
      <p:pic>
        <p:nvPicPr>
          <p:cNvPr id="9" name="Picture 8" descr="A map of africa with different colored lines&#10;&#10;Description automatically generated">
            <a:extLst>
              <a:ext uri="{FF2B5EF4-FFF2-40B4-BE49-F238E27FC236}">
                <a16:creationId xmlns:a16="http://schemas.microsoft.com/office/drawing/2014/main" id="{3C989D12-E60B-CB0B-B577-A28D7DA25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2129" b="90198"/>
          <a:stretch/>
        </p:blipFill>
        <p:spPr>
          <a:xfrm>
            <a:off x="6082301" y="1429714"/>
            <a:ext cx="4909768" cy="5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E695F8-BCD4-D162-01C7-A4D0F8253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1600200"/>
            <a:ext cx="5998779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A0E5B-714B-5037-A4AB-C1E4F83F2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5486400" cy="4114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2653C8-DA94-41ED-8099-1B0DCF30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10972800" cy="731520"/>
          </a:xfrm>
        </p:spPr>
        <p:txBody>
          <a:bodyPr/>
          <a:lstStyle/>
          <a:p>
            <a:r>
              <a:rPr lang="en-US" dirty="0"/>
              <a:t>Seasonal Rainfall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73204-5B2C-4D5E-A526-EA5B817CB52C}"/>
              </a:ext>
            </a:extLst>
          </p:cNvPr>
          <p:cNvSpPr txBox="1"/>
          <p:nvPr/>
        </p:nvSpPr>
        <p:spPr>
          <a:xfrm>
            <a:off x="406400" y="5921514"/>
            <a:ext cx="1140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Based on NMME, average rainfall is expected across the Sahel, however C3S predicts much wetter conditions than NMME in the Sahel.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5002D-1661-4EDC-8EDB-64AF4694D6D2}"/>
              </a:ext>
            </a:extLst>
          </p:cNvPr>
          <p:cNvSpPr/>
          <p:nvPr/>
        </p:nvSpPr>
        <p:spPr>
          <a:xfrm>
            <a:off x="1600200" y="2590800"/>
            <a:ext cx="1600200" cy="8327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45482-1FA8-410D-83A8-FE1CE703D53A}"/>
              </a:ext>
            </a:extLst>
          </p:cNvPr>
          <p:cNvSpPr/>
          <p:nvPr/>
        </p:nvSpPr>
        <p:spPr>
          <a:xfrm>
            <a:off x="7086600" y="3143250"/>
            <a:ext cx="1676400" cy="8953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174B5-BE12-CB2F-5028-0D1ADFCE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75471"/>
            <a:ext cx="4572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CA68D-B7BC-425A-BF52-B4E2668D6F9B}"/>
              </a:ext>
            </a:extLst>
          </p:cNvPr>
          <p:cNvSpPr txBox="1"/>
          <p:nvPr/>
        </p:nvSpPr>
        <p:spPr>
          <a:xfrm>
            <a:off x="609600" y="5410200"/>
            <a:ext cx="11301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w Cen MT" panose="020B0602020104020603" pitchFamily="34" charset="0"/>
              </a:rPr>
              <a:t>Surface Soil Moisture is expected to be average to below average across the Sahel except in parts of southern Ghana. 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24AF7F-8B57-497C-9069-B1F43705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NHyFAS</a:t>
            </a:r>
            <a:r>
              <a:rPr lang="en-US" dirty="0"/>
              <a:t> Soil Moisture Forecast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762BB-E7B8-4E49-9BDC-14023F6ADB14}"/>
              </a:ext>
            </a:extLst>
          </p:cNvPr>
          <p:cNvSpPr/>
          <p:nvPr/>
        </p:nvSpPr>
        <p:spPr>
          <a:xfrm>
            <a:off x="8530118" y="2595625"/>
            <a:ext cx="1371600" cy="57395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20D10F-8C0F-E137-A8F4-355507DB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5471"/>
            <a:ext cx="65541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7029-1180-9C74-EB3B-69E9273E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C0B4C8-B92A-968C-2194-B7F87C800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6845" r="21875" b="16821"/>
          <a:stretch/>
        </p:blipFill>
        <p:spPr bwMode="auto">
          <a:xfrm>
            <a:off x="609600" y="1905000"/>
            <a:ext cx="71890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C1261-2385-A829-AAC9-E6CB2C158C1E}"/>
              </a:ext>
            </a:extLst>
          </p:cNvPr>
          <p:cNvSpPr txBox="1"/>
          <p:nvPr/>
        </p:nvSpPr>
        <p:spPr>
          <a:xfrm>
            <a:off x="609600" y="5651063"/>
            <a:ext cx="71890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Oct 2023 – Jan 2024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B8E79-4181-6722-3D2B-3B2E502F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34" y="1905000"/>
            <a:ext cx="1753442" cy="1128734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89A92086-BEB3-4D53-E66F-3DDFBD2AFDB5}"/>
              </a:ext>
            </a:extLst>
          </p:cNvPr>
          <p:cNvSpPr txBox="1"/>
          <p:nvPr/>
        </p:nvSpPr>
        <p:spPr>
          <a:xfrm>
            <a:off x="8001000" y="1752600"/>
            <a:ext cx="37102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Rivers along the coast as well as across Ghana are expected have average to above average streamflow.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But major rivers such as Niger and Benue along with their secondaries are expected to be average to below average streamflow.</a:t>
            </a:r>
          </a:p>
        </p:txBody>
      </p:sp>
    </p:spTree>
    <p:extLst>
      <p:ext uri="{BB962C8B-B14F-4D97-AF65-F5344CB8AC3E}">
        <p14:creationId xmlns:p14="http://schemas.microsoft.com/office/powerpoint/2010/main" val="38672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44290-6A04-84B4-0189-CED61D4EE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17" y="1261648"/>
            <a:ext cx="4725857" cy="2743200"/>
          </a:xfrm>
          <a:prstGeom prst="rect">
            <a:avLst/>
          </a:prstGeom>
        </p:spPr>
      </p:pic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613C27A0-9BB3-36A9-089C-1675B0FC0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17" y="3666974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1DE957-0565-DD9E-1802-77788C97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4" y="1365507"/>
            <a:ext cx="610660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EE811B-EA52-4716-A14B-2527C23B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23799"/>
            <a:ext cx="10972800" cy="647801"/>
          </a:xfrm>
        </p:spPr>
        <p:txBody>
          <a:bodyPr/>
          <a:lstStyle/>
          <a:p>
            <a:r>
              <a:rPr lang="en-US" dirty="0"/>
              <a:t>Seasonal Streamflow Forecast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FC404-33D4-48D1-8366-6829AF860CAE}"/>
              </a:ext>
            </a:extLst>
          </p:cNvPr>
          <p:cNvSpPr txBox="1"/>
          <p:nvPr/>
        </p:nvSpPr>
        <p:spPr>
          <a:xfrm>
            <a:off x="342356" y="4915505"/>
            <a:ext cx="61425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October is the peak discharge time across major rivers of West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Discharges are below average in Niger and Benue in this peak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But well above average in Volta River in Ghana.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EC3A0-801B-4878-9C52-FE6B57D06B43}"/>
              </a:ext>
            </a:extLst>
          </p:cNvPr>
          <p:cNvSpPr txBox="1"/>
          <p:nvPr/>
        </p:nvSpPr>
        <p:spPr>
          <a:xfrm>
            <a:off x="6790417" y="6427661"/>
            <a:ext cx="47439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streamflow forecast: Oct 2023 – Jan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8CEDAF-E007-AF67-0CFF-9A042EA3F4E5}"/>
              </a:ext>
            </a:extLst>
          </p:cNvPr>
          <p:cNvGrpSpPr/>
          <p:nvPr/>
        </p:nvGrpSpPr>
        <p:grpSpPr>
          <a:xfrm>
            <a:off x="4848649" y="2350010"/>
            <a:ext cx="287258" cy="338554"/>
            <a:chOff x="5416329" y="2274445"/>
            <a:chExt cx="287258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5CDE44-2C3D-4A04-A18C-44F60665DD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4997" y="2277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825D4B-7EAC-48CF-8001-50BC8941BDCD}"/>
                </a:ext>
              </a:extLst>
            </p:cNvPr>
            <p:cNvSpPr txBox="1"/>
            <p:nvPr/>
          </p:nvSpPr>
          <p:spPr>
            <a:xfrm>
              <a:off x="5416329" y="227444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5C4C46-8062-66FA-17D4-E2FF3E129183}"/>
              </a:ext>
            </a:extLst>
          </p:cNvPr>
          <p:cNvGrpSpPr/>
          <p:nvPr/>
        </p:nvGrpSpPr>
        <p:grpSpPr>
          <a:xfrm>
            <a:off x="5135907" y="1958183"/>
            <a:ext cx="308098" cy="338554"/>
            <a:chOff x="5047463" y="1913325"/>
            <a:chExt cx="308098" cy="3385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D516FA-C653-49DF-9B84-6F2FDCE84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2217" y="222877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E8B9F6-7A70-494E-93F1-5CB4305E59AB}"/>
                </a:ext>
              </a:extLst>
            </p:cNvPr>
            <p:cNvSpPr txBox="1"/>
            <p:nvPr/>
          </p:nvSpPr>
          <p:spPr>
            <a:xfrm>
              <a:off x="5047463" y="1913325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7EB644-BD87-D284-FF9C-1D1921174C81}"/>
              </a:ext>
            </a:extLst>
          </p:cNvPr>
          <p:cNvSpPr txBox="1"/>
          <p:nvPr/>
        </p:nvSpPr>
        <p:spPr>
          <a:xfrm>
            <a:off x="7793648" y="1325027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A: Niger River in Nigeria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5C8CA-EDF6-7EC6-9C1A-55C06310F3E2}"/>
              </a:ext>
            </a:extLst>
          </p:cNvPr>
          <p:cNvSpPr txBox="1"/>
          <p:nvPr/>
        </p:nvSpPr>
        <p:spPr>
          <a:xfrm>
            <a:off x="7848600" y="3730353"/>
            <a:ext cx="235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B: Volta River in Ghana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01E4F-FA31-F9E2-DD98-2F6D749E752F}"/>
              </a:ext>
            </a:extLst>
          </p:cNvPr>
          <p:cNvSpPr txBox="1"/>
          <p:nvPr/>
        </p:nvSpPr>
        <p:spPr>
          <a:xfrm>
            <a:off x="360324" y="4592317"/>
            <a:ext cx="61066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Oct 2023 – Feb 2024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33301</TotalTime>
  <Words>472</Words>
  <Application>Microsoft Office PowerPoint</Application>
  <PresentationFormat>Widescreen</PresentationFormat>
  <Paragraphs>66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Assumptions-West Africa</vt:lpstr>
      <vt:lpstr>Flooding Conditions in Nigeria</vt:lpstr>
      <vt:lpstr>Flooding Conditions in Chad</vt:lpstr>
      <vt:lpstr>Flooding Conditions in Central Mali</vt:lpstr>
      <vt:lpstr>Basin Excess Water</vt:lpstr>
      <vt:lpstr>Seasonal Rainfall Forecast</vt:lpstr>
      <vt:lpstr>NHyFAS Soil Moisture Forecast</vt:lpstr>
      <vt:lpstr>Seasonal Streamflow Forecast</vt:lpstr>
      <vt:lpstr>Seasonal Streamflow Forecast </vt:lpstr>
      <vt:lpstr>Flooding Risk (seasonal forecast)</vt:lpstr>
      <vt:lpstr>Assumption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919</cp:revision>
  <cp:lastPrinted>2015-08-11T15:53:42Z</cp:lastPrinted>
  <dcterms:created xsi:type="dcterms:W3CDTF">2016-04-22T19:29:16Z</dcterms:created>
  <dcterms:modified xsi:type="dcterms:W3CDTF">2023-10-17T15:41:18Z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