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05" r:id="rId5"/>
    <p:sldId id="592" r:id="rId6"/>
    <p:sldId id="589" r:id="rId7"/>
    <p:sldId id="591" r:id="rId8"/>
    <p:sldId id="568" r:id="rId9"/>
    <p:sldId id="554" r:id="rId10"/>
    <p:sldId id="593" r:id="rId11"/>
    <p:sldId id="569" r:id="rId12"/>
    <p:sldId id="538" r:id="rId13"/>
  </p:sldIdLst>
  <p:sldSz cx="12192000" cy="6858000"/>
  <p:notesSz cx="6950075" cy="923607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92"/>
            <p14:sldId id="589"/>
            <p14:sldId id="591"/>
            <p14:sldId id="568"/>
            <p14:sldId id="554"/>
            <p14:sldId id="593"/>
            <p14:sldId id="569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816" autoAdjust="0"/>
  </p:normalViewPr>
  <p:slideViewPr>
    <p:cSldViewPr>
      <p:cViewPr varScale="1">
        <p:scale>
          <a:sx n="93" d="100"/>
          <a:sy n="93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0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1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3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6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8778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Assumptions-West Africa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November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A5C6-C3DE-05CC-6067-EDBC8CF0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Central Mali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1B529-355B-2DD7-0FF7-7C3D99B78048}"/>
              </a:ext>
            </a:extLst>
          </p:cNvPr>
          <p:cNvSpPr txBox="1"/>
          <p:nvPr/>
        </p:nvSpPr>
        <p:spPr>
          <a:xfrm>
            <a:off x="609600" y="5623560"/>
            <a:ext cx="53190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DF666-0909-E2D2-D395-F7B6BCA68A07}"/>
              </a:ext>
            </a:extLst>
          </p:cNvPr>
          <p:cNvSpPr txBox="1"/>
          <p:nvPr/>
        </p:nvSpPr>
        <p:spPr>
          <a:xfrm>
            <a:off x="6263357" y="562356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Nov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00F989-9562-6FAF-991B-81F5D9AF9871}"/>
              </a:ext>
            </a:extLst>
          </p:cNvPr>
          <p:cNvSpPr txBox="1"/>
          <p:nvPr/>
        </p:nvSpPr>
        <p:spPr>
          <a:xfrm>
            <a:off x="601895" y="6139636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Very little area remained inundated in central Mali and Burkina Faso.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745322A-70B4-D583-0434-7CE576F33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70231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9724618-9CBC-2B58-44AC-534FE124E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57" y="1489496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B24E270-384C-EE88-E65D-206EF4720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05" y="1405377"/>
            <a:ext cx="532503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0882CF-06B7-342E-7AC2-35B774D1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1990C-6A2F-2891-5D2E-91B0CED1EF7F}"/>
              </a:ext>
            </a:extLst>
          </p:cNvPr>
          <p:cNvSpPr txBox="1"/>
          <p:nvPr/>
        </p:nvSpPr>
        <p:spPr>
          <a:xfrm>
            <a:off x="664713" y="557319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2D571-6E8A-A05A-A287-6102E502ED77}"/>
              </a:ext>
            </a:extLst>
          </p:cNvPr>
          <p:cNvSpPr txBox="1"/>
          <p:nvPr/>
        </p:nvSpPr>
        <p:spPr>
          <a:xfrm>
            <a:off x="6261805" y="55626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Nov 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C03119-80D4-3252-DFC5-A00732381C74}"/>
              </a:ext>
            </a:extLst>
          </p:cNvPr>
          <p:cNvGrpSpPr/>
          <p:nvPr/>
        </p:nvGrpSpPr>
        <p:grpSpPr>
          <a:xfrm>
            <a:off x="6299998" y="1395305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10695A-1CB1-6F88-CB5E-6A73A7A91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47937F-B75A-52CB-71ED-8E76BFF2D228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802AC5-C53A-67D3-12C8-1C298A41A35C}"/>
              </a:ext>
            </a:extLst>
          </p:cNvPr>
          <p:cNvSpPr txBox="1"/>
          <p:nvPr/>
        </p:nvSpPr>
        <p:spPr>
          <a:xfrm>
            <a:off x="621632" y="5986000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Substantial improvements in flooding conditions across Nigeria.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23BD7BE-B55F-BB3E-6934-98E496B2E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8396"/>
            <a:ext cx="5325035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F9722E-3E16-02B8-897E-7C07D902C502}"/>
              </a:ext>
            </a:extLst>
          </p:cNvPr>
          <p:cNvSpPr txBox="1"/>
          <p:nvPr/>
        </p:nvSpPr>
        <p:spPr>
          <a:xfrm>
            <a:off x="1209583" y="19470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Sokoto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BDD32-6841-D360-7B75-9EE9E2D9C3BF}"/>
              </a:ext>
            </a:extLst>
          </p:cNvPr>
          <p:cNvSpPr txBox="1"/>
          <p:nvPr/>
        </p:nvSpPr>
        <p:spPr>
          <a:xfrm>
            <a:off x="4118979" y="159360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Komadugu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7C2C0-0260-1E15-7B1E-0EF98CE6A42F}"/>
              </a:ext>
            </a:extLst>
          </p:cNvPr>
          <p:cNvSpPr txBox="1"/>
          <p:nvPr/>
        </p:nvSpPr>
        <p:spPr>
          <a:xfrm>
            <a:off x="990600" y="399222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Niger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6FBBCC-E53A-7F83-5176-66B2CAEBC1CC}"/>
              </a:ext>
            </a:extLst>
          </p:cNvPr>
          <p:cNvSpPr txBox="1"/>
          <p:nvPr/>
        </p:nvSpPr>
        <p:spPr>
          <a:xfrm>
            <a:off x="4343400" y="399222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Benue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B4262-7598-6E6B-4AED-AC4DA293DCD3}"/>
              </a:ext>
            </a:extLst>
          </p:cNvPr>
          <p:cNvSpPr txBox="1"/>
          <p:nvPr/>
        </p:nvSpPr>
        <p:spPr>
          <a:xfrm>
            <a:off x="6930099" y="190633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Sokoto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75BA5A-0A41-0E79-0CD0-CFA2E1CF04B9}"/>
              </a:ext>
            </a:extLst>
          </p:cNvPr>
          <p:cNvSpPr txBox="1"/>
          <p:nvPr/>
        </p:nvSpPr>
        <p:spPr>
          <a:xfrm>
            <a:off x="9839495" y="155292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Komadugu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6480ED-8B1E-A006-5646-3F943DFE83FC}"/>
              </a:ext>
            </a:extLst>
          </p:cNvPr>
          <p:cNvSpPr txBox="1"/>
          <p:nvPr/>
        </p:nvSpPr>
        <p:spPr>
          <a:xfrm>
            <a:off x="6711116" y="395153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Niger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9E02D5-B59A-8091-E2FD-C8A9651DCE7B}"/>
              </a:ext>
            </a:extLst>
          </p:cNvPr>
          <p:cNvSpPr txBox="1"/>
          <p:nvPr/>
        </p:nvSpPr>
        <p:spPr>
          <a:xfrm>
            <a:off x="10063916" y="395153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Benue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98930C-C75A-C384-00A1-0BC532CA5497}"/>
              </a:ext>
            </a:extLst>
          </p:cNvPr>
          <p:cNvGrpSpPr/>
          <p:nvPr/>
        </p:nvGrpSpPr>
        <p:grpSpPr>
          <a:xfrm>
            <a:off x="586880" y="1405377"/>
            <a:ext cx="3048000" cy="396466"/>
            <a:chOff x="443445" y="5506720"/>
            <a:chExt cx="3048000" cy="3964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ACA817-ADF8-8247-41C4-BEF6961D1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32505E-3E46-7E20-0CB0-58E6B188659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16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6D5F-7072-7E7E-0428-8CCB4E09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5388B-1A75-5513-141C-5D313515AF1A}"/>
              </a:ext>
            </a:extLst>
          </p:cNvPr>
          <p:cNvSpPr txBox="1"/>
          <p:nvPr/>
        </p:nvSpPr>
        <p:spPr>
          <a:xfrm>
            <a:off x="609600" y="5623560"/>
            <a:ext cx="53190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Oct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96C0E-26ED-12F1-5B7A-FF927F76A0E2}"/>
              </a:ext>
            </a:extLst>
          </p:cNvPr>
          <p:cNvSpPr txBox="1"/>
          <p:nvPr/>
        </p:nvSpPr>
        <p:spPr>
          <a:xfrm>
            <a:off x="6263360" y="562356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Nov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37518-5C99-C2F3-B3B5-D88983FEBA88}"/>
              </a:ext>
            </a:extLst>
          </p:cNvPr>
          <p:cNvSpPr txBox="1"/>
          <p:nvPr/>
        </p:nvSpPr>
        <p:spPr>
          <a:xfrm>
            <a:off x="601895" y="6139636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Very little area remained inundated across southern Chad. 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E21581E-3FDC-6F8F-B97A-5013FA7A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1508760"/>
            <a:ext cx="5325035" cy="41148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F7ADCE8-1C94-A999-543B-856D4F5D0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0" y="1501911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JF 2023/2024">
            <a:extLst>
              <a:ext uri="{FF2B5EF4-FFF2-40B4-BE49-F238E27FC236}">
                <a16:creationId xmlns:a16="http://schemas.microsoft.com/office/drawing/2014/main" id="{9B559EA5-68F8-6987-4FCC-71E020E8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12" y="1589926"/>
            <a:ext cx="599877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7DAC441-947C-DB0D-C462-3B1DF20F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00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2653C8-DA94-41ED-8099-1B0DCF30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10972800" cy="731520"/>
          </a:xfrm>
        </p:spPr>
        <p:txBody>
          <a:bodyPr/>
          <a:lstStyle/>
          <a:p>
            <a:r>
              <a:rPr lang="en-US" dirty="0"/>
              <a:t>Seasonal Rainfall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73204-5B2C-4D5E-A526-EA5B817CB52C}"/>
              </a:ext>
            </a:extLst>
          </p:cNvPr>
          <p:cNvSpPr txBox="1"/>
          <p:nvPr/>
        </p:nvSpPr>
        <p:spPr>
          <a:xfrm>
            <a:off x="406400" y="5921514"/>
            <a:ext cx="1140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Based on NMME and C3S, average rainfall is expected across the Sahel during Dec-Feb period.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5002D-1661-4EDC-8EDB-64AF4694D6D2}"/>
              </a:ext>
            </a:extLst>
          </p:cNvPr>
          <p:cNvSpPr/>
          <p:nvPr/>
        </p:nvSpPr>
        <p:spPr>
          <a:xfrm>
            <a:off x="1600200" y="2590800"/>
            <a:ext cx="1600200" cy="8327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45482-1FA8-410D-83A8-FE1CE703D53A}"/>
              </a:ext>
            </a:extLst>
          </p:cNvPr>
          <p:cNvSpPr/>
          <p:nvPr/>
        </p:nvSpPr>
        <p:spPr>
          <a:xfrm>
            <a:off x="6934200" y="3048000"/>
            <a:ext cx="1676400" cy="8953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E5955F-0BC4-3FDA-65C4-80C69163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47" y="1828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0CA68D-B7BC-425A-BF52-B4E2668D6F9B}"/>
              </a:ext>
            </a:extLst>
          </p:cNvPr>
          <p:cNvSpPr txBox="1"/>
          <p:nvPr/>
        </p:nvSpPr>
        <p:spPr>
          <a:xfrm>
            <a:off x="609600" y="5410200"/>
            <a:ext cx="11301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Tw Cen MT" panose="020B0602020104020603" pitchFamily="34" charset="0"/>
              </a:rPr>
              <a:t>In response to </a:t>
            </a:r>
            <a:r>
              <a:rPr lang="en-US" sz="2400" dirty="0">
                <a:latin typeface="Tw Cen MT" panose="020B0602020104020603" pitchFamily="34" charset="0"/>
              </a:rPr>
              <a:t>average rainfall, s</a:t>
            </a:r>
            <a:r>
              <a:rPr lang="en-US" sz="2400" b="0" dirty="0">
                <a:solidFill>
                  <a:schemeClr val="tx1"/>
                </a:solidFill>
                <a:latin typeface="Tw Cen MT" panose="020B0602020104020603" pitchFamily="34" charset="0"/>
              </a:rPr>
              <a:t>urface Soil Moisture is expected to be average to below average across the Sahel. </a:t>
            </a: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24AF7F-8B57-497C-9069-B1F43705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NHyFAS</a:t>
            </a:r>
            <a:r>
              <a:rPr lang="en-US" dirty="0"/>
              <a:t> Soil Moisture Forecast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762BB-E7B8-4E49-9BDC-14023F6ADB14}"/>
              </a:ext>
            </a:extLst>
          </p:cNvPr>
          <p:cNvSpPr/>
          <p:nvPr/>
        </p:nvSpPr>
        <p:spPr>
          <a:xfrm>
            <a:off x="8530118" y="2702647"/>
            <a:ext cx="1371600" cy="57395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833C3B-27A1-1068-CBFC-E29D5A67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0680"/>
            <a:ext cx="699113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7029-1180-9C74-EB3B-69E9273E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C1261-2385-A829-AAC9-E6CB2C158C1E}"/>
              </a:ext>
            </a:extLst>
          </p:cNvPr>
          <p:cNvSpPr txBox="1"/>
          <p:nvPr/>
        </p:nvSpPr>
        <p:spPr>
          <a:xfrm>
            <a:off x="583915" y="5349240"/>
            <a:ext cx="71890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(</a:t>
            </a:r>
            <a:r>
              <a:rPr lang="en-US" sz="1400" b="1" dirty="0">
                <a:latin typeface="Tw Cen MT" panose="020B0602020104020603" pitchFamily="34" charset="0"/>
              </a:rPr>
              <a:t>Nov 2023 – Feb 2024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B8E79-4181-6722-3D2B-3B2E502FC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34" y="1905000"/>
            <a:ext cx="1753442" cy="1128734"/>
          </a:xfrm>
          <a:prstGeom prst="rect">
            <a:avLst/>
          </a:prstGeom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id="{89A92086-BEB3-4D53-E66F-3DDFBD2AFDB5}"/>
              </a:ext>
            </a:extLst>
          </p:cNvPr>
          <p:cNvSpPr txBox="1"/>
          <p:nvPr/>
        </p:nvSpPr>
        <p:spPr>
          <a:xfrm>
            <a:off x="8001000" y="1752600"/>
            <a:ext cx="3710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As rainfall season is winding down, rivers across the region are expecting average to below average streamflow.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D07443-6DC2-2BF8-703A-242050FD7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3130" r="21531" b="9451"/>
          <a:stretch/>
        </p:blipFill>
        <p:spPr bwMode="auto">
          <a:xfrm>
            <a:off x="609600" y="1600200"/>
            <a:ext cx="7391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71711AF-34FD-8799-9799-6967A668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4" y="1371492"/>
            <a:ext cx="620683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ydrograph">
            <a:extLst>
              <a:ext uri="{FF2B5EF4-FFF2-40B4-BE49-F238E27FC236}">
                <a16:creationId xmlns:a16="http://schemas.microsoft.com/office/drawing/2014/main" id="{00D7DD7B-25FE-EFFC-019C-7A5F055D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23" y="1389087"/>
            <a:ext cx="4743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drograph">
            <a:extLst>
              <a:ext uri="{FF2B5EF4-FFF2-40B4-BE49-F238E27FC236}">
                <a16:creationId xmlns:a16="http://schemas.microsoft.com/office/drawing/2014/main" id="{EEB222FF-2CF0-283D-70C4-D2E608D8B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23" y="3802271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FEE811B-EA52-4716-A14B-2527C23B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23799"/>
            <a:ext cx="10972800" cy="647801"/>
          </a:xfrm>
        </p:spPr>
        <p:txBody>
          <a:bodyPr/>
          <a:lstStyle/>
          <a:p>
            <a:r>
              <a:rPr lang="en-US" dirty="0"/>
              <a:t>Seasonal Streamflow Forecast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FC404-33D4-48D1-8366-6829AF860CAE}"/>
              </a:ext>
            </a:extLst>
          </p:cNvPr>
          <p:cNvSpPr txBox="1"/>
          <p:nvPr/>
        </p:nvSpPr>
        <p:spPr>
          <a:xfrm>
            <a:off x="342356" y="4915505"/>
            <a:ext cx="6142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Discharges are on the decline in the rivers across the region as rainfall season is winding down.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4EC3A0-801B-4878-9C52-FE6B57D06B43}"/>
              </a:ext>
            </a:extLst>
          </p:cNvPr>
          <p:cNvSpPr txBox="1"/>
          <p:nvPr/>
        </p:nvSpPr>
        <p:spPr>
          <a:xfrm>
            <a:off x="6790417" y="6427661"/>
            <a:ext cx="47439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streamflow forecast: Nov 2023 – Feb 2024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8CEDAF-E007-AF67-0CFF-9A042EA3F4E5}"/>
              </a:ext>
            </a:extLst>
          </p:cNvPr>
          <p:cNvGrpSpPr/>
          <p:nvPr/>
        </p:nvGrpSpPr>
        <p:grpSpPr>
          <a:xfrm>
            <a:off x="4973548" y="2339736"/>
            <a:ext cx="287258" cy="338554"/>
            <a:chOff x="5416329" y="2274445"/>
            <a:chExt cx="287258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5CDE44-2C3D-4A04-A18C-44F60665DD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4997" y="2277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825D4B-7EAC-48CF-8001-50BC8941BDCD}"/>
                </a:ext>
              </a:extLst>
            </p:cNvPr>
            <p:cNvSpPr txBox="1"/>
            <p:nvPr/>
          </p:nvSpPr>
          <p:spPr>
            <a:xfrm>
              <a:off x="5416329" y="227444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5C4C46-8062-66FA-17D4-E2FF3E129183}"/>
              </a:ext>
            </a:extLst>
          </p:cNvPr>
          <p:cNvGrpSpPr/>
          <p:nvPr/>
        </p:nvGrpSpPr>
        <p:grpSpPr>
          <a:xfrm>
            <a:off x="5300292" y="1999279"/>
            <a:ext cx="308098" cy="338554"/>
            <a:chOff x="5047463" y="1913325"/>
            <a:chExt cx="308098" cy="3385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D516FA-C653-49DF-9B84-6F2FDCE84B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2217" y="222877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E8B9F6-7A70-494E-93F1-5CB4305E59AB}"/>
                </a:ext>
              </a:extLst>
            </p:cNvPr>
            <p:cNvSpPr txBox="1"/>
            <p:nvPr/>
          </p:nvSpPr>
          <p:spPr>
            <a:xfrm>
              <a:off x="5047463" y="1913325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57EB644-BD87-D284-FF9C-1D1921174C81}"/>
              </a:ext>
            </a:extLst>
          </p:cNvPr>
          <p:cNvSpPr txBox="1"/>
          <p:nvPr/>
        </p:nvSpPr>
        <p:spPr>
          <a:xfrm>
            <a:off x="7793648" y="1490246"/>
            <a:ext cx="24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A: Niger River in Nigeria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5C8CA-EDF6-7EC6-9C1A-55C06310F3E2}"/>
              </a:ext>
            </a:extLst>
          </p:cNvPr>
          <p:cNvSpPr txBox="1"/>
          <p:nvPr/>
        </p:nvSpPr>
        <p:spPr>
          <a:xfrm>
            <a:off x="7848600" y="4004846"/>
            <a:ext cx="235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B: Volta River in Ghana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01E4F-FA31-F9E2-DD98-2F6D749E752F}"/>
              </a:ext>
            </a:extLst>
          </p:cNvPr>
          <p:cNvSpPr txBox="1"/>
          <p:nvPr/>
        </p:nvSpPr>
        <p:spPr>
          <a:xfrm>
            <a:off x="360324" y="4592317"/>
            <a:ext cx="61066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Nov 2023 – Mar 2024</a:t>
            </a:r>
            <a:endParaRPr 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39566" y="1528452"/>
            <a:ext cx="10542101" cy="4552308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Substantial improvements in flooding across the region.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Discharges are on the decline as rainfall season is winding down in west Africa.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Average to below average streamflow is expected across the region.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Very low risk of flooding in the region.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33334</TotalTime>
  <Words>336</Words>
  <Application>Microsoft Office PowerPoint</Application>
  <PresentationFormat>Widescreen</PresentationFormat>
  <Paragraphs>57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Assumptions-West Africa</vt:lpstr>
      <vt:lpstr>Flooding Conditions in Central Mali</vt:lpstr>
      <vt:lpstr>Flooding Conditions in Nigeria</vt:lpstr>
      <vt:lpstr>Flooding Conditions in Chad</vt:lpstr>
      <vt:lpstr>Seasonal Rainfall Forecast</vt:lpstr>
      <vt:lpstr>NHyFAS Soil Moisture Forecast</vt:lpstr>
      <vt:lpstr>Seasonal Streamflow Forecast</vt:lpstr>
      <vt:lpstr>Seasonal Streamflow Forecast 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935</cp:revision>
  <cp:lastPrinted>2015-08-11T15:53:42Z</cp:lastPrinted>
  <dcterms:created xsi:type="dcterms:W3CDTF">2016-04-22T19:29:16Z</dcterms:created>
  <dcterms:modified xsi:type="dcterms:W3CDTF">2023-11-15T03:10:50Z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