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05" r:id="rId5"/>
    <p:sldId id="624" r:id="rId6"/>
    <p:sldId id="631" r:id="rId7"/>
    <p:sldId id="306" r:id="rId8"/>
    <p:sldId id="613" r:id="rId9"/>
    <p:sldId id="538" r:id="rId10"/>
  </p:sldIdLst>
  <p:sldSz cx="12192000" cy="6858000"/>
  <p:notesSz cx="6950075" cy="9236075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24"/>
            <p14:sldId id="631"/>
            <p14:sldId id="306"/>
            <p14:sldId id="613"/>
            <p14:sldId id="53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990099"/>
    <a:srgbClr val="800080"/>
    <a:srgbClr val="0066CC"/>
    <a:srgbClr val="E9EDF4"/>
    <a:srgbClr val="D0D8E8"/>
    <a:srgbClr val="CCCCFF"/>
    <a:srgbClr val="9999FF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5338" autoAdjust="0"/>
  </p:normalViewPr>
  <p:slideViewPr>
    <p:cSldViewPr>
      <p:cViewPr varScale="1">
        <p:scale>
          <a:sx n="93" d="100"/>
          <a:sy n="93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5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4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Assumptions-East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October 2023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3F31A961-E3F4-0E00-5C00-A39E2DAC5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7" y="1447800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345DC78-4E03-DB8D-9E41-23D1F5AD7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05" y="1435716"/>
            <a:ext cx="5325035" cy="41148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56266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FloodBase</a:t>
            </a:r>
            <a:r>
              <a:rPr lang="en-US" sz="1600" dirty="0">
                <a:latin typeface="Tw Cen MT" panose="020B0602020104020603" pitchFamily="34" charset="0"/>
              </a:rPr>
              <a:t> flood map: </a:t>
            </a:r>
            <a:r>
              <a:rPr lang="en-US" sz="1600" b="1" dirty="0">
                <a:latin typeface="Tw Cen MT" panose="020B0602020104020603" pitchFamily="34" charset="0"/>
              </a:rPr>
              <a:t>September 2023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21632" y="5986000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Current flood extent remained unchanged by mid-October in South Sudan.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6249922" y="1383257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6261805" y="556260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2023</a:t>
            </a:r>
          </a:p>
        </p:txBody>
      </p:sp>
      <p:pic>
        <p:nvPicPr>
          <p:cNvPr id="43" name="Picture 42" descr="Map&#10;&#10;Description automatically generated">
            <a:extLst>
              <a:ext uri="{FF2B5EF4-FFF2-40B4-BE49-F238E27FC236}">
                <a16:creationId xmlns:a16="http://schemas.microsoft.com/office/drawing/2014/main" id="{EED75260-7290-4C16-B37C-04E94632D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32" y="4235724"/>
            <a:ext cx="1701496" cy="13147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0A83797-04BA-4C09-A0B2-5DF836D6F0A2}"/>
              </a:ext>
            </a:extLst>
          </p:cNvPr>
          <p:cNvSpPr txBox="1"/>
          <p:nvPr/>
        </p:nvSpPr>
        <p:spPr>
          <a:xfrm>
            <a:off x="8309721" y="2539730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White Nile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DD0957-2A69-4674-A0B1-C0845FFD9D19}"/>
              </a:ext>
            </a:extLst>
          </p:cNvPr>
          <p:cNvSpPr txBox="1"/>
          <p:nvPr/>
        </p:nvSpPr>
        <p:spPr>
          <a:xfrm>
            <a:off x="10027218" y="27432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Sobet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2D55A0-628C-4446-9738-FB35A9BAC73A}"/>
              </a:ext>
            </a:extLst>
          </p:cNvPr>
          <p:cNvSpPr txBox="1"/>
          <p:nvPr/>
        </p:nvSpPr>
        <p:spPr>
          <a:xfrm>
            <a:off x="9677613" y="3363452"/>
            <a:ext cx="714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Akobo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FAB692-7030-413E-AB68-8FC1F54F0716}"/>
              </a:ext>
            </a:extLst>
          </p:cNvPr>
          <p:cNvSpPr txBox="1"/>
          <p:nvPr/>
        </p:nvSpPr>
        <p:spPr>
          <a:xfrm>
            <a:off x="10035051" y="4286679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Pibor</a:t>
            </a:r>
          </a:p>
        </p:txBody>
      </p:sp>
    </p:spTree>
    <p:extLst>
      <p:ext uri="{BB962C8B-B14F-4D97-AF65-F5344CB8AC3E}">
        <p14:creationId xmlns:p14="http://schemas.microsoft.com/office/powerpoint/2010/main" val="298690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AAF9B-7978-5829-4022-28A532B5D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69"/>
          <a:stretch/>
        </p:blipFill>
        <p:spPr>
          <a:xfrm>
            <a:off x="609600" y="1495917"/>
            <a:ext cx="7010400" cy="4869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5270C-DEAC-D2D3-CA71-D5E7BD0A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F7716-ABA9-FDCB-9E16-C59144AC72AD}"/>
              </a:ext>
            </a:extLst>
          </p:cNvPr>
          <p:cNvSpPr txBox="1"/>
          <p:nvPr/>
        </p:nvSpPr>
        <p:spPr>
          <a:xfrm>
            <a:off x="609600" y="6365527"/>
            <a:ext cx="7010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Oct 2023 – Jan 2024</a:t>
            </a:r>
            <a:r>
              <a:rPr lang="en-US" sz="1400" dirty="0">
                <a:latin typeface="Tw Cen MT" panose="020B0602020104020603" pitchFamily="34" charset="0"/>
              </a:rPr>
              <a:t>)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DF657FC2-214A-62BD-3838-01E606B41AB9}"/>
              </a:ext>
            </a:extLst>
          </p:cNvPr>
          <p:cNvSpPr txBox="1"/>
          <p:nvPr/>
        </p:nvSpPr>
        <p:spPr>
          <a:xfrm>
            <a:off x="7746086" y="1495917"/>
            <a:ext cx="37102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Average to below average streamflow is the forecast along White Nile, </a:t>
            </a:r>
            <a:r>
              <a:rPr lang="en-US" sz="2000" dirty="0" err="1">
                <a:latin typeface="Tw Cen MT" panose="020B0602020104020603" pitchFamily="34" charset="0"/>
                <a:cs typeface="Calibri" panose="020F0502020204030204" pitchFamily="34" charset="0"/>
              </a:rPr>
              <a:t>Sobet</a:t>
            </a:r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, Akobo, Pibor, and Nile Rivers in South Sudan and Sudan.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Whereas rivers in southern Ethiopia, Kenya, Uganda, and Somalia including Juba are expected to have above average streamflow.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BB97F-B72B-48E8-0872-A86D6E714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558" y="5236793"/>
            <a:ext cx="1753442" cy="11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002B582-E2AD-0801-A951-099597134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746" y="1063780"/>
            <a:ext cx="4743998" cy="2743200"/>
          </a:xfrm>
          <a:prstGeom prst="rect">
            <a:avLst/>
          </a:prstGeom>
        </p:spPr>
      </p:pic>
      <p:pic>
        <p:nvPicPr>
          <p:cNvPr id="1026" name="Picture 2" descr="Hydrograph">
            <a:extLst>
              <a:ext uri="{FF2B5EF4-FFF2-40B4-BE49-F238E27FC236}">
                <a16:creationId xmlns:a16="http://schemas.microsoft.com/office/drawing/2014/main" id="{228921FD-B460-AC4E-BB50-8B22DA189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18" y="3312355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40ABD0-BF66-3214-635A-69089E56D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67" y="1346468"/>
            <a:ext cx="5142720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33" y="792636"/>
            <a:ext cx="10972800" cy="731520"/>
          </a:xfrm>
        </p:spPr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392312" y="5844570"/>
            <a:ext cx="6781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  <a:cs typeface="Calibri" panose="020F0502020204030204" pitchFamily="34" charset="0"/>
              </a:rPr>
              <a:t>Similarly average to below average streamflow during Oct-Nov but expected to be above average in Dec-Feb over South Sudan and Sudan.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  <a:cs typeface="Calibri" panose="020F0502020204030204" pitchFamily="34" charset="0"/>
              </a:rPr>
              <a:t>Above average streamflow over Southern Kenya and Somalia.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B8469-F8D8-0F67-49D9-68ED028A5C35}"/>
              </a:ext>
            </a:extLst>
          </p:cNvPr>
          <p:cNvSpPr txBox="1"/>
          <p:nvPr/>
        </p:nvSpPr>
        <p:spPr>
          <a:xfrm>
            <a:off x="405643" y="5486443"/>
            <a:ext cx="51187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NHyFAS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Oct 2023 – Feb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099604-9D02-4130-B171-CE0DAD4EDAC9}"/>
              </a:ext>
            </a:extLst>
          </p:cNvPr>
          <p:cNvGrpSpPr/>
          <p:nvPr/>
        </p:nvGrpSpPr>
        <p:grpSpPr>
          <a:xfrm>
            <a:off x="3048000" y="2576931"/>
            <a:ext cx="287258" cy="338554"/>
            <a:chOff x="2914586" y="2426118"/>
            <a:chExt cx="287258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F31A7-843A-47CD-9783-7B0EC20CD884}"/>
                </a:ext>
              </a:extLst>
            </p:cNvPr>
            <p:cNvSpPr txBox="1"/>
            <p:nvPr/>
          </p:nvSpPr>
          <p:spPr>
            <a:xfrm>
              <a:off x="2914586" y="242611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7A3637-3688-443A-8976-B4879B93A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FDEC5A-E94D-4E65-9ECF-D299F427CDBC}"/>
              </a:ext>
            </a:extLst>
          </p:cNvPr>
          <p:cNvGrpSpPr/>
          <p:nvPr/>
        </p:nvGrpSpPr>
        <p:grpSpPr>
          <a:xfrm>
            <a:off x="2362200" y="1874260"/>
            <a:ext cx="308098" cy="338554"/>
            <a:chOff x="4079822" y="2048110"/>
            <a:chExt cx="308098" cy="33855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4F9EC3-F6B7-4717-B457-A0AC7BF7C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4079822" y="2048110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7278018" y="5901667"/>
            <a:ext cx="46747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Oct 2023 – Jan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C1B-06EC-42B1-A2CA-F6F6E3C83A0E}"/>
              </a:ext>
            </a:extLst>
          </p:cNvPr>
          <p:cNvSpPr txBox="1"/>
          <p:nvPr/>
        </p:nvSpPr>
        <p:spPr>
          <a:xfrm>
            <a:off x="7714364" y="3532589"/>
            <a:ext cx="21387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@ point B: Juba, Somalia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FC046-9B2D-4C26-B7CE-5AB18DAB5F53}"/>
              </a:ext>
            </a:extLst>
          </p:cNvPr>
          <p:cNvSpPr txBox="1"/>
          <p:nvPr/>
        </p:nvSpPr>
        <p:spPr>
          <a:xfrm>
            <a:off x="7714364" y="1217668"/>
            <a:ext cx="2759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White Nile, South Sudan</a:t>
            </a:r>
          </a:p>
        </p:txBody>
      </p:sp>
    </p:spTree>
    <p:extLst>
      <p:ext uri="{BB962C8B-B14F-4D97-AF65-F5344CB8AC3E}">
        <p14:creationId xmlns:p14="http://schemas.microsoft.com/office/powerpoint/2010/main" val="10754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 (Yemen)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405643" y="5936159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  <a:cs typeface="Calibri" panose="020F0502020204030204" pitchFamily="34" charset="0"/>
              </a:rPr>
              <a:t>Wadis in western Yemen are expected to have below average streamflow, risk of flooding is relatively low.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3048A-8845-D1FE-5ED6-B616AAEF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67" y="1346468"/>
            <a:ext cx="514272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524D7-6906-A93C-70CA-8598D76FE01D}"/>
              </a:ext>
            </a:extLst>
          </p:cNvPr>
          <p:cNvSpPr txBox="1"/>
          <p:nvPr/>
        </p:nvSpPr>
        <p:spPr>
          <a:xfrm>
            <a:off x="405643" y="5486443"/>
            <a:ext cx="51187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NHyFAS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Oct 2023 – Feb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DC0186-B305-BBAF-BB10-87D28EE4B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2" t="6666" r="19866" b="24444"/>
          <a:stretch/>
        </p:blipFill>
        <p:spPr bwMode="auto">
          <a:xfrm>
            <a:off x="5771156" y="1371643"/>
            <a:ext cx="527895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E7C2D8-577D-C1DB-7ABA-E15E7348477C}"/>
              </a:ext>
            </a:extLst>
          </p:cNvPr>
          <p:cNvGrpSpPr/>
          <p:nvPr/>
        </p:nvGrpSpPr>
        <p:grpSpPr>
          <a:xfrm>
            <a:off x="5616502" y="4290881"/>
            <a:ext cx="6071471" cy="1487507"/>
            <a:chOff x="5616502" y="4290881"/>
            <a:chExt cx="6071471" cy="148750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C8EC08-7772-4260-83E0-7BB3EF6E2EF2}"/>
                </a:ext>
              </a:extLst>
            </p:cNvPr>
            <p:cNvSpPr txBox="1"/>
            <p:nvPr/>
          </p:nvSpPr>
          <p:spPr>
            <a:xfrm>
              <a:off x="5616502" y="5470611"/>
              <a:ext cx="60714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Tw Cen MT" panose="020B0602020104020603" pitchFamily="34" charset="0"/>
                </a:rPr>
                <a:t>GloFAS</a:t>
              </a:r>
              <a:r>
                <a:rPr lang="en-US" sz="1400" dirty="0">
                  <a:latin typeface="Tw Cen MT" panose="020B0602020104020603" pitchFamily="34" charset="0"/>
                </a:rPr>
                <a:t> streamflow forecast (</a:t>
              </a:r>
              <a:r>
                <a:rPr lang="en-US" sz="1400" b="1" dirty="0">
                  <a:latin typeface="Tw Cen MT" panose="020B0602020104020603" pitchFamily="34" charset="0"/>
                </a:rPr>
                <a:t>Oct 2023 – Jan 2024</a:t>
              </a:r>
              <a:r>
                <a:rPr lang="en-US" sz="1400" dirty="0">
                  <a:latin typeface="Tw Cen MT" panose="020B0602020104020603" pitchFamily="34" charset="0"/>
                </a:rPr>
                <a:t>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722EE39-3597-4509-BD00-42B19929C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7259" y="4290881"/>
              <a:ext cx="1753442" cy="1128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972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BCB9-EC88-4674-A44F-3AC9689E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Risk (seasonal forecast)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28F27-A604-4706-880C-5E0EC22BD87E}"/>
              </a:ext>
            </a:extLst>
          </p:cNvPr>
          <p:cNvSpPr txBox="1">
            <a:spLocks/>
          </p:cNvSpPr>
          <p:nvPr/>
        </p:nvSpPr>
        <p:spPr>
          <a:xfrm>
            <a:off x="647299" y="1752600"/>
            <a:ext cx="10542101" cy="2743200"/>
          </a:xfrm>
          <a:prstGeom prst="rect">
            <a:avLst/>
          </a:prstGeom>
        </p:spPr>
        <p:txBody>
          <a:bodyPr tIns="18288" bIns="18288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While average to below average streamflow is the forecast over South Sudan and eastern Sudan, the higher than average September/mid-October extent is concerning to contribute to further devastating flooding with few events of higher than normal rainfall in the region.    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Considering </a:t>
            </a:r>
            <a:r>
              <a:rPr lang="en-US" dirty="0" err="1"/>
              <a:t>bothe</a:t>
            </a:r>
            <a:r>
              <a:rPr lang="en-US" dirty="0"/>
              <a:t> </a:t>
            </a:r>
            <a:r>
              <a:rPr lang="en-US" dirty="0" err="1"/>
              <a:t>GloFAS</a:t>
            </a:r>
            <a:r>
              <a:rPr lang="en-US" dirty="0"/>
              <a:t> and </a:t>
            </a:r>
            <a:r>
              <a:rPr lang="en-US" dirty="0" err="1"/>
              <a:t>NHyFAS</a:t>
            </a:r>
            <a:r>
              <a:rPr lang="en-US" dirty="0"/>
              <a:t> seasonal forecast, the risk of flooding in Juba is greater than it is in Shabelle.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63E83-64A0-9511-F949-01572756CEBA}"/>
              </a:ext>
            </a:extLst>
          </p:cNvPr>
          <p:cNvSpPr txBox="1"/>
          <p:nvPr/>
        </p:nvSpPr>
        <p:spPr>
          <a:xfrm>
            <a:off x="647299" y="4739640"/>
            <a:ext cx="104779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Suggested change for 2c.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Flooding is likely in northern and eastern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Keyna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Somalia, and southern and southeastern Ethiopia associated with the high likelihood of significant rainfall during the short rains/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deyr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season. High levels of flooding is expected in Ethiopia predominately along riverine areas of the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Juba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Shebelle and in the lowlands of 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Genale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Dawa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river catchments and the plains of Boren Zone of Oromia and South regions and southern lowland plains of the Somali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47877</TotalTime>
  <Words>407</Words>
  <Application>Microsoft Office PowerPoint</Application>
  <PresentationFormat>Widescreen</PresentationFormat>
  <Paragraphs>40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Assumptions-East Africa and Yemen</vt:lpstr>
      <vt:lpstr>Flooding Conditions in South Sudan</vt:lpstr>
      <vt:lpstr>Seasonal Streamflow Forecast</vt:lpstr>
      <vt:lpstr>Seasonal Streamflow Forecast</vt:lpstr>
      <vt:lpstr>Seasonal Streamflow Forecast (Yemen)</vt:lpstr>
      <vt:lpstr>Flooding Risk (seasonal forecast)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1455</cp:revision>
  <cp:lastPrinted>2015-08-11T15:53:42Z</cp:lastPrinted>
  <dcterms:created xsi:type="dcterms:W3CDTF">2016-04-22T19:29:16Z</dcterms:created>
  <dcterms:modified xsi:type="dcterms:W3CDTF">2023-10-16T17:00:43Z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