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505" r:id="rId5"/>
    <p:sldId id="632" r:id="rId6"/>
    <p:sldId id="634" r:id="rId7"/>
    <p:sldId id="633" r:id="rId8"/>
    <p:sldId id="631" r:id="rId9"/>
    <p:sldId id="635" r:id="rId10"/>
    <p:sldId id="306" r:id="rId11"/>
    <p:sldId id="636" r:id="rId12"/>
    <p:sldId id="613" r:id="rId13"/>
  </p:sldIdLst>
  <p:sldSz cx="12192000" cy="6858000"/>
  <p:notesSz cx="6950075" cy="9236075"/>
  <p:custDataLst>
    <p:tags r:id="rId1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32"/>
            <p14:sldId id="634"/>
            <p14:sldId id="633"/>
            <p14:sldId id="631"/>
            <p14:sldId id="635"/>
            <p14:sldId id="306"/>
            <p14:sldId id="636"/>
            <p14:sldId id="613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FF"/>
    <a:srgbClr val="990099"/>
    <a:srgbClr val="800080"/>
    <a:srgbClr val="0066CC"/>
    <a:srgbClr val="E9EDF4"/>
    <a:srgbClr val="D0D8E8"/>
    <a:srgbClr val="CCCCFF"/>
    <a:srgbClr val="9999FF"/>
    <a:srgbClr val="002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5338" autoAdjust="0"/>
  </p:normalViewPr>
  <p:slideViewPr>
    <p:cSldViewPr>
      <p:cViewPr varScale="1">
        <p:scale>
          <a:sx n="93" d="100"/>
          <a:sy n="93" d="100"/>
        </p:scale>
        <p:origin x="246" y="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11/14/2023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54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34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2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58A452-DD65-468A-AB5D-05D2CF26734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4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and Forecast Assumptions-East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November 2023 Seasonal Forecast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A0F5DEF9-A08F-19AE-9775-3D59CDD4A7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28840" r="1582" b="25555"/>
          <a:stretch/>
        </p:blipFill>
        <p:spPr>
          <a:xfrm>
            <a:off x="6202679" y="2388106"/>
            <a:ext cx="5638800" cy="3127570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9260E33-A0C9-5A21-CEAD-A54E8D90E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37" y="1402130"/>
            <a:ext cx="5325035" cy="4114800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30EB1C88-7ABC-48AA-B7FC-9BD57823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</p:spPr>
        <p:txBody>
          <a:bodyPr/>
          <a:lstStyle/>
          <a:p>
            <a:r>
              <a:rPr lang="en-US" dirty="0"/>
              <a:t>Flooding Conditions in Ethiopia, Kenya, and Somalia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E9C2F4B-56B8-4904-86F8-BC67AD45BC11}"/>
              </a:ext>
            </a:extLst>
          </p:cNvPr>
          <p:cNvSpPr txBox="1"/>
          <p:nvPr/>
        </p:nvSpPr>
        <p:spPr>
          <a:xfrm>
            <a:off x="696557" y="5562668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08 – 12 Nov 2023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9310F4-F246-4A58-BE77-3C1E58541EE5}"/>
              </a:ext>
            </a:extLst>
          </p:cNvPr>
          <p:cNvSpPr txBox="1"/>
          <p:nvPr/>
        </p:nvSpPr>
        <p:spPr>
          <a:xfrm>
            <a:off x="621632" y="5986000"/>
            <a:ext cx="10904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Widespread flooding in southern Ethiopia, eastern Kenya, and southern Somalia.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Juba River running at </a:t>
            </a:r>
            <a:r>
              <a:rPr lang="en-US" sz="2200" dirty="0" err="1">
                <a:latin typeface="Tw Cen MT" panose="020B0602020104020603" pitchFamily="34" charset="0"/>
              </a:rPr>
              <a:t>bankfull</a:t>
            </a:r>
            <a:r>
              <a:rPr lang="en-US" sz="2200" dirty="0">
                <a:latin typeface="Tw Cen MT" panose="020B0602020104020603" pitchFamily="34" charset="0"/>
              </a:rPr>
              <a:t>, upper Shabelle is at </a:t>
            </a:r>
            <a:r>
              <a:rPr lang="en-US" sz="2200" dirty="0" err="1">
                <a:latin typeface="Tw Cen MT" panose="020B0602020104020603" pitchFamily="34" charset="0"/>
              </a:rPr>
              <a:t>bankfull</a:t>
            </a:r>
            <a:r>
              <a:rPr lang="en-US" sz="2200" dirty="0">
                <a:latin typeface="Tw Cen MT" panose="020B0602020104020603" pitchFamily="34" charset="0"/>
              </a:rPr>
              <a:t> as well. 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11E6BCB-92A4-4B20-B0EA-8D933917409E}"/>
              </a:ext>
            </a:extLst>
          </p:cNvPr>
          <p:cNvGrpSpPr/>
          <p:nvPr/>
        </p:nvGrpSpPr>
        <p:grpSpPr>
          <a:xfrm>
            <a:off x="741079" y="1357337"/>
            <a:ext cx="3048000" cy="396466"/>
            <a:chOff x="443445" y="5506720"/>
            <a:chExt cx="3048000" cy="396466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3B913646-2317-4982-886F-F6C5083FA3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BD3F422-047D-42FF-BD90-803588CD9F47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F13F114-5F1C-467A-8D67-F92D9ABF4E24}"/>
              </a:ext>
            </a:extLst>
          </p:cNvPr>
          <p:cNvSpPr txBox="1"/>
          <p:nvPr/>
        </p:nvSpPr>
        <p:spPr>
          <a:xfrm>
            <a:off x="6202679" y="5562668"/>
            <a:ext cx="490728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SWALIM Observed water levels: </a:t>
            </a:r>
            <a:r>
              <a:rPr lang="en-US" sz="1600" b="1" dirty="0">
                <a:latin typeface="Tw Cen MT" panose="020B0602020104020603" pitchFamily="34" charset="0"/>
              </a:rPr>
              <a:t>12 November 2023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C910FA0-4FCD-27E8-0DA9-CE43A401EDDD}"/>
              </a:ext>
            </a:extLst>
          </p:cNvPr>
          <p:cNvGrpSpPr/>
          <p:nvPr/>
        </p:nvGrpSpPr>
        <p:grpSpPr>
          <a:xfrm>
            <a:off x="5345068" y="2095546"/>
            <a:ext cx="1121145" cy="338554"/>
            <a:chOff x="2925654" y="2159464"/>
            <a:chExt cx="1121145" cy="3385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442D34-55B5-31BE-4FF7-F9CD802EE90A}"/>
                </a:ext>
              </a:extLst>
            </p:cNvPr>
            <p:cNvSpPr txBox="1"/>
            <p:nvPr/>
          </p:nvSpPr>
          <p:spPr>
            <a:xfrm>
              <a:off x="2931878" y="2159464"/>
              <a:ext cx="11149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Tw Cen MT" panose="020B0602020104020603" pitchFamily="34" charset="0"/>
                </a:rPr>
                <a:t>Beletweyne</a:t>
              </a:r>
              <a:endParaRPr lang="en-US" sz="1600" dirty="0">
                <a:latin typeface="Tw Cen MT" panose="020B0602020104020603" pitchFamily="34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FB5B283-F214-00A0-C9DC-E195851E43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5654" y="2452024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09EF156-122D-A509-9782-C59A9CFBEC43}"/>
              </a:ext>
            </a:extLst>
          </p:cNvPr>
          <p:cNvGrpSpPr/>
          <p:nvPr/>
        </p:nvGrpSpPr>
        <p:grpSpPr>
          <a:xfrm>
            <a:off x="3338247" y="2924858"/>
            <a:ext cx="593139" cy="338554"/>
            <a:chOff x="3786837" y="2174904"/>
            <a:chExt cx="593139" cy="338554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0E26396-DE33-6EF0-50B9-1441446ED6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63B594-36EB-5159-3656-56A2D91AD77A}"/>
                </a:ext>
              </a:extLst>
            </p:cNvPr>
            <p:cNvSpPr txBox="1"/>
            <p:nvPr/>
          </p:nvSpPr>
          <p:spPr>
            <a:xfrm>
              <a:off x="3786837" y="2174904"/>
              <a:ext cx="556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Tw Cen MT" panose="020B0602020104020603" pitchFamily="34" charset="0"/>
                </a:rPr>
                <a:t>Luuq</a:t>
              </a:r>
              <a:endParaRPr lang="en-US" sz="1600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E9E494-C92A-B10B-2C2D-296F659896D9}"/>
              </a:ext>
            </a:extLst>
          </p:cNvPr>
          <p:cNvGrpSpPr/>
          <p:nvPr/>
        </p:nvGrpSpPr>
        <p:grpSpPr>
          <a:xfrm>
            <a:off x="3229898" y="4051617"/>
            <a:ext cx="683200" cy="338554"/>
            <a:chOff x="3696776" y="2120166"/>
            <a:chExt cx="683200" cy="33855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3180E47-4D05-3703-F159-A9B839D9A3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B0B6C0-B61D-D484-F70D-2B9451FE99B7}"/>
                </a:ext>
              </a:extLst>
            </p:cNvPr>
            <p:cNvSpPr txBox="1"/>
            <p:nvPr/>
          </p:nvSpPr>
          <p:spPr>
            <a:xfrm>
              <a:off x="3696776" y="2120166"/>
              <a:ext cx="6832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Tw Cen MT" panose="020B0602020104020603" pitchFamily="34" charset="0"/>
                </a:rPr>
                <a:t>Bualle</a:t>
              </a:r>
              <a:endParaRPr lang="en-US" sz="1600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599269-4F72-7546-4407-B23B59C6163B}"/>
              </a:ext>
            </a:extLst>
          </p:cNvPr>
          <p:cNvGrpSpPr/>
          <p:nvPr/>
        </p:nvGrpSpPr>
        <p:grpSpPr>
          <a:xfrm>
            <a:off x="2686938" y="3521126"/>
            <a:ext cx="1128118" cy="338554"/>
            <a:chOff x="3251858" y="2156616"/>
            <a:chExt cx="1128118" cy="33855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7161337-BC3A-0795-547B-D2E01F48DA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3330C2-444A-3169-22C5-6F8F36E10F69}"/>
                </a:ext>
              </a:extLst>
            </p:cNvPr>
            <p:cNvSpPr txBox="1"/>
            <p:nvPr/>
          </p:nvSpPr>
          <p:spPr>
            <a:xfrm>
              <a:off x="3251858" y="2156616"/>
              <a:ext cx="10502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Tw Cen MT" panose="020B0602020104020603" pitchFamily="34" charset="0"/>
                </a:rPr>
                <a:t>Bardheere</a:t>
              </a:r>
              <a:endParaRPr lang="en-US" sz="1600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C788DE1-A188-F6F3-45F4-279A3BFE4999}"/>
              </a:ext>
            </a:extLst>
          </p:cNvPr>
          <p:cNvGrpSpPr/>
          <p:nvPr/>
        </p:nvGrpSpPr>
        <p:grpSpPr>
          <a:xfrm>
            <a:off x="2905086" y="2581932"/>
            <a:ext cx="792497" cy="338554"/>
            <a:chOff x="3587479" y="2156421"/>
            <a:chExt cx="792497" cy="33855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23E40D8-6516-6E2D-2496-9928348098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B22C9DF-ACAE-B390-51C7-989AAE9F28D4}"/>
                </a:ext>
              </a:extLst>
            </p:cNvPr>
            <p:cNvSpPr txBox="1"/>
            <p:nvPr/>
          </p:nvSpPr>
          <p:spPr>
            <a:xfrm>
              <a:off x="3587479" y="2156421"/>
              <a:ext cx="7332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Tw Cen MT" panose="020B0602020104020603" pitchFamily="34" charset="0"/>
                </a:rPr>
                <a:t>Dollow</a:t>
              </a:r>
              <a:endParaRPr lang="en-US" sz="1600" dirty="0">
                <a:latin typeface="Tw Cen MT" panose="020B0602020104020603" pitchFamily="34" charset="0"/>
              </a:endParaRPr>
            </a:p>
          </p:txBody>
        </p:sp>
      </p:grp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80D3B359-35C6-E289-1769-5841D1230C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478" y="4257344"/>
            <a:ext cx="1634343" cy="126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99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96C9-B2EB-7483-5B25-C40679E68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Juba &amp; Shabelle Water Level on Nov 13</a:t>
            </a:r>
            <a:r>
              <a:rPr lang="en-US" baseline="30000" dirty="0"/>
              <a:t>th</a:t>
            </a:r>
            <a:r>
              <a:rPr lang="en-US" dirty="0"/>
              <a:t>, 2023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575DA1E2-8989-B8DE-2F5D-CCD47A1DA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752600"/>
            <a:ext cx="5486400" cy="3657600"/>
          </a:xfrm>
          <a:prstGeom prst="rect">
            <a:avLst/>
          </a:prstGeom>
        </p:spPr>
      </p:pic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7385FF5B-6612-7797-A976-BE1E8C2B6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5486400" cy="3657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2ABF8F-9DF5-C8F5-9F21-A24C190AC109}"/>
              </a:ext>
            </a:extLst>
          </p:cNvPr>
          <p:cNvSpPr txBox="1"/>
          <p:nvPr/>
        </p:nvSpPr>
        <p:spPr>
          <a:xfrm>
            <a:off x="609600" y="5628355"/>
            <a:ext cx="10904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Juba reached to </a:t>
            </a:r>
            <a:r>
              <a:rPr lang="en-US" sz="2200" dirty="0" err="1">
                <a:latin typeface="Tw Cen MT" panose="020B0602020104020603" pitchFamily="34" charset="0"/>
              </a:rPr>
              <a:t>bankfull</a:t>
            </a:r>
            <a:r>
              <a:rPr lang="en-US" sz="2200" dirty="0">
                <a:latin typeface="Tw Cen MT" panose="020B0602020104020603" pitchFamily="34" charset="0"/>
              </a:rPr>
              <a:t> few days sooner than Shabelle, currently both Juba and upper Shabelle are at </a:t>
            </a:r>
            <a:r>
              <a:rPr lang="en-US" sz="2200" dirty="0" err="1">
                <a:latin typeface="Tw Cen MT" panose="020B0602020104020603" pitchFamily="34" charset="0"/>
              </a:rPr>
              <a:t>bankfull</a:t>
            </a:r>
            <a:r>
              <a:rPr lang="en-US" sz="2200" dirty="0">
                <a:latin typeface="Tw Cen MT" panose="020B06020201040206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575779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0701A-7F7A-DDB9-31F5-1C80B4757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Flooding in Ethiopia &amp; Somalia Compared to 1997</a:t>
            </a: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C2786D68-68A1-5942-958C-0E9F696B0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21" y="1447800"/>
            <a:ext cx="5325035" cy="4114800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AE4D4360-0FC4-D83B-D163-DCEEE4D8A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67" y="1447800"/>
            <a:ext cx="5325035" cy="411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D2BD2A-0D2F-B4D5-16B7-8C8C55FD0004}"/>
              </a:ext>
            </a:extLst>
          </p:cNvPr>
          <p:cNvSpPr txBox="1"/>
          <p:nvPr/>
        </p:nvSpPr>
        <p:spPr>
          <a:xfrm>
            <a:off x="640420" y="5562600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w Cen MT" panose="020B0602020104020603" pitchFamily="34" charset="0"/>
              </a:rPr>
              <a:t>Oct-Dec of 1997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5BF598-CE84-EDF4-AFD0-F83A8D802B99}"/>
              </a:ext>
            </a:extLst>
          </p:cNvPr>
          <p:cNvSpPr txBox="1"/>
          <p:nvPr/>
        </p:nvSpPr>
        <p:spPr>
          <a:xfrm>
            <a:off x="6257367" y="5562600"/>
            <a:ext cx="53250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NOAA VIIRS 5-day comp.: </a:t>
            </a:r>
            <a:r>
              <a:rPr lang="en-US" sz="1600" b="1" dirty="0">
                <a:latin typeface="Tw Cen MT" panose="020B0602020104020603" pitchFamily="34" charset="0"/>
              </a:rPr>
              <a:t>08 – 12 Nov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4B1CA9-55BC-7BB1-9085-E856E6921527}"/>
              </a:ext>
            </a:extLst>
          </p:cNvPr>
          <p:cNvSpPr txBox="1"/>
          <p:nvPr/>
        </p:nvSpPr>
        <p:spPr>
          <a:xfrm>
            <a:off x="609600" y="6076890"/>
            <a:ext cx="1127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</a:rPr>
              <a:t>Current inundation pattern in Ethiopia and Somalia is very similar to Oct-Dec flooding of 1997.</a:t>
            </a:r>
          </a:p>
        </p:txBody>
      </p:sp>
    </p:spTree>
    <p:extLst>
      <p:ext uri="{BB962C8B-B14F-4D97-AF65-F5344CB8AC3E}">
        <p14:creationId xmlns:p14="http://schemas.microsoft.com/office/powerpoint/2010/main" val="375212770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5270C-DEAC-D2D3-CA71-D5E7BD0A6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One Month Streamflow Forecast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BF7716-ABA9-FDCB-9E16-C59144AC72AD}"/>
              </a:ext>
            </a:extLst>
          </p:cNvPr>
          <p:cNvSpPr txBox="1"/>
          <p:nvPr/>
        </p:nvSpPr>
        <p:spPr>
          <a:xfrm>
            <a:off x="642134" y="6066395"/>
            <a:ext cx="73151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streamflow forecast: (</a:t>
            </a:r>
            <a:r>
              <a:rPr lang="en-US" sz="1400" b="1" dirty="0">
                <a:latin typeface="Tw Cen MT" panose="020B0602020104020603" pitchFamily="34" charset="0"/>
              </a:rPr>
              <a:t>12 Nov – 12 Dec 2023</a:t>
            </a:r>
            <a:r>
              <a:rPr lang="en-US" sz="1400" dirty="0">
                <a:latin typeface="Tw Cen MT" panose="020B0602020104020603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C2061F-C7CF-C844-1ADE-5BD6AE729E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49" t="9695" r="21251" b="15801"/>
          <a:stretch/>
        </p:blipFill>
        <p:spPr>
          <a:xfrm>
            <a:off x="642135" y="1429435"/>
            <a:ext cx="7315200" cy="46482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C4463F2-DD67-2199-C8C0-216FB9E37619}"/>
              </a:ext>
            </a:extLst>
          </p:cNvPr>
          <p:cNvGrpSpPr/>
          <p:nvPr/>
        </p:nvGrpSpPr>
        <p:grpSpPr>
          <a:xfrm>
            <a:off x="665252" y="1470232"/>
            <a:ext cx="1196939" cy="1823989"/>
            <a:chOff x="665252" y="1470232"/>
            <a:chExt cx="1196939" cy="1823989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139DE13B-D87E-117D-74EA-9C65710F2E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78" r="61346" b="3333"/>
            <a:stretch/>
          </p:blipFill>
          <p:spPr bwMode="auto">
            <a:xfrm>
              <a:off x="719191" y="1470232"/>
              <a:ext cx="1143000" cy="1789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86E9DA-712E-BF28-E744-09C14293C30A}"/>
                </a:ext>
              </a:extLst>
            </p:cNvPr>
            <p:cNvSpPr txBox="1"/>
            <p:nvPr/>
          </p:nvSpPr>
          <p:spPr>
            <a:xfrm>
              <a:off x="665252" y="3048000"/>
              <a:ext cx="11969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latin typeface="Tw Cen MT" panose="020B0602020104020603" pitchFamily="34" charset="0"/>
                </a:rPr>
                <a:t>2-yr    5-yr    20-yr</a:t>
              </a:r>
            </a:p>
          </p:txBody>
        </p:sp>
      </p:grpSp>
      <p:pic>
        <p:nvPicPr>
          <p:cNvPr id="11" name="Graphic 10">
            <a:extLst>
              <a:ext uri="{FF2B5EF4-FFF2-40B4-BE49-F238E27FC236}">
                <a16:creationId xmlns:a16="http://schemas.microsoft.com/office/drawing/2014/main" id="{BDD6A3EE-293C-E34A-9A1B-D93A9836B1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66600" y="4043908"/>
            <a:ext cx="4325400" cy="20574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D8265D5-189D-036A-CEB0-C994D95A33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34921" y="1508760"/>
            <a:ext cx="4325400" cy="20574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B8D5822F-E45E-906B-13B0-09994B210A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76400" y="4798759"/>
            <a:ext cx="2883600" cy="1371600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31D61DC-96AE-C94B-4EF2-F4BFF5F1ADEA}"/>
              </a:ext>
            </a:extLst>
          </p:cNvPr>
          <p:cNvCxnSpPr>
            <a:stCxn id="13" idx="1"/>
          </p:cNvCxnSpPr>
          <p:nvPr/>
        </p:nvCxnSpPr>
        <p:spPr>
          <a:xfrm flipH="1">
            <a:off x="4724400" y="2537460"/>
            <a:ext cx="3110521" cy="2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0FA1B7-5137-FEE7-3BA8-5B5419F330FF}"/>
              </a:ext>
            </a:extLst>
          </p:cNvPr>
          <p:cNvCxnSpPr>
            <a:stCxn id="11" idx="1"/>
          </p:cNvCxnSpPr>
          <p:nvPr/>
        </p:nvCxnSpPr>
        <p:spPr>
          <a:xfrm flipH="1">
            <a:off x="5638800" y="5072608"/>
            <a:ext cx="2227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E5F8854-F247-8358-75C9-91B5F74721E1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1524000" y="4953000"/>
            <a:ext cx="152400" cy="53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9F3BB9D-1DD9-2DA9-42C6-775EB293F37A}"/>
              </a:ext>
            </a:extLst>
          </p:cNvPr>
          <p:cNvSpPr txBox="1"/>
          <p:nvPr/>
        </p:nvSpPr>
        <p:spPr>
          <a:xfrm>
            <a:off x="665252" y="6374172"/>
            <a:ext cx="1127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High likelihood of Juba discharge in Ethiopia and Somalia to be at 5-yr to 20-yr return period level until late November.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</a:rPr>
              <a:t>River discharges in southeastern Uganda are likely to be at 5-yr return period level as well.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C154D1-7BEC-87D6-1924-170C96BFDFA3}"/>
              </a:ext>
            </a:extLst>
          </p:cNvPr>
          <p:cNvSpPr txBox="1"/>
          <p:nvPr/>
        </p:nvSpPr>
        <p:spPr>
          <a:xfrm>
            <a:off x="719191" y="431097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Uganda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72D5E4-EA49-D296-555F-D40A744611AC}"/>
              </a:ext>
            </a:extLst>
          </p:cNvPr>
          <p:cNvSpPr txBox="1"/>
          <p:nvPr/>
        </p:nvSpPr>
        <p:spPr>
          <a:xfrm>
            <a:off x="3245949" y="317491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Ethiopia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942FBDC-830E-16A6-9BB3-4B563031384D}"/>
              </a:ext>
            </a:extLst>
          </p:cNvPr>
          <p:cNvSpPr txBox="1"/>
          <p:nvPr/>
        </p:nvSpPr>
        <p:spPr>
          <a:xfrm>
            <a:off x="5714442" y="425873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Somalia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F483C0-44B1-147C-159A-5C32CB0F6A47}"/>
              </a:ext>
            </a:extLst>
          </p:cNvPr>
          <p:cNvSpPr txBox="1"/>
          <p:nvPr/>
        </p:nvSpPr>
        <p:spPr>
          <a:xfrm>
            <a:off x="8058511" y="6070478"/>
            <a:ext cx="40323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streamflow forecast: </a:t>
            </a:r>
            <a:r>
              <a:rPr lang="en-US" sz="1400" b="1" dirty="0">
                <a:latin typeface="Tw Cen MT" panose="020B0602020104020603" pitchFamily="34" charset="0"/>
              </a:rPr>
              <a:t>12 Nov – 12 Dec 2023</a:t>
            </a:r>
            <a:r>
              <a:rPr lang="en-US" sz="1400" dirty="0">
                <a:latin typeface="Tw Cen MT" panose="020B06020201040206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489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B54346-8C63-D0A4-1BCA-5D574DDC48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75" t="9695" r="26875" b="19015"/>
          <a:stretch/>
        </p:blipFill>
        <p:spPr>
          <a:xfrm>
            <a:off x="735687" y="1508760"/>
            <a:ext cx="6062731" cy="4114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05270C-DEAC-D2D3-CA71-D5E7BD0A6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BF7716-ABA9-FDCB-9E16-C59144AC72AD}"/>
              </a:ext>
            </a:extLst>
          </p:cNvPr>
          <p:cNvSpPr txBox="1"/>
          <p:nvPr/>
        </p:nvSpPr>
        <p:spPr>
          <a:xfrm>
            <a:off x="753407" y="5647271"/>
            <a:ext cx="604501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streamflow forecast: </a:t>
            </a:r>
            <a:r>
              <a:rPr lang="en-US" sz="1400" b="1" dirty="0">
                <a:latin typeface="Tw Cen MT" panose="020B0602020104020603" pitchFamily="34" charset="0"/>
              </a:rPr>
              <a:t>Nov 2023 – Feb 2024</a:t>
            </a:r>
            <a:r>
              <a:rPr lang="en-US" sz="1400" dirty="0">
                <a:latin typeface="Tw Cen MT" panose="020B0602020104020603" pitchFamily="34" charset="0"/>
              </a:rPr>
              <a:t>)</a:t>
            </a:r>
          </a:p>
        </p:txBody>
      </p:sp>
      <p:sp>
        <p:nvSpPr>
          <p:cNvPr id="10" name="TextBox 22">
            <a:extLst>
              <a:ext uri="{FF2B5EF4-FFF2-40B4-BE49-F238E27FC236}">
                <a16:creationId xmlns:a16="http://schemas.microsoft.com/office/drawing/2014/main" id="{DF657FC2-214A-62BD-3838-01E606B41AB9}"/>
              </a:ext>
            </a:extLst>
          </p:cNvPr>
          <p:cNvSpPr txBox="1"/>
          <p:nvPr/>
        </p:nvSpPr>
        <p:spPr>
          <a:xfrm>
            <a:off x="6924506" y="1495917"/>
            <a:ext cx="4531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Tw Cen MT" panose="020B0602020104020603" pitchFamily="34" charset="0"/>
                <a:cs typeface="Calibri" panose="020F0502020204030204" pitchFamily="34" charset="0"/>
              </a:rPr>
              <a:t>Average to below average streamflow is the forecast along White Nile, </a:t>
            </a:r>
            <a:r>
              <a:rPr lang="en-US" sz="2000" dirty="0" err="1">
                <a:latin typeface="Tw Cen MT" panose="020B0602020104020603" pitchFamily="34" charset="0"/>
                <a:cs typeface="Calibri" panose="020F0502020204030204" pitchFamily="34" charset="0"/>
              </a:rPr>
              <a:t>Sobet</a:t>
            </a:r>
            <a:r>
              <a:rPr lang="en-US" sz="2000" dirty="0">
                <a:latin typeface="Tw Cen MT" panose="020B0602020104020603" pitchFamily="34" charset="0"/>
                <a:cs typeface="Calibri" panose="020F0502020204030204" pitchFamily="34" charset="0"/>
              </a:rPr>
              <a:t>, Akobo, Pibor, and Nile Rivers in South Sudan and Sudan.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Tw Cen MT" panose="020B0602020104020603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Tw Cen MT" panose="020B0602020104020603" pitchFamily="34" charset="0"/>
                <a:cs typeface="Calibri" panose="020F0502020204030204" pitchFamily="34" charset="0"/>
              </a:rPr>
              <a:t>Whereas rivers in southern Ethiopia, Kenya, Uganda, Somalia, and eastern DRC are expected to have above average streamflow.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Tw Cen MT" panose="020B0602020104020603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1BB97F-B72B-48E8-0872-A86D6E714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976" y="4494826"/>
            <a:ext cx="1753442" cy="112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6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20B30B-0E14-07D6-C9B7-7BB1447E2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43" y="1371600"/>
            <a:ext cx="5226950" cy="4114800"/>
          </a:xfrm>
          <a:prstGeom prst="rect">
            <a:avLst/>
          </a:prstGeom>
        </p:spPr>
      </p:pic>
      <p:pic>
        <p:nvPicPr>
          <p:cNvPr id="2050" name="Picture 2" descr="Hydrograph">
            <a:extLst>
              <a:ext uri="{FF2B5EF4-FFF2-40B4-BE49-F238E27FC236}">
                <a16:creationId xmlns:a16="http://schemas.microsoft.com/office/drawing/2014/main" id="{EE6DE02C-634B-33D5-807B-32A848D83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128" y="1217668"/>
            <a:ext cx="469661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5C514E-00FF-CB0E-AE32-C8F89698A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1127" y="3505200"/>
            <a:ext cx="4696611" cy="2743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103963-584D-4A5D-83C6-3D326B59D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33" y="792636"/>
            <a:ext cx="10972800" cy="731520"/>
          </a:xfrm>
        </p:spPr>
        <p:txBody>
          <a:bodyPr/>
          <a:lstStyle/>
          <a:p>
            <a:r>
              <a:rPr lang="en-US" dirty="0"/>
              <a:t>Seasonal Streamflow Forecast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DDC4674C-154E-4198-AFDD-F9D984723042}"/>
              </a:ext>
            </a:extLst>
          </p:cNvPr>
          <p:cNvSpPr txBox="1"/>
          <p:nvPr/>
        </p:nvSpPr>
        <p:spPr>
          <a:xfrm>
            <a:off x="392312" y="584457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  <a:cs typeface="Calibri" panose="020F0502020204030204" pitchFamily="34" charset="0"/>
              </a:rPr>
              <a:t>Similarly average streamflow during Nov-Dec but expected to be above average in Jan-Feb over South Sudan and Sudan.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latin typeface="Tw Cen MT" panose="020B0602020104020603" pitchFamily="34" charset="0"/>
                <a:cs typeface="Calibri" panose="020F0502020204030204" pitchFamily="34" charset="0"/>
              </a:rPr>
              <a:t>Above average streamflow over Uganda, eastern Kenya, southern Ethiopia and Somalia.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B8469-F8D8-0F67-49D9-68ED028A5C35}"/>
              </a:ext>
            </a:extLst>
          </p:cNvPr>
          <p:cNvSpPr txBox="1"/>
          <p:nvPr/>
        </p:nvSpPr>
        <p:spPr>
          <a:xfrm>
            <a:off x="405643" y="5486443"/>
            <a:ext cx="51187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NHyFAS</a:t>
            </a:r>
            <a:r>
              <a:rPr lang="en-US" sz="1400" dirty="0">
                <a:latin typeface="Tw Cen MT" panose="020B0602020104020603" pitchFamily="34" charset="0"/>
              </a:rPr>
              <a:t> streamflow forecast: </a:t>
            </a:r>
            <a:r>
              <a:rPr lang="en-US" sz="1400" b="1" dirty="0">
                <a:latin typeface="Tw Cen MT" panose="020B0602020104020603" pitchFamily="34" charset="0"/>
              </a:rPr>
              <a:t>Nov 2023 – Mar 2024</a:t>
            </a:r>
            <a:endParaRPr lang="en-US" sz="1400" dirty="0">
              <a:latin typeface="Tw Cen MT" panose="020B0602020104020603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099604-9D02-4130-B171-CE0DAD4EDAC9}"/>
              </a:ext>
            </a:extLst>
          </p:cNvPr>
          <p:cNvGrpSpPr/>
          <p:nvPr/>
        </p:nvGrpSpPr>
        <p:grpSpPr>
          <a:xfrm>
            <a:off x="3140467" y="2638576"/>
            <a:ext cx="287258" cy="338554"/>
            <a:chOff x="2914586" y="2426118"/>
            <a:chExt cx="287258" cy="3385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DF31A7-843A-47CD-9783-7B0EC20CD884}"/>
                </a:ext>
              </a:extLst>
            </p:cNvPr>
            <p:cNvSpPr txBox="1"/>
            <p:nvPr/>
          </p:nvSpPr>
          <p:spPr>
            <a:xfrm>
              <a:off x="2914586" y="2426118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B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77A3637-3688-443A-8976-B4879B93A0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25654" y="2452024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AFDEC5A-E94D-4E65-9ECF-D299F427CDBC}"/>
              </a:ext>
            </a:extLst>
          </p:cNvPr>
          <p:cNvGrpSpPr/>
          <p:nvPr/>
        </p:nvGrpSpPr>
        <p:grpSpPr>
          <a:xfrm>
            <a:off x="2477171" y="2407654"/>
            <a:ext cx="308098" cy="338554"/>
            <a:chOff x="4079822" y="2048110"/>
            <a:chExt cx="308098" cy="33855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44F9EC3-F6B7-4717-B457-A0AC7BF7C2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43400" y="2325893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F35078-50AD-41B7-9300-9F419A41AD2A}"/>
                </a:ext>
              </a:extLst>
            </p:cNvPr>
            <p:cNvSpPr txBox="1"/>
            <p:nvPr/>
          </p:nvSpPr>
          <p:spPr>
            <a:xfrm>
              <a:off x="4079822" y="2048110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w Cen MT" panose="020B0602020104020603" pitchFamily="34" charset="0"/>
                </a:rPr>
                <a:t>A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5013BB6-9041-4F3E-AB7E-C78A6397CB4F}"/>
              </a:ext>
            </a:extLst>
          </p:cNvPr>
          <p:cNvSpPr txBox="1"/>
          <p:nvPr/>
        </p:nvSpPr>
        <p:spPr>
          <a:xfrm>
            <a:off x="7001125" y="6227014"/>
            <a:ext cx="469661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GloFAS</a:t>
            </a:r>
            <a:r>
              <a:rPr lang="en-US" sz="1400" dirty="0">
                <a:latin typeface="Tw Cen MT" panose="020B0602020104020603" pitchFamily="34" charset="0"/>
              </a:rPr>
              <a:t> streamflow forecast: </a:t>
            </a:r>
            <a:r>
              <a:rPr lang="en-US" sz="1400" b="1" dirty="0">
                <a:latin typeface="Tw Cen MT" panose="020B0602020104020603" pitchFamily="34" charset="0"/>
              </a:rPr>
              <a:t>Nov 2023 – Feb 2024</a:t>
            </a:r>
            <a:endParaRPr lang="en-US" sz="1400" dirty="0">
              <a:latin typeface="Tw Cen MT" panose="020B06020201040206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3D7C1B-06EC-42B1-A2CA-F6F6E3C83A0E}"/>
              </a:ext>
            </a:extLst>
          </p:cNvPr>
          <p:cNvSpPr txBox="1"/>
          <p:nvPr/>
        </p:nvSpPr>
        <p:spPr>
          <a:xfrm>
            <a:off x="8280068" y="3637703"/>
            <a:ext cx="213872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Tw Cen MT" panose="020B0602020104020603" pitchFamily="34" charset="0"/>
              </a:rPr>
              <a:t>@ point B: Juba, Somalia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4FC046-9B2D-4C26-B7CE-5AB18DAB5F53}"/>
              </a:ext>
            </a:extLst>
          </p:cNvPr>
          <p:cNvSpPr txBox="1"/>
          <p:nvPr/>
        </p:nvSpPr>
        <p:spPr>
          <a:xfrm>
            <a:off x="7754686" y="1313721"/>
            <a:ext cx="2580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w Cen MT" panose="020B0602020104020603" pitchFamily="34" charset="0"/>
              </a:rPr>
              <a:t>@ point A: Victoria Nile, Uganda</a:t>
            </a:r>
          </a:p>
        </p:txBody>
      </p:sp>
    </p:spTree>
    <p:extLst>
      <p:ext uri="{BB962C8B-B14F-4D97-AF65-F5344CB8AC3E}">
        <p14:creationId xmlns:p14="http://schemas.microsoft.com/office/powerpoint/2010/main" val="107544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8494C-86ED-C985-D628-9C3111236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Science Partners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7647C-B49F-ABA5-F216-66DE9DEE92A1}"/>
              </a:ext>
            </a:extLst>
          </p:cNvPr>
          <p:cNvSpPr txBox="1"/>
          <p:nvPr/>
        </p:nvSpPr>
        <p:spPr>
          <a:xfrm>
            <a:off x="533400" y="1532733"/>
            <a:ext cx="11049000" cy="3942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EAST AFRICA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 we request an additional assumption on most likely flood return period? We saw in this press release a statement that FAO SWALIM projects 1 in 100 year flooding. And we aren’t sure if this accords with the science team’s latest analysis.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Answer: 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GloFAS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monthly forecast with respect to return periods, discharges in the Juba River in Ethiopia and Somalia are most likely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reach at a 5-year to 20-year 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return period level. Forecast also suggest widespread flooding is more likely in the Juba catchment (including eastern Kenya) than it is in the Shabelle catchment. 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6915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EE81D87A-B3B8-649D-DC08-9DD41D72CB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5" t="21496" r="25625" b="19297"/>
          <a:stretch/>
        </p:blipFill>
        <p:spPr bwMode="auto">
          <a:xfrm>
            <a:off x="5624208" y="1666531"/>
            <a:ext cx="5334000" cy="369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103963-584D-4A5D-83C6-3D326B59D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 Streamflow Forecast (Yemen)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DDC4674C-154E-4198-AFDD-F9D984723042}"/>
              </a:ext>
            </a:extLst>
          </p:cNvPr>
          <p:cNvSpPr txBox="1"/>
          <p:nvPr/>
        </p:nvSpPr>
        <p:spPr>
          <a:xfrm>
            <a:off x="405643" y="5936159"/>
            <a:ext cx="1120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latin typeface="Tw Cen MT" panose="020B0602020104020603" pitchFamily="34" charset="0"/>
                <a:cs typeface="Calibri" panose="020F0502020204030204" pitchFamily="34" charset="0"/>
              </a:rPr>
              <a:t>Wadis in western Yemen are expected to have below average streamflow, risk of flooding is relatively low.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6524D7-6906-A93C-70CA-8598D76FE01D}"/>
              </a:ext>
            </a:extLst>
          </p:cNvPr>
          <p:cNvSpPr txBox="1"/>
          <p:nvPr/>
        </p:nvSpPr>
        <p:spPr>
          <a:xfrm>
            <a:off x="405643" y="5486443"/>
            <a:ext cx="511873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Tw Cen MT" panose="020B0602020104020603" pitchFamily="34" charset="0"/>
              </a:rPr>
              <a:t>NHyFAS</a:t>
            </a:r>
            <a:r>
              <a:rPr lang="en-US" sz="1400" dirty="0">
                <a:latin typeface="Tw Cen MT" panose="020B0602020104020603" pitchFamily="34" charset="0"/>
              </a:rPr>
              <a:t> streamflow forecast: </a:t>
            </a:r>
            <a:r>
              <a:rPr lang="en-US" sz="1400" b="1" dirty="0">
                <a:latin typeface="Tw Cen MT" panose="020B0602020104020603" pitchFamily="34" charset="0"/>
              </a:rPr>
              <a:t>Nov 2023 – Mar 2024</a:t>
            </a:r>
            <a:endParaRPr lang="en-US" sz="1400" dirty="0">
              <a:latin typeface="Tw Cen MT" panose="020B0602020104020603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E7C2D8-577D-C1DB-7ABA-E15E7348477C}"/>
              </a:ext>
            </a:extLst>
          </p:cNvPr>
          <p:cNvGrpSpPr/>
          <p:nvPr/>
        </p:nvGrpSpPr>
        <p:grpSpPr>
          <a:xfrm>
            <a:off x="5624209" y="4172089"/>
            <a:ext cx="5334000" cy="1622131"/>
            <a:chOff x="5616503" y="4156257"/>
            <a:chExt cx="5334000" cy="162213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1C8EC08-7772-4260-83E0-7BB3EF6E2EF2}"/>
                </a:ext>
              </a:extLst>
            </p:cNvPr>
            <p:cNvSpPr txBox="1"/>
            <p:nvPr/>
          </p:nvSpPr>
          <p:spPr>
            <a:xfrm>
              <a:off x="5616503" y="5470611"/>
              <a:ext cx="53340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Tw Cen MT" panose="020B0602020104020603" pitchFamily="34" charset="0"/>
                </a:rPr>
                <a:t>GloFAS</a:t>
              </a:r>
              <a:r>
                <a:rPr lang="en-US" sz="1400" dirty="0">
                  <a:latin typeface="Tw Cen MT" panose="020B0602020104020603" pitchFamily="34" charset="0"/>
                </a:rPr>
                <a:t> streamflow forecast (</a:t>
              </a:r>
              <a:r>
                <a:rPr lang="en-US" sz="1400" b="1" dirty="0">
                  <a:latin typeface="Tw Cen MT" panose="020B0602020104020603" pitchFamily="34" charset="0"/>
                </a:rPr>
                <a:t>Nov 2023 – Feb 2024</a:t>
              </a:r>
              <a:r>
                <a:rPr lang="en-US" sz="1400" dirty="0">
                  <a:latin typeface="Tw Cen MT" panose="020B0602020104020603" pitchFamily="34" charset="0"/>
                </a:rPr>
                <a:t>)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722EE39-3597-4509-BD00-42B19929C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97060" y="4156257"/>
              <a:ext cx="1753442" cy="1128734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2BC331A3-F16E-4693-F020-DFDEC074B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2" y="1401609"/>
            <a:ext cx="522732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2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48310</TotalTime>
  <Words>529</Words>
  <Application>Microsoft Office PowerPoint</Application>
  <PresentationFormat>Widescreen</PresentationFormat>
  <Paragraphs>59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Courier New</vt:lpstr>
      <vt:lpstr>Symbol</vt:lpstr>
      <vt:lpstr>Tw Cen MT</vt:lpstr>
      <vt:lpstr>Wingdings</vt:lpstr>
      <vt:lpstr>FEWS NET Official PPT Template</vt:lpstr>
      <vt:lpstr>FEWS NET Enhanced Flood Monitoring and Forecast Assumptions-East Africa and Yemen</vt:lpstr>
      <vt:lpstr>Flooding Conditions in Ethiopia, Kenya, and Somalia</vt:lpstr>
      <vt:lpstr>Juba &amp; Shabelle Water Level on Nov 13th, 2023</vt:lpstr>
      <vt:lpstr>Recent Flooding in Ethiopia &amp; Somalia Compared to 1997</vt:lpstr>
      <vt:lpstr>Next One Month Streamflow Forecast</vt:lpstr>
      <vt:lpstr>Seasonal Streamflow Forecast</vt:lpstr>
      <vt:lpstr>Seasonal Streamflow Forecast</vt:lpstr>
      <vt:lpstr>Questions for Science Partners</vt:lpstr>
      <vt:lpstr>Seasonal Streamflow Forecast (Yemen)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</cp:lastModifiedBy>
  <cp:revision>1483</cp:revision>
  <cp:lastPrinted>2015-08-11T15:53:42Z</cp:lastPrinted>
  <dcterms:created xsi:type="dcterms:W3CDTF">2016-04-22T19:29:16Z</dcterms:created>
  <dcterms:modified xsi:type="dcterms:W3CDTF">2023-11-15T02:20:08Z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