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505" r:id="rId5"/>
    <p:sldId id="551" r:id="rId6"/>
    <p:sldId id="549" r:id="rId7"/>
  </p:sldIdLst>
  <p:sldSz cx="12192000" cy="6858000"/>
  <p:notesSz cx="6950075" cy="9236075"/>
  <p:custDataLst>
    <p:tags r:id="rId1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72922F-3812-4AC1-81B4-74E0A3CC4C18}">
          <p14:sldIdLst>
            <p14:sldId id="505"/>
            <p14:sldId id="551"/>
            <p14:sldId id="549"/>
          </p14:sldIdLst>
        </p14:section>
        <p14:section name="Untitled Section" id="{69C5BBBF-59C5-4E37-97E1-BE2FEE0AEBE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ke Stabler" initials="B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9EDF4"/>
    <a:srgbClr val="D0D8E8"/>
    <a:srgbClr val="CCCCFF"/>
    <a:srgbClr val="9999FF"/>
    <a:srgbClr val="002F6C"/>
    <a:srgbClr val="2A2C2D"/>
    <a:srgbClr val="FF9933"/>
    <a:srgbClr val="FF66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52" autoAdjust="0"/>
    <p:restoredTop sz="95816" autoAdjust="0"/>
  </p:normalViewPr>
  <p:slideViewPr>
    <p:cSldViewPr>
      <p:cViewPr varScale="1">
        <p:scale>
          <a:sx n="93" d="100"/>
          <a:sy n="93" d="100"/>
        </p:scale>
        <p:origin x="216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211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28AE7B44-4A3A-4F68-A393-82A47AF755A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211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ABDAC4E9-F8CA-4132-8404-263BDFCF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3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451C3B-E755-4C0F-BBF5-A659D6D37FA5}" type="datetimeFigureOut">
              <a:rPr lang="en-US"/>
              <a:pPr>
                <a:defRPr/>
              </a:pPr>
              <a:t>11/14/2023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3738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4" tIns="46242" rIns="92484" bIns="4624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4" tIns="46242" rIns="92484" bIns="4624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58A452-DD65-468A-AB5D-05D2CF267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00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63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309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925372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 i="0" baseline="0"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0743"/>
            <a:ext cx="10972800" cy="47548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>
              <a:spcBef>
                <a:spcPts val="800"/>
              </a:spcBef>
              <a:buFont typeface="Wingdings" pitchFamily="2" charset="2"/>
              <a:buChar char="§"/>
              <a:defRPr sz="24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latin typeface="Tw Cen MT" pitchFamily="34" charset="0"/>
              </a:defRPr>
            </a:lvl2pPr>
            <a:lvl3pPr>
              <a:buSzPct val="100000"/>
              <a:defRPr sz="2000" baseline="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latin typeface="Tw Cen MT" pitchFamily="34" charset="0"/>
              </a:defRPr>
            </a:lvl4pPr>
            <a:lvl5pPr>
              <a:buSzPct val="80000"/>
              <a:defRPr baseline="0">
                <a:latin typeface="Tw Cen M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BA9556-E8B9-4246-9619-D14475C0352C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BBD0E5-C25E-4801-991A-ECA9F4435332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i="0" baseline="0">
                <a:solidFill>
                  <a:srgbClr val="002F6C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2976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 marL="342900" indent="-342900">
              <a:spcBef>
                <a:spcPts val="800"/>
              </a:spcBef>
              <a:buSzPct val="125000"/>
              <a:buFont typeface="Arial" panose="020B0604020202020204" pitchFamily="34" charset="0"/>
              <a:buChar char="•"/>
              <a:defRPr sz="2400" baseline="0">
                <a:solidFill>
                  <a:srgbClr val="2A2C2D"/>
                </a:solidFill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solidFill>
                  <a:srgbClr val="2A2C2D"/>
                </a:solidFill>
                <a:latin typeface="Tw Cen MT" pitchFamily="34" charset="0"/>
              </a:defRPr>
            </a:lvl2pPr>
            <a:lvl3pPr>
              <a:buSzPct val="100000"/>
              <a:defRPr sz="2000" baseline="0">
                <a:solidFill>
                  <a:srgbClr val="2A2C2D"/>
                </a:solidFill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solidFill>
                  <a:srgbClr val="2A2C2D"/>
                </a:solidFill>
                <a:latin typeface="Tw Cen MT" pitchFamily="34" charset="0"/>
              </a:defRPr>
            </a:lvl4pPr>
            <a:lvl5pPr>
              <a:buSzPct val="80000"/>
              <a:defRPr baseline="0">
                <a:solidFill>
                  <a:srgbClr val="2A2C2D"/>
                </a:solidFill>
                <a:latin typeface="Tw Cen M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609600" y="1600200"/>
            <a:ext cx="109728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F6C"/>
                </a:solidFill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FEWS_NET_III_Logo-0.6in.jpg">
            <a:extLst>
              <a:ext uri="{FF2B5EF4-FFF2-40B4-BE49-F238E27FC236}">
                <a16:creationId xmlns:a16="http://schemas.microsoft.com/office/drawing/2014/main" id="{B6D35BA6-321F-4B00-A8DC-5106C3C73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014B34-EB99-4B2D-9483-8A19792317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57200"/>
            <a:ext cx="308235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1828800" y="1828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0" dirty="0">
                <a:solidFill>
                  <a:schemeClr val="bg1"/>
                </a:solidFill>
                <a:effectLst/>
                <a:latin typeface="Tw Cen MT" pitchFamily="34" charset="0"/>
              </a:rPr>
              <a:t>Famine Early Warning Systems Network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10363200" cy="1828800"/>
          </a:xfrm>
          <a:prstGeom prst="rect">
            <a:avLst/>
          </a:prstGeom>
        </p:spPr>
        <p:txBody>
          <a:bodyPr anchor="ctr" anchorCtr="0"/>
          <a:lstStyle>
            <a:lvl1pPr>
              <a:defRPr sz="4000" b="1" i="0" baseline="0">
                <a:solidFill>
                  <a:schemeClr val="tx1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534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Tw Cen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enter 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60786"/>
            <a:ext cx="3052072" cy="9144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54880"/>
          </a:xfrm>
          <a:prstGeom prst="rect">
            <a:avLst/>
          </a:prstGeom>
        </p:spPr>
        <p:txBody>
          <a:bodyPr tIns="18288" bIns="18288" anchor="ctr" anchorCtr="0"/>
          <a:lstStyle>
            <a:lvl1pPr marL="914400" indent="0">
              <a:spcBef>
                <a:spcPts val="0"/>
              </a:spcBef>
              <a:buFontTx/>
              <a:buNone/>
              <a:defRPr sz="28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/>
            </a:lvl2pPr>
            <a:lvl3pPr>
              <a:buSzPct val="100000"/>
              <a:defRPr sz="2000" baseline="0"/>
            </a:lvl3pPr>
            <a:lvl4pPr>
              <a:buSzPct val="40000"/>
              <a:buFont typeface="Wingdings" pitchFamily="2" charset="2"/>
              <a:buChar char="q"/>
              <a:defRPr baseline="0"/>
            </a:lvl4pPr>
            <a:lvl5pPr>
              <a:buSzPct val="80000"/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943C15E-A428-4999-B5D1-6F22671A7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33029"/>
            <a:ext cx="10972800" cy="49362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2F6C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9" name="Picture 8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6448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00200"/>
            <a:ext cx="54864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1" name="Picture 10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0"/>
            <a:ext cx="10972800" cy="1828800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37360"/>
            <a:ext cx="10972800" cy="14630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w Cen M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1" r:id="rId2"/>
    <p:sldLayoutId id="2147483721" r:id="rId3"/>
    <p:sldLayoutId id="2147483723" r:id="rId4"/>
    <p:sldLayoutId id="2147483725" r:id="rId5"/>
    <p:sldLayoutId id="2147483726" r:id="rId6"/>
    <p:sldLayoutId id="2147483724" r:id="rId7"/>
    <p:sldLayoutId id="2147483727" r:id="rId8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5A2A-853C-4BA4-BDCA-4525DCE8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2286000"/>
          </a:xfrm>
        </p:spPr>
        <p:txBody>
          <a:bodyPr/>
          <a:lstStyle/>
          <a:p>
            <a:pPr algn="ctr"/>
            <a:r>
              <a:rPr lang="en-US" sz="4200" dirty="0"/>
              <a:t>FEWS NET Enhanced Flood Monitoring and Forecast Assumptions-Afghanistan</a:t>
            </a:r>
          </a:p>
        </p:txBody>
      </p:sp>
      <p:sp>
        <p:nvSpPr>
          <p:cNvPr id="5" name="Google Shape;106;p26">
            <a:extLst>
              <a:ext uri="{FF2B5EF4-FFF2-40B4-BE49-F238E27FC236}">
                <a16:creationId xmlns:a16="http://schemas.microsoft.com/office/drawing/2014/main" id="{FDBFA06A-E0DD-4173-81B5-F7DEBDAF8DCB}"/>
              </a:ext>
            </a:extLst>
          </p:cNvPr>
          <p:cNvSpPr txBox="1">
            <a:spLocks/>
          </p:cNvSpPr>
          <p:nvPr/>
        </p:nvSpPr>
        <p:spPr>
          <a:xfrm>
            <a:off x="609600" y="3962400"/>
            <a:ext cx="109728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ourier New" pitchFamily="49" charset="0"/>
              <a:buChar char="o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q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»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b="1" dirty="0"/>
              <a:t>November 2023 Seasonal Forecast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3600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FEWS NET Science Team: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USGS, NASA, NOAA, </a:t>
            </a:r>
            <a:r>
              <a:rPr lang="en-US" sz="3600" dirty="0" err="1"/>
              <a:t>UCSB+Regional</a:t>
            </a:r>
            <a:r>
              <a:rPr lang="en-US" sz="3600" dirty="0"/>
              <a:t> Scientists</a:t>
            </a:r>
          </a:p>
        </p:txBody>
      </p:sp>
    </p:spTree>
    <p:extLst>
      <p:ext uri="{BB962C8B-B14F-4D97-AF65-F5344CB8AC3E}">
        <p14:creationId xmlns:p14="http://schemas.microsoft.com/office/powerpoint/2010/main" val="68432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3EAC8-F1EC-49E2-B103-4DCEBF90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1366652" cy="731520"/>
          </a:xfrm>
        </p:spPr>
        <p:txBody>
          <a:bodyPr/>
          <a:lstStyle/>
          <a:p>
            <a:r>
              <a:rPr lang="en-US" sz="2600" dirty="0"/>
              <a:t>Water Level at </a:t>
            </a:r>
            <a:r>
              <a:rPr lang="en-US" sz="2600" dirty="0" err="1"/>
              <a:t>Kajakai</a:t>
            </a:r>
            <a:r>
              <a:rPr lang="en-US" sz="2600" dirty="0"/>
              <a:t> Reservoir in the Helmand basin (as of Nov 02, 2023)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BD7BF7-630F-3190-DCE6-4C9C27627523}"/>
              </a:ext>
            </a:extLst>
          </p:cNvPr>
          <p:cNvSpPr txBox="1"/>
          <p:nvPr/>
        </p:nvSpPr>
        <p:spPr>
          <a:xfrm>
            <a:off x="609600" y="6172200"/>
            <a:ext cx="11366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w Cen MT" panose="020B0602020104020603" pitchFamily="34" charset="0"/>
              </a:rPr>
              <a:t>Typical low water level in the </a:t>
            </a:r>
            <a:r>
              <a:rPr lang="en-US" sz="2000" dirty="0" err="1">
                <a:latin typeface="Tw Cen MT" panose="020B0602020104020603" pitchFamily="34" charset="0"/>
              </a:rPr>
              <a:t>Kajakai</a:t>
            </a:r>
            <a:r>
              <a:rPr lang="en-US" sz="2000" dirty="0">
                <a:latin typeface="Tw Cen MT" panose="020B0602020104020603" pitchFamily="34" charset="0"/>
              </a:rPr>
              <a:t> reservoir during the dry period, but at least better than last two dry seasons.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5777E0-BE19-391A-C25D-16A4526773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56" t="51111" r="22171" b="1573"/>
          <a:stretch/>
        </p:blipFill>
        <p:spPr>
          <a:xfrm>
            <a:off x="6477000" y="1905000"/>
            <a:ext cx="4648201" cy="32449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D773EE-CFBF-611C-0357-301D623C9DE8}"/>
              </a:ext>
            </a:extLst>
          </p:cNvPr>
          <p:cNvSpPr txBox="1"/>
          <p:nvPr/>
        </p:nvSpPr>
        <p:spPr>
          <a:xfrm>
            <a:off x="6705600" y="4038600"/>
            <a:ext cx="55335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err="1"/>
              <a:t>Jehil</a:t>
            </a: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8DC7D4-7B2C-B871-6E9D-54E4020D8BB6}"/>
              </a:ext>
            </a:extLst>
          </p:cNvPr>
          <p:cNvSpPr txBox="1"/>
          <p:nvPr/>
        </p:nvSpPr>
        <p:spPr>
          <a:xfrm>
            <a:off x="7733204" y="3686047"/>
            <a:ext cx="77296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err="1"/>
              <a:t>Kajakai</a:t>
            </a:r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BF2F12-E6F9-734B-866E-0297E8375724}"/>
              </a:ext>
            </a:extLst>
          </p:cNvPr>
          <p:cNvSpPr txBox="1"/>
          <p:nvPr/>
        </p:nvSpPr>
        <p:spPr>
          <a:xfrm>
            <a:off x="7976220" y="4284130"/>
            <a:ext cx="105990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err="1"/>
              <a:t>Arghandab</a:t>
            </a:r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750F0A-4D10-9D1A-9C11-87F053C6B868}"/>
              </a:ext>
            </a:extLst>
          </p:cNvPr>
          <p:cNvSpPr txBox="1"/>
          <p:nvPr/>
        </p:nvSpPr>
        <p:spPr>
          <a:xfrm>
            <a:off x="8989408" y="3778233"/>
            <a:ext cx="96051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err="1"/>
              <a:t>Istadehye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6AAAB0-DD55-2BC5-1E71-FF3212696932}"/>
              </a:ext>
            </a:extLst>
          </p:cNvPr>
          <p:cNvSpPr txBox="1"/>
          <p:nvPr/>
        </p:nvSpPr>
        <p:spPr>
          <a:xfrm>
            <a:off x="8263156" y="1905000"/>
            <a:ext cx="53251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err="1"/>
              <a:t>Zeid</a:t>
            </a:r>
            <a:endParaRPr lang="en-US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0BA18E-0D09-0474-C444-8E77728DBC8A}"/>
              </a:ext>
            </a:extLst>
          </p:cNvPr>
          <p:cNvSpPr txBox="1"/>
          <p:nvPr/>
        </p:nvSpPr>
        <p:spPr>
          <a:xfrm>
            <a:off x="6373883" y="5110408"/>
            <a:ext cx="2462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USDA monitoring reservoirs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ADF96B-954D-D39C-FF4B-566A5744C98A}"/>
              </a:ext>
            </a:extLst>
          </p:cNvPr>
          <p:cNvSpPr txBox="1"/>
          <p:nvPr/>
        </p:nvSpPr>
        <p:spPr>
          <a:xfrm>
            <a:off x="6373884" y="5423868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w Cen MT" panose="020B0602020104020603" pitchFamily="34" charset="0"/>
              </a:rPr>
              <a:t>Hydroweb</a:t>
            </a:r>
            <a:r>
              <a:rPr lang="en-US" sz="1600" dirty="0">
                <a:latin typeface="Tw Cen MT" panose="020B0602020104020603" pitchFamily="34" charset="0"/>
              </a:rPr>
              <a:t> has additional monitoring points along major rivers but none of them matched with the names provided by Fahim</a:t>
            </a:r>
          </a:p>
        </p:txBody>
      </p:sp>
      <p:pic>
        <p:nvPicPr>
          <p:cNvPr id="2050" name="Picture 2" descr="Data/image supplied by NASA. Link opens up new window.">
            <a:extLst>
              <a:ext uri="{FF2B5EF4-FFF2-40B4-BE49-F238E27FC236}">
                <a16:creationId xmlns:a16="http://schemas.microsoft.com/office/drawing/2014/main" id="{AA2DC365-CD15-7A6B-F445-15E27454E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27" y="1447102"/>
            <a:ext cx="5334794" cy="472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11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ydrograph">
            <a:extLst>
              <a:ext uri="{FF2B5EF4-FFF2-40B4-BE49-F238E27FC236}">
                <a16:creationId xmlns:a16="http://schemas.microsoft.com/office/drawing/2014/main" id="{56FC6351-4C4A-CA78-8B3D-2444CC224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422" y="1448055"/>
            <a:ext cx="462260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ydrograph">
            <a:extLst>
              <a:ext uri="{FF2B5EF4-FFF2-40B4-BE49-F238E27FC236}">
                <a16:creationId xmlns:a16="http://schemas.microsoft.com/office/drawing/2014/main" id="{07AE294F-9628-CD97-0C9A-F2A937E70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422" y="3747633"/>
            <a:ext cx="464922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CE32EDE-0D3E-9366-DBC4-D9D2A1A45D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3551" r="13750" b="1146"/>
          <a:stretch/>
        </p:blipFill>
        <p:spPr bwMode="auto">
          <a:xfrm>
            <a:off x="789933" y="1721544"/>
            <a:ext cx="4848867" cy="3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Map&#10;&#10;Description automatically generated with medium confidence">
            <a:extLst>
              <a:ext uri="{FF2B5EF4-FFF2-40B4-BE49-F238E27FC236}">
                <a16:creationId xmlns:a16="http://schemas.microsoft.com/office/drawing/2014/main" id="{410CDBCC-2E0B-4F07-873E-38BAB462179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6" y="1981199"/>
            <a:ext cx="4883791" cy="36575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A2C983-359C-41D0-8B84-AAADD8F21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010" y="838200"/>
            <a:ext cx="11430000" cy="416920"/>
          </a:xfrm>
        </p:spPr>
        <p:txBody>
          <a:bodyPr/>
          <a:lstStyle/>
          <a:p>
            <a:r>
              <a:rPr lang="en-US" sz="3000" dirty="0"/>
              <a:t>Streamflow Forecast for Afghanistan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438228-C3EC-46E9-AF07-12EABE285FFF}"/>
              </a:ext>
            </a:extLst>
          </p:cNvPr>
          <p:cNvSpPr txBox="1"/>
          <p:nvPr/>
        </p:nvSpPr>
        <p:spPr>
          <a:xfrm>
            <a:off x="658230" y="6013634"/>
            <a:ext cx="5028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>
                <a:latin typeface="Tw Cen MT" panose="020B0602020104020603" pitchFamily="34" charset="0"/>
              </a:rPr>
              <a:t>Typical dry conditions are expected at least until the end of the year.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B1C360-B977-4BED-BEF4-6FED0C4EB5B6}"/>
              </a:ext>
            </a:extLst>
          </p:cNvPr>
          <p:cNvSpPr txBox="1"/>
          <p:nvPr/>
        </p:nvSpPr>
        <p:spPr>
          <a:xfrm>
            <a:off x="6359920" y="6172200"/>
            <a:ext cx="468761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w Cen MT" panose="020B0602020104020603" pitchFamily="34" charset="0"/>
              </a:rPr>
              <a:t>GloFAS</a:t>
            </a:r>
            <a:r>
              <a:rPr lang="en-US" sz="1600" dirty="0">
                <a:latin typeface="Tw Cen MT" panose="020B0602020104020603" pitchFamily="34" charset="0"/>
              </a:rPr>
              <a:t> monthly forecast (Nov 2023 – Feb 2024)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83B21D-97B8-485C-A90F-5959092E487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974" t="34444" r="50000" b="50701"/>
          <a:stretch/>
        </p:blipFill>
        <p:spPr>
          <a:xfrm>
            <a:off x="3703025" y="4450267"/>
            <a:ext cx="1935775" cy="118872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AD54DBB-E064-471D-A99F-7F7C559E31F1}"/>
              </a:ext>
            </a:extLst>
          </p:cNvPr>
          <p:cNvSpPr txBox="1"/>
          <p:nvPr/>
        </p:nvSpPr>
        <p:spPr>
          <a:xfrm>
            <a:off x="872051" y="5675080"/>
            <a:ext cx="476674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w Cen MT" panose="020B0602020104020603" pitchFamily="34" charset="0"/>
              </a:rPr>
              <a:t>GloFAS</a:t>
            </a:r>
            <a:r>
              <a:rPr lang="en-US" sz="1600" dirty="0">
                <a:latin typeface="Tw Cen MT" panose="020B0602020104020603" pitchFamily="34" charset="0"/>
              </a:rPr>
              <a:t> seasonal forecast Nov 2023 - Feb 2024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DD23C8-255C-42CC-9D27-6BF6EE13C4B2}"/>
              </a:ext>
            </a:extLst>
          </p:cNvPr>
          <p:cNvSpPr txBox="1"/>
          <p:nvPr/>
        </p:nvSpPr>
        <p:spPr>
          <a:xfrm>
            <a:off x="7998648" y="1597223"/>
            <a:ext cx="1832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w Cen MT" panose="020B0602020104020603" pitchFamily="34" charset="0"/>
              </a:rPr>
              <a:t>@ point A: Amu Darya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5FCCDF-5B82-4AE2-9CA9-4B83C64FE3D4}"/>
              </a:ext>
            </a:extLst>
          </p:cNvPr>
          <p:cNvSpPr txBox="1"/>
          <p:nvPr/>
        </p:nvSpPr>
        <p:spPr>
          <a:xfrm>
            <a:off x="7998648" y="3886200"/>
            <a:ext cx="18189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w Cen MT" panose="020B0602020104020603" pitchFamily="34" charset="0"/>
              </a:rPr>
              <a:t>@ point B: Kabul River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B73091-B846-9240-6320-B6673064C3EC}"/>
              </a:ext>
            </a:extLst>
          </p:cNvPr>
          <p:cNvGrpSpPr/>
          <p:nvPr/>
        </p:nvGrpSpPr>
        <p:grpSpPr>
          <a:xfrm>
            <a:off x="3164691" y="2143400"/>
            <a:ext cx="360456" cy="400110"/>
            <a:chOff x="2946645" y="1641841"/>
            <a:chExt cx="360456" cy="40011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7993156-4B25-45D7-9778-9B12573896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46645" y="1950511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BC3B94C-3E8C-8F96-7AA4-06491A16E1AC}"/>
                </a:ext>
              </a:extLst>
            </p:cNvPr>
            <p:cNvSpPr txBox="1"/>
            <p:nvPr/>
          </p:nvSpPr>
          <p:spPr>
            <a:xfrm>
              <a:off x="2966943" y="1641841"/>
              <a:ext cx="340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w Cen MT" panose="020B0602020104020603" pitchFamily="34" charset="0"/>
                </a:rPr>
                <a:t>A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26E0A84-7C54-0FDB-E89E-CF45F59DFD3D}"/>
              </a:ext>
            </a:extLst>
          </p:cNvPr>
          <p:cNvGrpSpPr/>
          <p:nvPr/>
        </p:nvGrpSpPr>
        <p:grpSpPr>
          <a:xfrm>
            <a:off x="4129527" y="3591487"/>
            <a:ext cx="312906" cy="437022"/>
            <a:chOff x="4430787" y="3268181"/>
            <a:chExt cx="312906" cy="43702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3E9B256-8A24-4C4F-A48B-742B8206B6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95800" y="3268181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C539782-8DE4-69C4-07EB-0A4FA27DF372}"/>
                </a:ext>
              </a:extLst>
            </p:cNvPr>
            <p:cNvSpPr txBox="1"/>
            <p:nvPr/>
          </p:nvSpPr>
          <p:spPr>
            <a:xfrm>
              <a:off x="4430787" y="3305093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w Cen MT" panose="020B0602020104020603" pitchFamily="34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594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8b7a1be1ac0afe75db47d8f1927cc93dd9c8"/>
</p:tagLst>
</file>

<file path=ppt/theme/theme1.xml><?xml version="1.0" encoding="utf-8"?>
<a:theme xmlns:a="http://schemas.openxmlformats.org/drawingml/2006/main" name="FEWS NET Official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B5B6F9D2-3256-4DF9-AAB8-2527F5E10F20}" vid="{B5468DB9-E6B6-4235-B40F-CB319F7112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C1B7B06AD3F419130A1F47FDA189E" ma:contentTypeVersion="3" ma:contentTypeDescription="Create a new document." ma:contentTypeScope="" ma:versionID="419d1987f412ccc28608e69c40962296">
  <xsd:schema xmlns:xsd="http://www.w3.org/2001/XMLSchema" xmlns:p="http://schemas.microsoft.com/office/2006/metadata/properties" targetNamespace="http://schemas.microsoft.com/office/2006/metadata/properties" ma:root="true" ma:fieldsID="3ee0e18589dc207c86e23992378a7ab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Entry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A18D9057-24BC-4375-B825-AB308A9687D2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D781DA4-1154-4DB3-9281-B2797870FF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67280C-57A5-48DB-AC3A-497A70A85A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32244</TotalTime>
  <Words>146</Words>
  <Application>Microsoft Office PowerPoint</Application>
  <PresentationFormat>Widescreen</PresentationFormat>
  <Paragraphs>24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Courier New</vt:lpstr>
      <vt:lpstr>Tw Cen MT</vt:lpstr>
      <vt:lpstr>Wingdings</vt:lpstr>
      <vt:lpstr>FEWS NET Official PPT Template</vt:lpstr>
      <vt:lpstr>FEWS NET Enhanced Flood Monitoring and Forecast Assumptions-Afghanistan</vt:lpstr>
      <vt:lpstr>Water Level at Kajakai Reservoir in the Helmand basin (as of Nov 02, 2023)</vt:lpstr>
      <vt:lpstr>Streamflow Forecast for Afghanistan</vt:lpstr>
    </vt:vector>
  </TitlesOfParts>
  <Company>Chemonics International,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Lamport</dc:creator>
  <cp:lastModifiedBy>Pervez, Shahriar</cp:lastModifiedBy>
  <cp:revision>701</cp:revision>
  <cp:lastPrinted>2015-08-11T15:53:42Z</cp:lastPrinted>
  <dcterms:created xsi:type="dcterms:W3CDTF">2016-04-22T19:29:16Z</dcterms:created>
  <dcterms:modified xsi:type="dcterms:W3CDTF">2023-11-14T18:26:03Z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0x010100F00C1B7B06AD3F419130A1F47FDA189E</vt:lpwstr>
  </property>
</Properties>
</file>