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05" r:id="rId5"/>
    <p:sldId id="551" r:id="rId6"/>
    <p:sldId id="549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551"/>
            <p14:sldId id="549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EDF4"/>
    <a:srgbClr val="D0D8E8"/>
    <a:srgbClr val="CCCCFF"/>
    <a:srgbClr val="9999FF"/>
    <a:srgbClr val="002F6C"/>
    <a:srgbClr val="2A2C2D"/>
    <a:srgbClr val="FF9933"/>
    <a:srgbClr val="FF66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2" autoAdjust="0"/>
    <p:restoredTop sz="95816" autoAdjust="0"/>
  </p:normalViewPr>
  <p:slideViewPr>
    <p:cSldViewPr>
      <p:cViewPr varScale="1">
        <p:scale>
          <a:sx n="93" d="100"/>
          <a:sy n="93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12/19/2023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Assumptions-Afghanistan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December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EAC8-F1EC-49E2-B103-4DCEBF90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1366652" cy="731520"/>
          </a:xfrm>
        </p:spPr>
        <p:txBody>
          <a:bodyPr/>
          <a:lstStyle/>
          <a:p>
            <a:r>
              <a:rPr lang="en-US" sz="2600" dirty="0"/>
              <a:t>Water Level at </a:t>
            </a:r>
            <a:r>
              <a:rPr lang="en-US" sz="2600" dirty="0" err="1"/>
              <a:t>Kajakai</a:t>
            </a:r>
            <a:r>
              <a:rPr lang="en-US" sz="2600" dirty="0"/>
              <a:t> Reservoir in the Helmand basin (as of Dec 12, 2023)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777E0-BE19-391A-C25D-16A452677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6" t="51111" r="22171" b="1573"/>
          <a:stretch/>
        </p:blipFill>
        <p:spPr>
          <a:xfrm>
            <a:off x="6477000" y="1905000"/>
            <a:ext cx="4648201" cy="3244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D773EE-CFBF-611C-0357-301D623C9DE8}"/>
              </a:ext>
            </a:extLst>
          </p:cNvPr>
          <p:cNvSpPr txBox="1"/>
          <p:nvPr/>
        </p:nvSpPr>
        <p:spPr>
          <a:xfrm>
            <a:off x="6705600" y="4038600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Jehil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DC7D4-7B2C-B871-6E9D-54E4020D8BB6}"/>
              </a:ext>
            </a:extLst>
          </p:cNvPr>
          <p:cNvSpPr txBox="1"/>
          <p:nvPr/>
        </p:nvSpPr>
        <p:spPr>
          <a:xfrm>
            <a:off x="7733204" y="3686047"/>
            <a:ext cx="772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Kajakai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F2F12-E6F9-734B-866E-0297E8375724}"/>
              </a:ext>
            </a:extLst>
          </p:cNvPr>
          <p:cNvSpPr txBox="1"/>
          <p:nvPr/>
        </p:nvSpPr>
        <p:spPr>
          <a:xfrm>
            <a:off x="7976220" y="4284130"/>
            <a:ext cx="10599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Arghandab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50F0A-4D10-9D1A-9C11-87F053C6B868}"/>
              </a:ext>
            </a:extLst>
          </p:cNvPr>
          <p:cNvSpPr txBox="1"/>
          <p:nvPr/>
        </p:nvSpPr>
        <p:spPr>
          <a:xfrm>
            <a:off x="8989408" y="3778233"/>
            <a:ext cx="960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Istadehye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AAAB0-DD55-2BC5-1E71-FF3212696932}"/>
              </a:ext>
            </a:extLst>
          </p:cNvPr>
          <p:cNvSpPr txBox="1"/>
          <p:nvPr/>
        </p:nvSpPr>
        <p:spPr>
          <a:xfrm>
            <a:off x="8263156" y="1905000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err="1"/>
              <a:t>Zeid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0BA18E-0D09-0474-C444-8E77728DBC8A}"/>
              </a:ext>
            </a:extLst>
          </p:cNvPr>
          <p:cNvSpPr txBox="1"/>
          <p:nvPr/>
        </p:nvSpPr>
        <p:spPr>
          <a:xfrm>
            <a:off x="6373883" y="5110408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USDA monitoring reservoirs </a:t>
            </a:r>
          </a:p>
        </p:txBody>
      </p:sp>
      <p:pic>
        <p:nvPicPr>
          <p:cNvPr id="1026" name="Picture 2" descr="Data/image supplied by NASA. Link opens up new window.">
            <a:extLst>
              <a:ext uri="{FF2B5EF4-FFF2-40B4-BE49-F238E27FC236}">
                <a16:creationId xmlns:a16="http://schemas.microsoft.com/office/drawing/2014/main" id="{FDAB4581-8870-7326-832C-F42F188A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2" y="1905000"/>
            <a:ext cx="5334794" cy="472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D7BF7-630F-3190-DCE6-4C9C27627523}"/>
              </a:ext>
            </a:extLst>
          </p:cNvPr>
          <p:cNvSpPr txBox="1"/>
          <p:nvPr/>
        </p:nvSpPr>
        <p:spPr>
          <a:xfrm>
            <a:off x="6405562" y="5647597"/>
            <a:ext cx="549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Typical low water level in the </a:t>
            </a:r>
            <a:r>
              <a:rPr lang="en-US" sz="2000" dirty="0" err="1">
                <a:latin typeface="Tw Cen MT" panose="020B0602020104020603" pitchFamily="34" charset="0"/>
              </a:rPr>
              <a:t>Kajakai</a:t>
            </a:r>
            <a:r>
              <a:rPr lang="en-US" sz="2000" dirty="0">
                <a:latin typeface="Tw Cen MT" panose="020B0602020104020603" pitchFamily="34" charset="0"/>
              </a:rPr>
              <a:t> reservoir during the dry period.</a:t>
            </a:r>
          </a:p>
        </p:txBody>
      </p:sp>
    </p:spTree>
    <p:extLst>
      <p:ext uri="{BB962C8B-B14F-4D97-AF65-F5344CB8AC3E}">
        <p14:creationId xmlns:p14="http://schemas.microsoft.com/office/powerpoint/2010/main" val="39481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F7A47-4FAD-F2D7-E355-06839E9F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84" y="1414046"/>
            <a:ext cx="4696611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95333-AF25-8E8A-5B6F-3DC437676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789" y="3852446"/>
            <a:ext cx="4696611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A1506-4DFD-B878-6F84-1767C3E94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57" t="8248" r="16250" b="10383"/>
          <a:stretch/>
        </p:blipFill>
        <p:spPr>
          <a:xfrm>
            <a:off x="727258" y="1981010"/>
            <a:ext cx="5028838" cy="3678815"/>
          </a:xfrm>
          <a:prstGeom prst="rect">
            <a:avLst/>
          </a:prstGeom>
        </p:spPr>
      </p:pic>
      <p:pic>
        <p:nvPicPr>
          <p:cNvPr id="15" name="Picture 14" descr="Map&#10;&#10;Description automatically generated with medium confidence">
            <a:extLst>
              <a:ext uri="{FF2B5EF4-FFF2-40B4-BE49-F238E27FC236}">
                <a16:creationId xmlns:a16="http://schemas.microsoft.com/office/drawing/2014/main" id="{410CDBCC-2E0B-4F07-873E-38BAB4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6" y="1981199"/>
            <a:ext cx="4883791" cy="3657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2C983-359C-41D0-8B84-AAADD8F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10" y="838200"/>
            <a:ext cx="11430000" cy="416920"/>
          </a:xfrm>
        </p:spPr>
        <p:txBody>
          <a:bodyPr/>
          <a:lstStyle/>
          <a:p>
            <a:r>
              <a:rPr lang="en-US" sz="3000" dirty="0"/>
              <a:t>Streamflow Forecast for Afghanistan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438228-C3EC-46E9-AF07-12EABE285FFF}"/>
              </a:ext>
            </a:extLst>
          </p:cNvPr>
          <p:cNvSpPr txBox="1"/>
          <p:nvPr/>
        </p:nvSpPr>
        <p:spPr>
          <a:xfrm>
            <a:off x="695992" y="5984696"/>
            <a:ext cx="502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Low flow continues through the dry season.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Streamflow expected to increase with the spring melt in late January to early February.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1C360-B977-4BED-BEF4-6FED0C4EB5B6}"/>
              </a:ext>
            </a:extLst>
          </p:cNvPr>
          <p:cNvSpPr txBox="1"/>
          <p:nvPr/>
        </p:nvSpPr>
        <p:spPr>
          <a:xfrm>
            <a:off x="6888082" y="6290846"/>
            <a:ext cx="4687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monthly forecast (Dec 2023 – Mar 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3B21D-97B8-485C-A90F-5959092E48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74" t="34444" r="50000" b="50701"/>
          <a:stretch/>
        </p:blipFill>
        <p:spPr>
          <a:xfrm>
            <a:off x="3703025" y="4450267"/>
            <a:ext cx="1935775" cy="11887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D54DBB-E064-471D-A99F-7F7C559E31F1}"/>
              </a:ext>
            </a:extLst>
          </p:cNvPr>
          <p:cNvSpPr txBox="1"/>
          <p:nvPr/>
        </p:nvSpPr>
        <p:spPr>
          <a:xfrm>
            <a:off x="727259" y="5675080"/>
            <a:ext cx="50288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Dec 2023 - Mar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D23C8-255C-42CC-9D27-6BF6EE13C4B2}"/>
              </a:ext>
            </a:extLst>
          </p:cNvPr>
          <p:cNvSpPr txBox="1"/>
          <p:nvPr/>
        </p:nvSpPr>
        <p:spPr>
          <a:xfrm>
            <a:off x="7330077" y="1563469"/>
            <a:ext cx="206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Helmand River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5FCCDF-5B82-4AE2-9CA9-4B83C64FE3D4}"/>
              </a:ext>
            </a:extLst>
          </p:cNvPr>
          <p:cNvSpPr txBox="1"/>
          <p:nvPr/>
        </p:nvSpPr>
        <p:spPr>
          <a:xfrm>
            <a:off x="7319803" y="4001869"/>
            <a:ext cx="1818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B: Kabul River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73091-B846-9240-6320-B6673064C3EC}"/>
              </a:ext>
            </a:extLst>
          </p:cNvPr>
          <p:cNvGrpSpPr/>
          <p:nvPr/>
        </p:nvGrpSpPr>
        <p:grpSpPr>
          <a:xfrm>
            <a:off x="2052375" y="4823936"/>
            <a:ext cx="405102" cy="400110"/>
            <a:chOff x="2946645" y="1893178"/>
            <a:chExt cx="405102" cy="40011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7993156-4B25-45D7-9778-9B1257389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6645" y="195051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C3B94C-3E8C-8F96-7AA4-06491A16E1AC}"/>
                </a:ext>
              </a:extLst>
            </p:cNvPr>
            <p:cNvSpPr txBox="1"/>
            <p:nvPr/>
          </p:nvSpPr>
          <p:spPr>
            <a:xfrm>
              <a:off x="3011589" y="189317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6E0A84-7C54-0FDB-E89E-CF45F59DFD3D}"/>
              </a:ext>
            </a:extLst>
          </p:cNvPr>
          <p:cNvGrpSpPr/>
          <p:nvPr/>
        </p:nvGrpSpPr>
        <p:grpSpPr>
          <a:xfrm>
            <a:off x="4129527" y="3591487"/>
            <a:ext cx="312906" cy="437022"/>
            <a:chOff x="4430787" y="3268181"/>
            <a:chExt cx="312906" cy="437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3E9B256-8A24-4C4F-A48B-742B8206B6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95800" y="3268181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539782-8DE4-69C4-07EB-0A4FA27DF372}"/>
                </a:ext>
              </a:extLst>
            </p:cNvPr>
            <p:cNvSpPr txBox="1"/>
            <p:nvPr/>
          </p:nvSpPr>
          <p:spPr>
            <a:xfrm>
              <a:off x="4430787" y="330509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w Cen MT" panose="020B0602020104020603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32268</TotalTime>
  <Words>126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Assumptions-Afghanistan</vt:lpstr>
      <vt:lpstr>Water Level at Kajakai Reservoir in the Helmand basin (as of Dec 12, 2023)</vt:lpstr>
      <vt:lpstr>Streamflow Forecast for Afghanistan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708</cp:revision>
  <cp:lastPrinted>2015-08-11T15:53:42Z</cp:lastPrinted>
  <dcterms:created xsi:type="dcterms:W3CDTF">2016-04-22T19:29:16Z</dcterms:created>
  <dcterms:modified xsi:type="dcterms:W3CDTF">2023-12-19T17:00:02Z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