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5" r:id="rId2"/>
    <p:sldId id="326" r:id="rId3"/>
    <p:sldId id="313" r:id="rId4"/>
    <p:sldId id="256" r:id="rId5"/>
    <p:sldId id="327" r:id="rId6"/>
    <p:sldId id="260" r:id="rId7"/>
    <p:sldId id="330" r:id="rId8"/>
    <p:sldId id="314" r:id="rId9"/>
    <p:sldId id="329" r:id="rId10"/>
    <p:sldId id="321" r:id="rId11"/>
    <p:sldId id="318" r:id="rId12"/>
    <p:sldId id="317" r:id="rId13"/>
    <p:sldId id="319" r:id="rId14"/>
    <p:sldId id="320" r:id="rId15"/>
    <p:sldId id="322" r:id="rId16"/>
    <p:sldId id="323" r:id="rId17"/>
    <p:sldId id="262" r:id="rId18"/>
    <p:sldId id="331" r:id="rId19"/>
    <p:sldId id="332" r:id="rId20"/>
    <p:sldId id="316" r:id="rId21"/>
    <p:sldId id="264" r:id="rId22"/>
    <p:sldId id="328" r:id="rId23"/>
    <p:sldId id="265" r:id="rId24"/>
    <p:sldId id="266" r:id="rId25"/>
    <p:sldId id="267" r:id="rId26"/>
    <p:sldId id="268" r:id="rId27"/>
    <p:sldId id="293" r:id="rId28"/>
    <p:sldId id="269" r:id="rId29"/>
    <p:sldId id="270" r:id="rId30"/>
    <p:sldId id="271" r:id="rId31"/>
    <p:sldId id="272" r:id="rId32"/>
    <p:sldId id="273" r:id="rId33"/>
    <p:sldId id="276" r:id="rId34"/>
    <p:sldId id="334" r:id="rId35"/>
    <p:sldId id="277" r:id="rId36"/>
    <p:sldId id="333" r:id="rId37"/>
    <p:sldId id="295" r:id="rId38"/>
    <p:sldId id="296" r:id="rId39"/>
    <p:sldId id="297" r:id="rId40"/>
    <p:sldId id="299" r:id="rId41"/>
    <p:sldId id="300" r:id="rId42"/>
    <p:sldId id="301" r:id="rId43"/>
    <p:sldId id="302" r:id="rId44"/>
    <p:sldId id="303" r:id="rId45"/>
    <p:sldId id="304" r:id="rId46"/>
    <p:sldId id="305" r:id="rId47"/>
    <p:sldId id="306" r:id="rId48"/>
    <p:sldId id="287" r:id="rId49"/>
    <p:sldId id="288" r:id="rId50"/>
    <p:sldId id="289" r:id="rId51"/>
    <p:sldId id="290" r:id="rId52"/>
    <p:sldId id="307" r:id="rId53"/>
    <p:sldId id="308" r:id="rId54"/>
    <p:sldId id="259" r:id="rId55"/>
    <p:sldId id="33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3" d="100"/>
          <a:sy n="93"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338A8-932B-4C73-9557-C2CE68E83F2A}"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61A36-EE06-400B-A619-A212D8638268}" type="slidenum">
              <a:rPr lang="en-US" smtClean="0"/>
              <a:t>‹#›</a:t>
            </a:fld>
            <a:endParaRPr lang="en-US"/>
          </a:p>
        </p:txBody>
      </p:sp>
    </p:spTree>
    <p:extLst>
      <p:ext uri="{BB962C8B-B14F-4D97-AF65-F5344CB8AC3E}">
        <p14:creationId xmlns:p14="http://schemas.microsoft.com/office/powerpoint/2010/main" val="168121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120" indent="-285046">
              <a:spcBef>
                <a:spcPct val="30000"/>
              </a:spcBef>
              <a:defRPr sz="1200">
                <a:solidFill>
                  <a:schemeClr val="tx1"/>
                </a:solidFill>
                <a:latin typeface="Calibri" panose="020F0502020204030204" pitchFamily="34" charset="0"/>
              </a:defRPr>
            </a:lvl2pPr>
            <a:lvl3pPr marL="1140185" indent="-228038">
              <a:spcBef>
                <a:spcPct val="30000"/>
              </a:spcBef>
              <a:defRPr sz="1200">
                <a:solidFill>
                  <a:schemeClr val="tx1"/>
                </a:solidFill>
                <a:latin typeface="Calibri" panose="020F0502020204030204" pitchFamily="34" charset="0"/>
              </a:defRPr>
            </a:lvl3pPr>
            <a:lvl4pPr marL="1596260" indent="-228038">
              <a:spcBef>
                <a:spcPct val="30000"/>
              </a:spcBef>
              <a:defRPr sz="1200">
                <a:solidFill>
                  <a:schemeClr val="tx1"/>
                </a:solidFill>
                <a:latin typeface="Calibri" panose="020F0502020204030204" pitchFamily="34" charset="0"/>
              </a:defRPr>
            </a:lvl4pPr>
            <a:lvl5pPr marL="2052334" indent="-228038">
              <a:spcBef>
                <a:spcPct val="30000"/>
              </a:spcBef>
              <a:defRPr sz="1200">
                <a:solidFill>
                  <a:schemeClr val="tx1"/>
                </a:solidFill>
                <a:latin typeface="Calibri" panose="020F0502020204030204" pitchFamily="34" charset="0"/>
              </a:defRPr>
            </a:lvl5pPr>
            <a:lvl6pPr marL="2508409" indent="-228038" eaLnBrk="0" fontAlgn="base" hangingPunct="0">
              <a:spcBef>
                <a:spcPct val="30000"/>
              </a:spcBef>
              <a:spcAft>
                <a:spcPct val="0"/>
              </a:spcAft>
              <a:defRPr sz="1200">
                <a:solidFill>
                  <a:schemeClr val="tx1"/>
                </a:solidFill>
                <a:latin typeface="Calibri" panose="020F0502020204030204" pitchFamily="34" charset="0"/>
              </a:defRPr>
            </a:lvl6pPr>
            <a:lvl7pPr marL="2964483" indent="-228038" eaLnBrk="0" fontAlgn="base" hangingPunct="0">
              <a:spcBef>
                <a:spcPct val="30000"/>
              </a:spcBef>
              <a:spcAft>
                <a:spcPct val="0"/>
              </a:spcAft>
              <a:defRPr sz="1200">
                <a:solidFill>
                  <a:schemeClr val="tx1"/>
                </a:solidFill>
                <a:latin typeface="Calibri" panose="020F0502020204030204" pitchFamily="34" charset="0"/>
              </a:defRPr>
            </a:lvl7pPr>
            <a:lvl8pPr marL="3420557" indent="-228038" eaLnBrk="0" fontAlgn="base" hangingPunct="0">
              <a:spcBef>
                <a:spcPct val="30000"/>
              </a:spcBef>
              <a:spcAft>
                <a:spcPct val="0"/>
              </a:spcAft>
              <a:defRPr sz="1200">
                <a:solidFill>
                  <a:schemeClr val="tx1"/>
                </a:solidFill>
                <a:latin typeface="Calibri" panose="020F0502020204030204" pitchFamily="34" charset="0"/>
              </a:defRPr>
            </a:lvl8pPr>
            <a:lvl9pPr marL="3876632" indent="-2280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452A3D-46B3-462F-A018-968FC18651C2}" type="slidenum">
              <a:rPr lang="en-US" altLang="en-US" sz="1300"/>
              <a:pPr>
                <a:spcBef>
                  <a:spcPct val="0"/>
                </a:spcBef>
              </a:pPr>
              <a:t>1</a:t>
            </a:fld>
            <a:endParaRPr lang="en-US" altLang="en-US" sz="1300" dirty="0"/>
          </a:p>
        </p:txBody>
      </p:sp>
    </p:spTree>
    <p:extLst>
      <p:ext uri="{BB962C8B-B14F-4D97-AF65-F5344CB8AC3E}">
        <p14:creationId xmlns:p14="http://schemas.microsoft.com/office/powerpoint/2010/main" val="131398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6342AB-8A54-425E-86DA-DEC0B57C97A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62647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342AB-8A54-425E-86DA-DEC0B57C97A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22085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342AB-8A54-425E-86DA-DEC0B57C97A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796582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BBD0E5-C25E-4801-991A-ECA9F4435332}"/>
              </a:ext>
            </a:extLst>
          </p:cNvPr>
          <p:cNvSpPr/>
          <p:nvPr userDrawn="1"/>
        </p:nvSpPr>
        <p:spPr>
          <a:xfrm>
            <a:off x="0" y="838200"/>
            <a:ext cx="12192000" cy="6019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F1C9F085-E261-404A-B399-26F9A60E9A6F}"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sp>
        <p:nvSpPr>
          <p:cNvPr id="2" name="Title 1"/>
          <p:cNvSpPr>
            <a:spLocks noGrp="1"/>
          </p:cNvSpPr>
          <p:nvPr>
            <p:ph type="title"/>
          </p:nvPr>
        </p:nvSpPr>
        <p:spPr>
          <a:xfrm>
            <a:off x="609600" y="777240"/>
            <a:ext cx="10972800" cy="731520"/>
          </a:xfrm>
          <a:prstGeom prst="rect">
            <a:avLst/>
          </a:prstGeom>
        </p:spPr>
        <p:txBody>
          <a:bodyPr anchor="ctr" anchorCtr="0"/>
          <a:lstStyle>
            <a:lvl1pPr algn="l">
              <a:defRPr sz="3200" b="1" i="0" baseline="0">
                <a:solidFill>
                  <a:srgbClr val="002F6C"/>
                </a:solidFill>
                <a:latin typeface="Tw Cen MT" pitchFamily="34" charset="0"/>
              </a:defRPr>
            </a:lvl1pPr>
          </a:lstStyle>
          <a:p>
            <a:r>
              <a:rPr lang="en-US" dirty="0"/>
              <a:t>Click to edit Master title style</a:t>
            </a:r>
          </a:p>
        </p:txBody>
      </p:sp>
      <p:sp>
        <p:nvSpPr>
          <p:cNvPr id="3" name="Content Placeholder 2"/>
          <p:cNvSpPr>
            <a:spLocks noGrp="1"/>
          </p:cNvSpPr>
          <p:nvPr>
            <p:ph idx="1"/>
          </p:nvPr>
        </p:nvSpPr>
        <p:spPr>
          <a:xfrm>
            <a:off x="609600" y="2057400"/>
            <a:ext cx="10972800" cy="4297680"/>
          </a:xfrm>
          <a:prstGeom prst="rect">
            <a:avLst/>
          </a:prstGeom>
        </p:spPr>
        <p:txBody>
          <a:bodyPr tIns="18288" bIns="18288" anchor="t" anchorCtr="0">
            <a:normAutofit/>
          </a:bodyPr>
          <a:lstStyle>
            <a:lvl1pPr marL="342900" indent="-342900">
              <a:spcBef>
                <a:spcPts val="800"/>
              </a:spcBef>
              <a:buSzPct val="125000"/>
              <a:buFont typeface="Arial" panose="020B0604020202020204" pitchFamily="34" charset="0"/>
              <a:buChar char="•"/>
              <a:defRPr sz="2400" baseline="0">
                <a:solidFill>
                  <a:srgbClr val="2A2C2D"/>
                </a:solidFill>
                <a:latin typeface="Tw Cen MT" pitchFamily="34" charset="0"/>
              </a:defRPr>
            </a:lvl1pPr>
            <a:lvl2pPr>
              <a:buSzPct val="50000"/>
              <a:buFont typeface="Courier New" pitchFamily="49" charset="0"/>
              <a:buChar char="o"/>
              <a:defRPr sz="2400" baseline="0">
                <a:solidFill>
                  <a:srgbClr val="2A2C2D"/>
                </a:solidFill>
                <a:latin typeface="Tw Cen MT" pitchFamily="34" charset="0"/>
              </a:defRPr>
            </a:lvl2pPr>
            <a:lvl3pPr>
              <a:buSzPct val="100000"/>
              <a:defRPr sz="2000" baseline="0">
                <a:solidFill>
                  <a:srgbClr val="2A2C2D"/>
                </a:solidFill>
                <a:latin typeface="Tw Cen MT" pitchFamily="34" charset="0"/>
              </a:defRPr>
            </a:lvl3pPr>
            <a:lvl4pPr>
              <a:buSzPct val="40000"/>
              <a:buFont typeface="Wingdings" pitchFamily="2" charset="2"/>
              <a:buChar char="q"/>
              <a:defRPr baseline="0">
                <a:solidFill>
                  <a:srgbClr val="2A2C2D"/>
                </a:solidFill>
                <a:latin typeface="Tw Cen MT" pitchFamily="34" charset="0"/>
              </a:defRPr>
            </a:lvl4pPr>
            <a:lvl5pPr>
              <a:buSzPct val="80000"/>
              <a:defRPr baseline="0">
                <a:solidFill>
                  <a:srgbClr val="2A2C2D"/>
                </a:solidFill>
                <a:latin typeface="Tw Cen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0"/>
          </p:nvPr>
        </p:nvSpPr>
        <p:spPr>
          <a:xfrm>
            <a:off x="609600" y="1600200"/>
            <a:ext cx="10972800" cy="457200"/>
          </a:xfrm>
          <a:prstGeom prst="rect">
            <a:avLst/>
          </a:prstGeom>
        </p:spPr>
        <p:txBody>
          <a:bodyPr anchor="b"/>
          <a:lstStyle>
            <a:lvl1pPr marL="0" indent="0">
              <a:buNone/>
              <a:defRPr sz="2400" b="1">
                <a:solidFill>
                  <a:srgbClr val="002F6C"/>
                </a:solidFill>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descr="FEWS_NET_III_Logo-0.6in.jpg">
            <a:extLst>
              <a:ext uri="{FF2B5EF4-FFF2-40B4-BE49-F238E27FC236}">
                <a16:creationId xmlns:a16="http://schemas.microsoft.com/office/drawing/2014/main" id="{B6D35BA6-321F-4B00-A8DC-5106C3C73505}"/>
              </a:ext>
            </a:extLst>
          </p:cNvPr>
          <p:cNvPicPr>
            <a:picLocks noChangeAspect="1"/>
          </p:cNvPicPr>
          <p:nvPr userDrawn="1"/>
        </p:nvPicPr>
        <p:blipFill>
          <a:blip r:embed="rId2" cstate="print"/>
          <a:srcRect/>
          <a:stretch>
            <a:fillRect/>
          </a:stretch>
        </p:blipFill>
        <p:spPr bwMode="auto">
          <a:xfrm>
            <a:off x="257527" y="124354"/>
            <a:ext cx="1889760" cy="549275"/>
          </a:xfrm>
          <a:prstGeom prst="rect">
            <a:avLst/>
          </a:prstGeom>
          <a:noFill/>
          <a:ln w="9525">
            <a:noFill/>
            <a:miter lim="800000"/>
            <a:headEnd/>
            <a:tailEnd/>
          </a:ln>
        </p:spPr>
      </p:pic>
      <p:pic>
        <p:nvPicPr>
          <p:cNvPr id="13" name="Picture 12">
            <a:extLst>
              <a:ext uri="{FF2B5EF4-FFF2-40B4-BE49-F238E27FC236}">
                <a16:creationId xmlns:a16="http://schemas.microsoft.com/office/drawing/2014/main" id="{5C014B34-EB99-4B2D-9483-8A19792317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508" y="124354"/>
            <a:ext cx="1965965" cy="548641"/>
          </a:xfrm>
          <a:prstGeom prst="rect">
            <a:avLst/>
          </a:prstGeom>
        </p:spPr>
      </p:pic>
    </p:spTree>
    <p:extLst>
      <p:ext uri="{BB962C8B-B14F-4D97-AF65-F5344CB8AC3E}">
        <p14:creationId xmlns:p14="http://schemas.microsoft.com/office/powerpoint/2010/main" val="17362016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342AB-8A54-425E-86DA-DEC0B57C97A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29116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6342AB-8A54-425E-86DA-DEC0B57C97A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89458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342AB-8A54-425E-86DA-DEC0B57C97A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419422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6342AB-8A54-425E-86DA-DEC0B57C97A6}"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926553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6342AB-8A54-425E-86DA-DEC0B57C97A6}"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292576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342AB-8A54-425E-86DA-DEC0B57C97A6}"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17929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6342AB-8A54-425E-86DA-DEC0B57C97A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81289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6342AB-8A54-425E-86DA-DEC0B57C97A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52625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342AB-8A54-425E-86DA-DEC0B57C97A6}"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0F575-FF88-4FB0-8B3B-508681CE345C}" type="slidenum">
              <a:rPr lang="en-US" smtClean="0"/>
              <a:t>‹#›</a:t>
            </a:fld>
            <a:endParaRPr lang="en-US"/>
          </a:p>
        </p:txBody>
      </p:sp>
    </p:spTree>
    <p:extLst>
      <p:ext uri="{BB962C8B-B14F-4D97-AF65-F5344CB8AC3E}">
        <p14:creationId xmlns:p14="http://schemas.microsoft.com/office/powerpoint/2010/main" val="271351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hyperlink" Target="https://data.chc.ucsb.edu/products/CHIRPS-2.0/moving_06pentad/pngs/africa_east/archive/Rank_06PentAccum_2023_p64.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24.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hyperlink" Target="https://data.worldbank.org/indicator/SP.POP.TOTL?end=2022&amp;locations=SO&amp;start=1997&amp;view=chart" TargetMode="External"/><Relationship Id="rId5" Type="http://schemas.microsoft.com/office/2007/relationships/hdphoto" Target="../media/hdphoto6.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www.fao.org/ag/locusts" TargetMode="External"/><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ctrTitle"/>
          </p:nvPr>
        </p:nvSpPr>
        <p:spPr>
          <a:xfrm>
            <a:off x="766918" y="2314712"/>
            <a:ext cx="10824076" cy="2057400"/>
          </a:xfrm>
        </p:spPr>
        <p:txBody>
          <a:bodyPr>
            <a:normAutofit/>
          </a:bodyPr>
          <a:lstStyle/>
          <a:p>
            <a:r>
              <a:rPr lang="en-US" altLang="en-US" sz="4900" b="1" dirty="0">
                <a:ln w="6350">
                  <a:noFill/>
                </a:ln>
                <a:solidFill>
                  <a:srgbClr val="000000"/>
                </a:solidFill>
                <a:latin typeface="Tw Cen MT"/>
              </a:rPr>
              <a:t>East – Africa &amp; Yemen</a:t>
            </a:r>
            <a:br>
              <a:rPr lang="en-US" altLang="en-US" sz="3200" b="1" dirty="0"/>
            </a:br>
            <a:r>
              <a:rPr lang="en-US" altLang="en-US" sz="3600" b="1" dirty="0">
                <a:ln w="6350">
                  <a:noFill/>
                </a:ln>
                <a:solidFill>
                  <a:srgbClr val="000000"/>
                </a:solidFill>
                <a:latin typeface="Tw Cen MT"/>
              </a:rPr>
              <a:t>Agro-Climatic Conditions &amp; Outlook</a:t>
            </a:r>
            <a:endParaRPr lang="en-US" altLang="en-US" sz="3600" dirty="0">
              <a:ea typeface="+mn-ea"/>
              <a:cs typeface="+mn-cs"/>
            </a:endParaRPr>
          </a:p>
        </p:txBody>
      </p:sp>
      <p:sp>
        <p:nvSpPr>
          <p:cNvPr id="2" name="TextBox 1"/>
          <p:cNvSpPr txBox="1"/>
          <p:nvPr/>
        </p:nvSpPr>
        <p:spPr>
          <a:xfrm>
            <a:off x="3121431" y="1430681"/>
            <a:ext cx="6096000" cy="461665"/>
          </a:xfrm>
          <a:prstGeom prst="rect">
            <a:avLst/>
          </a:prstGeom>
          <a:noFill/>
        </p:spPr>
        <p:txBody>
          <a:bodyPr wrap="square" rtlCol="0">
            <a:spAutoFit/>
          </a:bodyPr>
          <a:lstStyle/>
          <a:p>
            <a:pPr algn="ctr"/>
            <a:r>
              <a:rPr lang="en-US" sz="2400" dirty="0">
                <a:latin typeface="Tw Cen MT" panose="020B0602020104020603" pitchFamily="34" charset="0"/>
              </a:rPr>
              <a:t>Famine Early Warning Systems Network</a:t>
            </a:r>
          </a:p>
        </p:txBody>
      </p:sp>
      <p:sp>
        <p:nvSpPr>
          <p:cNvPr id="6" name="Subtitle 2"/>
          <p:cNvSpPr>
            <a:spLocks noGrp="1"/>
          </p:cNvSpPr>
          <p:nvPr>
            <p:ph type="subTitle" idx="1"/>
          </p:nvPr>
        </p:nvSpPr>
        <p:spPr>
          <a:xfrm>
            <a:off x="3043054" y="4582310"/>
            <a:ext cx="6400800" cy="1861056"/>
          </a:xfrm>
        </p:spPr>
        <p:txBody>
          <a:bodyPr>
            <a:normAutofit fontScale="92500" lnSpcReduction="10000"/>
          </a:bodyPr>
          <a:lstStyle/>
          <a:p>
            <a:pPr>
              <a:defRPr/>
            </a:pPr>
            <a:endParaRPr lang="en-US" sz="3600" b="1" dirty="0">
              <a:ln w="6350">
                <a:noFill/>
              </a:ln>
              <a:solidFill>
                <a:srgbClr val="000000"/>
              </a:solidFill>
              <a:latin typeface="Tw Cen MT"/>
              <a:ea typeface="+mj-ea"/>
              <a:cs typeface="+mj-cs"/>
            </a:endParaRPr>
          </a:p>
          <a:p>
            <a:pPr>
              <a:defRPr/>
            </a:pPr>
            <a:r>
              <a:rPr lang="en-US" sz="2000" b="1" dirty="0">
                <a:latin typeface="Candara" panose="020E0502030303020204" pitchFamily="34" charset="0"/>
                <a:ea typeface="ＭＳ Ｐゴシック" charset="0"/>
              </a:rPr>
              <a:t>FEWS NET/East Africa &amp; Climate Science Partners</a:t>
            </a:r>
          </a:p>
          <a:p>
            <a:pPr>
              <a:defRPr/>
            </a:pPr>
            <a:r>
              <a:rPr lang="en-US" sz="1600" dirty="0">
                <a:latin typeface="Candara" panose="020E0502030303020204" pitchFamily="34" charset="0"/>
                <a:ea typeface="ＭＳ Ｐゴシック" charset="0"/>
              </a:rPr>
              <a:t>(NOAA/CPC, NASA/GFSC ,USGS and CHC Teams)</a:t>
            </a:r>
          </a:p>
          <a:p>
            <a:pPr>
              <a:defRPr/>
            </a:pPr>
            <a:endParaRPr lang="en-US" sz="1800" b="1" dirty="0">
              <a:solidFill>
                <a:schemeClr val="tx2"/>
              </a:solidFill>
              <a:latin typeface="Candara" panose="020E0502030303020204" pitchFamily="34" charset="0"/>
              <a:ea typeface="ＭＳ Ｐゴシック" charset="0"/>
            </a:endParaRPr>
          </a:p>
          <a:p>
            <a:pPr>
              <a:defRPr/>
            </a:pPr>
            <a:r>
              <a:rPr lang="en-US" sz="1800" dirty="0">
                <a:latin typeface="Candara" panose="020E0502030303020204" pitchFamily="34" charset="0"/>
                <a:ea typeface="ＭＳ Ｐゴシック" charset="0"/>
              </a:rPr>
              <a:t>19 December 2023</a:t>
            </a:r>
            <a:endParaRPr lang="en-US" sz="1800" b="1" dirty="0">
              <a:solidFill>
                <a:schemeClr val="tx2"/>
              </a:solidFill>
              <a:latin typeface="Candara" panose="020E0502030303020204" pitchFamily="34" charset="0"/>
              <a:ea typeface="ＭＳ Ｐゴシック"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7431" y="395830"/>
            <a:ext cx="2593854" cy="778156"/>
          </a:xfrm>
          <a:prstGeom prst="rect">
            <a:avLst/>
          </a:prstGeom>
        </p:spPr>
      </p:pic>
      <p:pic>
        <p:nvPicPr>
          <p:cNvPr id="3" name="Picture 2"/>
          <p:cNvPicPr>
            <a:picLocks noChangeAspect="1"/>
          </p:cNvPicPr>
          <p:nvPr/>
        </p:nvPicPr>
        <p:blipFill>
          <a:blip r:embed="rId4"/>
          <a:stretch>
            <a:fillRect/>
          </a:stretch>
        </p:blipFill>
        <p:spPr>
          <a:xfrm>
            <a:off x="395754" y="395830"/>
            <a:ext cx="2971800" cy="772886"/>
          </a:xfrm>
          <a:prstGeom prst="rect">
            <a:avLst/>
          </a:prstGeom>
        </p:spPr>
      </p:pic>
    </p:spTree>
    <p:extLst>
      <p:ext uri="{BB962C8B-B14F-4D97-AF65-F5344CB8AC3E}">
        <p14:creationId xmlns:p14="http://schemas.microsoft.com/office/powerpoint/2010/main" val="364897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2315" y="2428602"/>
            <a:ext cx="6596335" cy="4059283"/>
          </a:xfrm>
          <a:prstGeom prst="rect">
            <a:avLst/>
          </a:prstGeom>
        </p:spPr>
      </p:pic>
      <p:sp>
        <p:nvSpPr>
          <p:cNvPr id="17" name="TextBox 16"/>
          <p:cNvSpPr txBox="1"/>
          <p:nvPr/>
        </p:nvSpPr>
        <p:spPr>
          <a:xfrm>
            <a:off x="4728755" y="1254035"/>
            <a:ext cx="7502631" cy="923330"/>
          </a:xfrm>
          <a:prstGeom prst="rect">
            <a:avLst/>
          </a:prstGeom>
          <a:noFill/>
        </p:spPr>
        <p:txBody>
          <a:bodyPr wrap="none" rtlCol="0">
            <a:spAutoFit/>
          </a:bodyPr>
          <a:lstStyle/>
          <a:p>
            <a:pPr marL="285750" indent="-285750">
              <a:buFont typeface="Wingdings" panose="05000000000000000000" pitchFamily="2" charset="2"/>
              <a:buChar char="§"/>
            </a:pPr>
            <a:r>
              <a:rPr lang="en-US" dirty="0"/>
              <a:t>Well-above average and forecast rainfall scenario</a:t>
            </a:r>
          </a:p>
          <a:p>
            <a:pPr marL="285750" indent="-285750">
              <a:buFont typeface="Wingdings" panose="05000000000000000000" pitchFamily="2" charset="2"/>
              <a:buChar char="§"/>
            </a:pPr>
            <a:r>
              <a:rPr lang="en-US" dirty="0"/>
              <a:t>Peaked between 20</a:t>
            </a:r>
            <a:r>
              <a:rPr lang="en-US" baseline="30000" dirty="0"/>
              <a:t>th</a:t>
            </a:r>
            <a:r>
              <a:rPr lang="en-US" dirty="0"/>
              <a:t> October to 20</a:t>
            </a:r>
            <a:r>
              <a:rPr lang="en-US" baseline="30000" dirty="0"/>
              <a:t>th</a:t>
            </a:r>
            <a:r>
              <a:rPr lang="en-US" dirty="0"/>
              <a:t> November</a:t>
            </a:r>
          </a:p>
          <a:p>
            <a:pPr marL="285750" indent="-285750">
              <a:buFont typeface="Wingdings" panose="05000000000000000000" pitchFamily="2" charset="2"/>
              <a:buChar char="§"/>
            </a:pPr>
            <a:r>
              <a:rPr lang="en-US" dirty="0"/>
              <a:t>Persistent heavy rains (&gt; 70 mm) per pentad in Upper </a:t>
            </a:r>
            <a:r>
              <a:rPr lang="en-US" dirty="0" err="1"/>
              <a:t>Shabelle</a:t>
            </a:r>
            <a:r>
              <a:rPr lang="en-US" dirty="0"/>
              <a:t> river basin</a:t>
            </a:r>
          </a:p>
        </p:txBody>
      </p:sp>
      <p:sp>
        <p:nvSpPr>
          <p:cNvPr id="20" name="TextBox 19"/>
          <p:cNvSpPr txBox="1"/>
          <p:nvPr/>
        </p:nvSpPr>
        <p:spPr>
          <a:xfrm>
            <a:off x="5773785" y="2455819"/>
            <a:ext cx="367408" cy="523220"/>
          </a:xfrm>
          <a:prstGeom prst="rect">
            <a:avLst/>
          </a:prstGeom>
          <a:noFill/>
        </p:spPr>
        <p:txBody>
          <a:bodyPr wrap="none" rtlCol="0">
            <a:spAutoFit/>
          </a:bodyPr>
          <a:lstStyle/>
          <a:p>
            <a:r>
              <a:rPr lang="en-US" sz="2800" b="1" dirty="0">
                <a:solidFill>
                  <a:srgbClr val="FF0000"/>
                </a:solidFill>
              </a:rPr>
              <a:t>1</a:t>
            </a:r>
          </a:p>
        </p:txBody>
      </p:sp>
      <p:sp>
        <p:nvSpPr>
          <p:cNvPr id="15" name="TextBox 14"/>
          <p:cNvSpPr txBox="1"/>
          <p:nvPr/>
        </p:nvSpPr>
        <p:spPr>
          <a:xfrm>
            <a:off x="1648824" y="269967"/>
            <a:ext cx="9156481" cy="584775"/>
          </a:xfrm>
          <a:prstGeom prst="rect">
            <a:avLst/>
          </a:prstGeom>
          <a:noFill/>
        </p:spPr>
        <p:txBody>
          <a:bodyPr wrap="none" rtlCol="0">
            <a:spAutoFit/>
          </a:bodyPr>
          <a:lstStyle/>
          <a:p>
            <a:r>
              <a:rPr lang="en-US" sz="3200" b="1" dirty="0"/>
              <a:t>Examples: 2023 </a:t>
            </a:r>
            <a:r>
              <a:rPr lang="en-US" sz="3200" b="1" dirty="0" err="1"/>
              <a:t>Deyr</a:t>
            </a:r>
            <a:r>
              <a:rPr lang="en-US" sz="3200" b="1" dirty="0"/>
              <a:t> Temporal Comparative Analysis</a:t>
            </a:r>
          </a:p>
        </p:txBody>
      </p:sp>
      <p:grpSp>
        <p:nvGrpSpPr>
          <p:cNvPr id="24" name="Group 23"/>
          <p:cNvGrpSpPr/>
          <p:nvPr/>
        </p:nvGrpSpPr>
        <p:grpSpPr>
          <a:xfrm>
            <a:off x="261257" y="1330905"/>
            <a:ext cx="4024448" cy="4837077"/>
            <a:chOff x="4328160" y="1539910"/>
            <a:chExt cx="4024448" cy="4837077"/>
          </a:xfrm>
        </p:grpSpPr>
        <p:pic>
          <p:nvPicPr>
            <p:cNvPr id="25" name="Picture 24"/>
            <p:cNvPicPr>
              <a:picLocks noChangeAspect="1"/>
            </p:cNvPicPr>
            <p:nvPr/>
          </p:nvPicPr>
          <p:blipFill>
            <a:blip r:embed="rId3"/>
            <a:stretch>
              <a:fillRect/>
            </a:stretch>
          </p:blipFill>
          <p:spPr>
            <a:xfrm>
              <a:off x="4328160" y="1539910"/>
              <a:ext cx="4024448" cy="4837077"/>
            </a:xfrm>
            <a:prstGeom prst="rect">
              <a:avLst/>
            </a:prstGeom>
          </p:spPr>
        </p:pic>
        <p:sp>
          <p:nvSpPr>
            <p:cNvPr id="26" name="TextBox 25"/>
            <p:cNvSpPr txBox="1"/>
            <p:nvPr/>
          </p:nvSpPr>
          <p:spPr>
            <a:xfrm>
              <a:off x="6907349" y="3641635"/>
              <a:ext cx="301686" cy="369332"/>
            </a:xfrm>
            <a:prstGeom prst="rect">
              <a:avLst/>
            </a:prstGeom>
            <a:noFill/>
          </p:spPr>
          <p:txBody>
            <a:bodyPr wrap="none" rtlCol="0">
              <a:spAutoFit/>
            </a:bodyPr>
            <a:lstStyle/>
            <a:p>
              <a:r>
                <a:rPr lang="en-US" b="1" dirty="0">
                  <a:solidFill>
                    <a:srgbClr val="FF0000"/>
                  </a:solidFill>
                </a:rPr>
                <a:t>1</a:t>
              </a:r>
            </a:p>
          </p:txBody>
        </p:sp>
        <p:sp>
          <p:nvSpPr>
            <p:cNvPr id="27" name="TextBox 26"/>
            <p:cNvSpPr txBox="1"/>
            <p:nvPr/>
          </p:nvSpPr>
          <p:spPr>
            <a:xfrm>
              <a:off x="6588035" y="4759235"/>
              <a:ext cx="301686" cy="369332"/>
            </a:xfrm>
            <a:prstGeom prst="rect">
              <a:avLst/>
            </a:prstGeom>
            <a:noFill/>
          </p:spPr>
          <p:txBody>
            <a:bodyPr wrap="none" rtlCol="0">
              <a:spAutoFit/>
            </a:bodyPr>
            <a:lstStyle/>
            <a:p>
              <a:r>
                <a:rPr lang="en-US" b="1" dirty="0">
                  <a:solidFill>
                    <a:srgbClr val="FF0000"/>
                  </a:solidFill>
                </a:rPr>
                <a:t>3</a:t>
              </a:r>
            </a:p>
          </p:txBody>
        </p:sp>
        <p:sp>
          <p:nvSpPr>
            <p:cNvPr id="28" name="TextBox 27"/>
            <p:cNvSpPr txBox="1"/>
            <p:nvPr/>
          </p:nvSpPr>
          <p:spPr>
            <a:xfrm>
              <a:off x="6287589" y="4511042"/>
              <a:ext cx="301686" cy="369332"/>
            </a:xfrm>
            <a:prstGeom prst="rect">
              <a:avLst/>
            </a:prstGeom>
            <a:noFill/>
          </p:spPr>
          <p:txBody>
            <a:bodyPr wrap="none" rtlCol="0">
              <a:spAutoFit/>
            </a:bodyPr>
            <a:lstStyle/>
            <a:p>
              <a:r>
                <a:rPr lang="en-US" b="1" dirty="0">
                  <a:solidFill>
                    <a:srgbClr val="FF0000"/>
                  </a:solidFill>
                </a:rPr>
                <a:t>4</a:t>
              </a:r>
            </a:p>
          </p:txBody>
        </p:sp>
      </p:grpSp>
      <p:sp>
        <p:nvSpPr>
          <p:cNvPr id="29" name="TextBox 28"/>
          <p:cNvSpPr txBox="1"/>
          <p:nvPr/>
        </p:nvSpPr>
        <p:spPr>
          <a:xfrm>
            <a:off x="2992846" y="3706950"/>
            <a:ext cx="301686" cy="369332"/>
          </a:xfrm>
          <a:prstGeom prst="rect">
            <a:avLst/>
          </a:prstGeom>
          <a:noFill/>
        </p:spPr>
        <p:txBody>
          <a:bodyPr wrap="none" rtlCol="0">
            <a:spAutoFit/>
          </a:bodyPr>
          <a:lstStyle/>
          <a:p>
            <a:r>
              <a:rPr lang="en-US" b="1" dirty="0">
                <a:solidFill>
                  <a:srgbClr val="FF0000"/>
                </a:solidFill>
              </a:rPr>
              <a:t>2</a:t>
            </a:r>
          </a:p>
        </p:txBody>
      </p:sp>
      <p:sp>
        <p:nvSpPr>
          <p:cNvPr id="30" name="TextBox 29"/>
          <p:cNvSpPr txBox="1"/>
          <p:nvPr/>
        </p:nvSpPr>
        <p:spPr>
          <a:xfrm>
            <a:off x="1265646" y="4688117"/>
            <a:ext cx="301686" cy="369332"/>
          </a:xfrm>
          <a:prstGeom prst="rect">
            <a:avLst/>
          </a:prstGeom>
          <a:noFill/>
        </p:spPr>
        <p:txBody>
          <a:bodyPr wrap="none" rtlCol="0">
            <a:spAutoFit/>
          </a:bodyPr>
          <a:lstStyle/>
          <a:p>
            <a:r>
              <a:rPr lang="en-US" b="1" dirty="0">
                <a:solidFill>
                  <a:srgbClr val="FF0000"/>
                </a:solidFill>
              </a:rPr>
              <a:t>5</a:t>
            </a:r>
          </a:p>
        </p:txBody>
      </p:sp>
      <p:sp>
        <p:nvSpPr>
          <p:cNvPr id="5" name="TextBox 4">
            <a:extLst>
              <a:ext uri="{FF2B5EF4-FFF2-40B4-BE49-F238E27FC236}">
                <a16:creationId xmlns:a16="http://schemas.microsoft.com/office/drawing/2014/main" id="{E4089321-B305-4001-A7B4-1B3A6124593D}"/>
              </a:ext>
            </a:extLst>
          </p:cNvPr>
          <p:cNvSpPr txBox="1"/>
          <p:nvPr/>
        </p:nvSpPr>
        <p:spPr>
          <a:xfrm>
            <a:off x="401994" y="778761"/>
            <a:ext cx="11110990" cy="461665"/>
          </a:xfrm>
          <a:prstGeom prst="rect">
            <a:avLst/>
          </a:prstGeom>
          <a:noFill/>
        </p:spPr>
        <p:txBody>
          <a:bodyPr wrap="none" rtlCol="0">
            <a:spAutoFit/>
          </a:bodyPr>
          <a:lstStyle/>
          <a:p>
            <a:r>
              <a:rPr lang="en-US" sz="1200" dirty="0">
                <a:solidFill>
                  <a:srgbClr val="FF0000"/>
                </a:solidFill>
                <a:highlight>
                  <a:srgbClr val="FFFF00"/>
                </a:highlight>
              </a:rPr>
              <a:t>Needs revision: An updated version of this map will be available ~ 6pm PST 12/19</a:t>
            </a:r>
          </a:p>
          <a:p>
            <a:r>
              <a:rPr lang="en-US" sz="1200" dirty="0">
                <a:solidFill>
                  <a:srgbClr val="FF0000"/>
                </a:solidFill>
                <a:highlight>
                  <a:srgbClr val="FFFF00"/>
                </a:highlight>
              </a:rPr>
              <a:t>Gideon, it will be here </a:t>
            </a:r>
            <a:r>
              <a:rPr lang="en-US" sz="1200" dirty="0">
                <a:solidFill>
                  <a:srgbClr val="FF0000"/>
                </a:solidFill>
                <a:highlight>
                  <a:srgbClr val="FFFF00"/>
                </a:highlight>
                <a:hlinkClick r:id="rId4"/>
              </a:rPr>
              <a:t>https://data.chc.ucsb.edu/products/CHIRPS-2.0/moving_06pentad/pngs/africa_east/archive/Rank_06PentAccum_2023_p64.png</a:t>
            </a:r>
            <a:r>
              <a:rPr lang="en-US" sz="1200" dirty="0">
                <a:solidFill>
                  <a:srgbClr val="FF0000"/>
                </a:solidFill>
                <a:highlight>
                  <a:srgbClr val="FFFF00"/>
                </a:highlight>
              </a:rPr>
              <a:t> (thanks to Will Turner) </a:t>
            </a:r>
          </a:p>
        </p:txBody>
      </p:sp>
    </p:spTree>
    <p:extLst>
      <p:ext uri="{BB962C8B-B14F-4D97-AF65-F5344CB8AC3E}">
        <p14:creationId xmlns:p14="http://schemas.microsoft.com/office/powerpoint/2010/main" val="184564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38180" y="2440032"/>
            <a:ext cx="6793729" cy="3849007"/>
          </a:xfrm>
          <a:prstGeom prst="rect">
            <a:avLst/>
          </a:prstGeom>
        </p:spPr>
      </p:pic>
      <p:sp>
        <p:nvSpPr>
          <p:cNvPr id="2" name="TextBox 1"/>
          <p:cNvSpPr txBox="1"/>
          <p:nvPr/>
        </p:nvSpPr>
        <p:spPr>
          <a:xfrm>
            <a:off x="1648824" y="269967"/>
            <a:ext cx="9156481" cy="584775"/>
          </a:xfrm>
          <a:prstGeom prst="rect">
            <a:avLst/>
          </a:prstGeom>
          <a:noFill/>
        </p:spPr>
        <p:txBody>
          <a:bodyPr wrap="none" rtlCol="0">
            <a:spAutoFit/>
          </a:bodyPr>
          <a:lstStyle/>
          <a:p>
            <a:r>
              <a:rPr lang="en-US" sz="3200" b="1" dirty="0"/>
              <a:t>Examples: 2023 </a:t>
            </a:r>
            <a:r>
              <a:rPr lang="en-US" sz="3200" b="1" dirty="0" err="1"/>
              <a:t>Deyr</a:t>
            </a:r>
            <a:r>
              <a:rPr lang="en-US" sz="3200" b="1" dirty="0"/>
              <a:t> Temporal Comparative Analysis</a:t>
            </a:r>
          </a:p>
        </p:txBody>
      </p:sp>
      <p:grpSp>
        <p:nvGrpSpPr>
          <p:cNvPr id="10" name="Group 9"/>
          <p:cNvGrpSpPr/>
          <p:nvPr/>
        </p:nvGrpSpPr>
        <p:grpSpPr>
          <a:xfrm>
            <a:off x="261257" y="1330905"/>
            <a:ext cx="4024448" cy="4837077"/>
            <a:chOff x="4328160" y="1539910"/>
            <a:chExt cx="4024448" cy="4837077"/>
          </a:xfrm>
        </p:grpSpPr>
        <p:pic>
          <p:nvPicPr>
            <p:cNvPr id="7" name="Picture 6"/>
            <p:cNvPicPr>
              <a:picLocks noChangeAspect="1"/>
            </p:cNvPicPr>
            <p:nvPr/>
          </p:nvPicPr>
          <p:blipFill>
            <a:blip r:embed="rId3"/>
            <a:stretch>
              <a:fillRect/>
            </a:stretch>
          </p:blipFill>
          <p:spPr>
            <a:xfrm>
              <a:off x="4328160" y="1539910"/>
              <a:ext cx="4024448" cy="4837077"/>
            </a:xfrm>
            <a:prstGeom prst="rect">
              <a:avLst/>
            </a:prstGeom>
          </p:spPr>
        </p:pic>
        <p:sp>
          <p:nvSpPr>
            <p:cNvPr id="8" name="TextBox 7"/>
            <p:cNvSpPr txBox="1"/>
            <p:nvPr/>
          </p:nvSpPr>
          <p:spPr>
            <a:xfrm>
              <a:off x="6907349" y="3641635"/>
              <a:ext cx="301686" cy="369332"/>
            </a:xfrm>
            <a:prstGeom prst="rect">
              <a:avLst/>
            </a:prstGeom>
            <a:noFill/>
          </p:spPr>
          <p:txBody>
            <a:bodyPr wrap="none" rtlCol="0">
              <a:spAutoFit/>
            </a:bodyPr>
            <a:lstStyle/>
            <a:p>
              <a:r>
                <a:rPr lang="en-US" b="1" dirty="0">
                  <a:solidFill>
                    <a:srgbClr val="FF0000"/>
                  </a:solidFill>
                </a:rPr>
                <a:t>1</a:t>
              </a:r>
            </a:p>
          </p:txBody>
        </p:sp>
        <p:sp>
          <p:nvSpPr>
            <p:cNvPr id="12" name="TextBox 11"/>
            <p:cNvSpPr txBox="1"/>
            <p:nvPr/>
          </p:nvSpPr>
          <p:spPr>
            <a:xfrm>
              <a:off x="6588035" y="4759235"/>
              <a:ext cx="301686" cy="369332"/>
            </a:xfrm>
            <a:prstGeom prst="rect">
              <a:avLst/>
            </a:prstGeom>
            <a:noFill/>
          </p:spPr>
          <p:txBody>
            <a:bodyPr wrap="none" rtlCol="0">
              <a:spAutoFit/>
            </a:bodyPr>
            <a:lstStyle/>
            <a:p>
              <a:r>
                <a:rPr lang="en-US" b="1" dirty="0">
                  <a:solidFill>
                    <a:srgbClr val="FF0000"/>
                  </a:solidFill>
                </a:rPr>
                <a:t>3</a:t>
              </a:r>
            </a:p>
          </p:txBody>
        </p:sp>
        <p:sp>
          <p:nvSpPr>
            <p:cNvPr id="14" name="TextBox 13"/>
            <p:cNvSpPr txBox="1"/>
            <p:nvPr/>
          </p:nvSpPr>
          <p:spPr>
            <a:xfrm>
              <a:off x="6287589" y="4511042"/>
              <a:ext cx="301686" cy="369332"/>
            </a:xfrm>
            <a:prstGeom prst="rect">
              <a:avLst/>
            </a:prstGeom>
            <a:noFill/>
          </p:spPr>
          <p:txBody>
            <a:bodyPr wrap="none" rtlCol="0">
              <a:spAutoFit/>
            </a:bodyPr>
            <a:lstStyle/>
            <a:p>
              <a:r>
                <a:rPr lang="en-US" b="1" dirty="0">
                  <a:solidFill>
                    <a:srgbClr val="FF0000"/>
                  </a:solidFill>
                </a:rPr>
                <a:t>4</a:t>
              </a:r>
            </a:p>
          </p:txBody>
        </p:sp>
      </p:grpSp>
      <p:sp>
        <p:nvSpPr>
          <p:cNvPr id="17" name="TextBox 16"/>
          <p:cNvSpPr txBox="1"/>
          <p:nvPr/>
        </p:nvSpPr>
        <p:spPr>
          <a:xfrm>
            <a:off x="4854348" y="1120503"/>
            <a:ext cx="6418873" cy="1200329"/>
          </a:xfrm>
          <a:prstGeom prst="rect">
            <a:avLst/>
          </a:prstGeom>
          <a:noFill/>
        </p:spPr>
        <p:txBody>
          <a:bodyPr wrap="none" rtlCol="0">
            <a:spAutoFit/>
          </a:bodyPr>
          <a:lstStyle/>
          <a:p>
            <a:pPr marL="285750" indent="-285750">
              <a:buFont typeface="Wingdings" panose="05000000000000000000" pitchFamily="2" charset="2"/>
              <a:buChar char="§"/>
            </a:pPr>
            <a:r>
              <a:rPr lang="en-US" dirty="0"/>
              <a:t>Well-above average and forecast scenarios</a:t>
            </a:r>
          </a:p>
          <a:p>
            <a:pPr marL="285750" indent="-285750">
              <a:buFont typeface="Wingdings" panose="05000000000000000000" pitchFamily="2" charset="2"/>
              <a:buChar char="§"/>
            </a:pPr>
            <a:r>
              <a:rPr lang="en-US" dirty="0"/>
              <a:t>Peaked between 20</a:t>
            </a:r>
            <a:r>
              <a:rPr lang="en-US" baseline="30000" dirty="0"/>
              <a:t>th</a:t>
            </a:r>
            <a:r>
              <a:rPr lang="en-US" dirty="0"/>
              <a:t> October to 20</a:t>
            </a:r>
            <a:r>
              <a:rPr lang="en-US" baseline="30000" dirty="0"/>
              <a:t>th</a:t>
            </a:r>
            <a:r>
              <a:rPr lang="en-US" dirty="0"/>
              <a:t> November</a:t>
            </a:r>
          </a:p>
          <a:p>
            <a:pPr marL="285750" indent="-285750">
              <a:buFont typeface="Wingdings" panose="05000000000000000000" pitchFamily="2" charset="2"/>
              <a:buChar char="§"/>
            </a:pPr>
            <a:r>
              <a:rPr lang="en-US" dirty="0"/>
              <a:t>Episodic rainstorms wetter-than-1997 at the peak period</a:t>
            </a:r>
          </a:p>
          <a:p>
            <a:pPr marL="285750" indent="-285750">
              <a:buFont typeface="Wingdings" panose="05000000000000000000" pitchFamily="2" charset="2"/>
              <a:buChar char="§"/>
            </a:pPr>
            <a:r>
              <a:rPr lang="en-US" dirty="0"/>
              <a:t>Rainfall peaks &gt; 120mm per pentad with flash-floods reported</a:t>
            </a:r>
          </a:p>
        </p:txBody>
      </p:sp>
      <p:sp>
        <p:nvSpPr>
          <p:cNvPr id="20" name="TextBox 19"/>
          <p:cNvSpPr txBox="1"/>
          <p:nvPr/>
        </p:nvSpPr>
        <p:spPr>
          <a:xfrm>
            <a:off x="5895705" y="2476139"/>
            <a:ext cx="367408" cy="523220"/>
          </a:xfrm>
          <a:prstGeom prst="rect">
            <a:avLst/>
          </a:prstGeom>
          <a:noFill/>
        </p:spPr>
        <p:txBody>
          <a:bodyPr wrap="none" rtlCol="0">
            <a:spAutoFit/>
          </a:bodyPr>
          <a:lstStyle/>
          <a:p>
            <a:r>
              <a:rPr lang="en-US" sz="2800" b="1" dirty="0">
                <a:solidFill>
                  <a:srgbClr val="FF0000"/>
                </a:solidFill>
              </a:rPr>
              <a:t>2</a:t>
            </a:r>
          </a:p>
        </p:txBody>
      </p:sp>
      <p:sp>
        <p:nvSpPr>
          <p:cNvPr id="15" name="TextBox 14"/>
          <p:cNvSpPr txBox="1"/>
          <p:nvPr/>
        </p:nvSpPr>
        <p:spPr>
          <a:xfrm>
            <a:off x="2992846" y="3706950"/>
            <a:ext cx="301686" cy="369332"/>
          </a:xfrm>
          <a:prstGeom prst="rect">
            <a:avLst/>
          </a:prstGeom>
          <a:noFill/>
        </p:spPr>
        <p:txBody>
          <a:bodyPr wrap="none" rtlCol="0">
            <a:spAutoFit/>
          </a:bodyPr>
          <a:lstStyle/>
          <a:p>
            <a:r>
              <a:rPr lang="en-US" b="1" dirty="0">
                <a:solidFill>
                  <a:srgbClr val="FF0000"/>
                </a:solidFill>
              </a:rPr>
              <a:t>2</a:t>
            </a:r>
          </a:p>
        </p:txBody>
      </p:sp>
      <p:sp>
        <p:nvSpPr>
          <p:cNvPr id="16" name="TextBox 15"/>
          <p:cNvSpPr txBox="1"/>
          <p:nvPr/>
        </p:nvSpPr>
        <p:spPr>
          <a:xfrm>
            <a:off x="1265646" y="4688117"/>
            <a:ext cx="301686" cy="369332"/>
          </a:xfrm>
          <a:prstGeom prst="rect">
            <a:avLst/>
          </a:prstGeom>
          <a:noFill/>
        </p:spPr>
        <p:txBody>
          <a:bodyPr wrap="none" rtlCol="0">
            <a:spAutoFit/>
          </a:bodyPr>
          <a:lstStyle/>
          <a:p>
            <a:r>
              <a:rPr lang="en-US" b="1" dirty="0">
                <a:solidFill>
                  <a:srgbClr val="FF0000"/>
                </a:solidFill>
              </a:rPr>
              <a:t>5</a:t>
            </a:r>
          </a:p>
        </p:txBody>
      </p:sp>
    </p:spTree>
    <p:extLst>
      <p:ext uri="{BB962C8B-B14F-4D97-AF65-F5344CB8AC3E}">
        <p14:creationId xmlns:p14="http://schemas.microsoft.com/office/powerpoint/2010/main" val="160037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68388" y="2363622"/>
            <a:ext cx="6305005" cy="3667197"/>
          </a:xfrm>
          <a:prstGeom prst="rect">
            <a:avLst/>
          </a:prstGeom>
        </p:spPr>
      </p:pic>
      <p:sp>
        <p:nvSpPr>
          <p:cNvPr id="17" name="TextBox 16"/>
          <p:cNvSpPr txBox="1"/>
          <p:nvPr/>
        </p:nvSpPr>
        <p:spPr>
          <a:xfrm>
            <a:off x="5027749" y="1120503"/>
            <a:ext cx="6231449" cy="1200329"/>
          </a:xfrm>
          <a:prstGeom prst="rect">
            <a:avLst/>
          </a:prstGeom>
          <a:noFill/>
        </p:spPr>
        <p:txBody>
          <a:bodyPr wrap="none" rtlCol="0">
            <a:spAutoFit/>
          </a:bodyPr>
          <a:lstStyle/>
          <a:p>
            <a:pPr marL="285750" indent="-285750">
              <a:buFont typeface="Wingdings" panose="05000000000000000000" pitchFamily="2" charset="2"/>
              <a:buChar char="§"/>
            </a:pPr>
            <a:r>
              <a:rPr lang="en-US" dirty="0"/>
              <a:t>Overall, well-above average and the forecast scenarios</a:t>
            </a:r>
          </a:p>
          <a:p>
            <a:pPr marL="285750" indent="-285750">
              <a:buFont typeface="Wingdings" panose="05000000000000000000" pitchFamily="2" charset="2"/>
              <a:buChar char="§"/>
            </a:pPr>
            <a:r>
              <a:rPr lang="en-US" dirty="0"/>
              <a:t>Peaked between 20</a:t>
            </a:r>
            <a:r>
              <a:rPr lang="en-US" baseline="30000" dirty="0"/>
              <a:t>th</a:t>
            </a:r>
            <a:r>
              <a:rPr lang="en-US" dirty="0"/>
              <a:t> October to 20</a:t>
            </a:r>
            <a:r>
              <a:rPr lang="en-US" baseline="30000" dirty="0"/>
              <a:t>th</a:t>
            </a:r>
            <a:r>
              <a:rPr lang="en-US" dirty="0"/>
              <a:t> November</a:t>
            </a:r>
          </a:p>
          <a:p>
            <a:pPr marL="285750" indent="-285750">
              <a:buFont typeface="Wingdings" panose="05000000000000000000" pitchFamily="2" charset="2"/>
              <a:buChar char="§"/>
            </a:pPr>
            <a:r>
              <a:rPr lang="en-US" dirty="0"/>
              <a:t>2 main peaks &gt; 120mm per pentad with flash-floods reported</a:t>
            </a:r>
          </a:p>
          <a:p>
            <a:pPr marL="285750" indent="-285750">
              <a:buFont typeface="Wingdings" panose="05000000000000000000" pitchFamily="2" charset="2"/>
              <a:buChar char="§"/>
            </a:pPr>
            <a:r>
              <a:rPr lang="en-US" dirty="0"/>
              <a:t>Infrastructure damage and roads impassable</a:t>
            </a:r>
          </a:p>
        </p:txBody>
      </p:sp>
      <p:sp>
        <p:nvSpPr>
          <p:cNvPr id="20" name="TextBox 19"/>
          <p:cNvSpPr txBox="1"/>
          <p:nvPr/>
        </p:nvSpPr>
        <p:spPr>
          <a:xfrm>
            <a:off x="6792687" y="2473236"/>
            <a:ext cx="367408" cy="523220"/>
          </a:xfrm>
          <a:prstGeom prst="rect">
            <a:avLst/>
          </a:prstGeom>
          <a:noFill/>
        </p:spPr>
        <p:txBody>
          <a:bodyPr wrap="none" rtlCol="0">
            <a:spAutoFit/>
          </a:bodyPr>
          <a:lstStyle/>
          <a:p>
            <a:r>
              <a:rPr lang="en-US" sz="2800" b="1" dirty="0">
                <a:solidFill>
                  <a:srgbClr val="FF0000"/>
                </a:solidFill>
              </a:rPr>
              <a:t>3</a:t>
            </a:r>
          </a:p>
        </p:txBody>
      </p:sp>
      <p:sp>
        <p:nvSpPr>
          <p:cNvPr id="21" name="TextBox 20"/>
          <p:cNvSpPr txBox="1"/>
          <p:nvPr/>
        </p:nvSpPr>
        <p:spPr>
          <a:xfrm>
            <a:off x="1090024" y="329476"/>
            <a:ext cx="10064358" cy="584775"/>
          </a:xfrm>
          <a:prstGeom prst="rect">
            <a:avLst/>
          </a:prstGeom>
          <a:noFill/>
        </p:spPr>
        <p:txBody>
          <a:bodyPr wrap="none" rtlCol="0">
            <a:spAutoFit/>
          </a:bodyPr>
          <a:lstStyle/>
          <a:p>
            <a:r>
              <a:rPr lang="en-US" sz="3200" b="1" dirty="0"/>
              <a:t>Example: 2023 Short-Rains Temporal Comparative Analysis</a:t>
            </a:r>
          </a:p>
        </p:txBody>
      </p:sp>
      <p:grpSp>
        <p:nvGrpSpPr>
          <p:cNvPr id="24" name="Group 23"/>
          <p:cNvGrpSpPr/>
          <p:nvPr/>
        </p:nvGrpSpPr>
        <p:grpSpPr>
          <a:xfrm>
            <a:off x="261257" y="1330905"/>
            <a:ext cx="4024448" cy="4837077"/>
            <a:chOff x="4328160" y="1539910"/>
            <a:chExt cx="4024448" cy="4837077"/>
          </a:xfrm>
        </p:grpSpPr>
        <p:pic>
          <p:nvPicPr>
            <p:cNvPr id="25" name="Picture 24"/>
            <p:cNvPicPr>
              <a:picLocks noChangeAspect="1"/>
            </p:cNvPicPr>
            <p:nvPr/>
          </p:nvPicPr>
          <p:blipFill>
            <a:blip r:embed="rId3"/>
            <a:stretch>
              <a:fillRect/>
            </a:stretch>
          </p:blipFill>
          <p:spPr>
            <a:xfrm>
              <a:off x="4328160" y="1539910"/>
              <a:ext cx="4024448" cy="4837077"/>
            </a:xfrm>
            <a:prstGeom prst="rect">
              <a:avLst/>
            </a:prstGeom>
          </p:spPr>
        </p:pic>
        <p:sp>
          <p:nvSpPr>
            <p:cNvPr id="26" name="TextBox 25"/>
            <p:cNvSpPr txBox="1"/>
            <p:nvPr/>
          </p:nvSpPr>
          <p:spPr>
            <a:xfrm>
              <a:off x="6907349" y="3641635"/>
              <a:ext cx="301686" cy="369332"/>
            </a:xfrm>
            <a:prstGeom prst="rect">
              <a:avLst/>
            </a:prstGeom>
            <a:noFill/>
          </p:spPr>
          <p:txBody>
            <a:bodyPr wrap="none" rtlCol="0">
              <a:spAutoFit/>
            </a:bodyPr>
            <a:lstStyle/>
            <a:p>
              <a:r>
                <a:rPr lang="en-US" b="1" dirty="0">
                  <a:solidFill>
                    <a:srgbClr val="FF0000"/>
                  </a:solidFill>
                </a:rPr>
                <a:t>1</a:t>
              </a:r>
            </a:p>
          </p:txBody>
        </p:sp>
        <p:sp>
          <p:nvSpPr>
            <p:cNvPr id="27" name="TextBox 26"/>
            <p:cNvSpPr txBox="1"/>
            <p:nvPr/>
          </p:nvSpPr>
          <p:spPr>
            <a:xfrm>
              <a:off x="6588035" y="4759235"/>
              <a:ext cx="301686" cy="369332"/>
            </a:xfrm>
            <a:prstGeom prst="rect">
              <a:avLst/>
            </a:prstGeom>
            <a:noFill/>
          </p:spPr>
          <p:txBody>
            <a:bodyPr wrap="none" rtlCol="0">
              <a:spAutoFit/>
            </a:bodyPr>
            <a:lstStyle/>
            <a:p>
              <a:r>
                <a:rPr lang="en-US" b="1" dirty="0">
                  <a:solidFill>
                    <a:srgbClr val="FF0000"/>
                  </a:solidFill>
                </a:rPr>
                <a:t>3</a:t>
              </a:r>
            </a:p>
          </p:txBody>
        </p:sp>
        <p:sp>
          <p:nvSpPr>
            <p:cNvPr id="28" name="TextBox 27"/>
            <p:cNvSpPr txBox="1"/>
            <p:nvPr/>
          </p:nvSpPr>
          <p:spPr>
            <a:xfrm>
              <a:off x="6287589" y="4511042"/>
              <a:ext cx="301686" cy="369332"/>
            </a:xfrm>
            <a:prstGeom prst="rect">
              <a:avLst/>
            </a:prstGeom>
            <a:noFill/>
          </p:spPr>
          <p:txBody>
            <a:bodyPr wrap="none" rtlCol="0">
              <a:spAutoFit/>
            </a:bodyPr>
            <a:lstStyle/>
            <a:p>
              <a:r>
                <a:rPr lang="en-US" b="1" dirty="0">
                  <a:solidFill>
                    <a:srgbClr val="FF0000"/>
                  </a:solidFill>
                </a:rPr>
                <a:t>4</a:t>
              </a:r>
            </a:p>
          </p:txBody>
        </p:sp>
      </p:grpSp>
      <p:sp>
        <p:nvSpPr>
          <p:cNvPr id="29" name="TextBox 28"/>
          <p:cNvSpPr txBox="1"/>
          <p:nvPr/>
        </p:nvSpPr>
        <p:spPr>
          <a:xfrm>
            <a:off x="2992846" y="3706950"/>
            <a:ext cx="301686" cy="369332"/>
          </a:xfrm>
          <a:prstGeom prst="rect">
            <a:avLst/>
          </a:prstGeom>
          <a:noFill/>
        </p:spPr>
        <p:txBody>
          <a:bodyPr wrap="none" rtlCol="0">
            <a:spAutoFit/>
          </a:bodyPr>
          <a:lstStyle/>
          <a:p>
            <a:r>
              <a:rPr lang="en-US" b="1" dirty="0">
                <a:solidFill>
                  <a:srgbClr val="FF0000"/>
                </a:solidFill>
              </a:rPr>
              <a:t>2</a:t>
            </a:r>
          </a:p>
        </p:txBody>
      </p:sp>
      <p:sp>
        <p:nvSpPr>
          <p:cNvPr id="30" name="TextBox 29"/>
          <p:cNvSpPr txBox="1"/>
          <p:nvPr/>
        </p:nvSpPr>
        <p:spPr>
          <a:xfrm>
            <a:off x="1265646" y="4688117"/>
            <a:ext cx="301686" cy="369332"/>
          </a:xfrm>
          <a:prstGeom prst="rect">
            <a:avLst/>
          </a:prstGeom>
          <a:noFill/>
        </p:spPr>
        <p:txBody>
          <a:bodyPr wrap="none" rtlCol="0">
            <a:spAutoFit/>
          </a:bodyPr>
          <a:lstStyle/>
          <a:p>
            <a:r>
              <a:rPr lang="en-US" b="1" dirty="0">
                <a:solidFill>
                  <a:srgbClr val="FF0000"/>
                </a:solidFill>
              </a:rPr>
              <a:t>5</a:t>
            </a:r>
          </a:p>
        </p:txBody>
      </p:sp>
    </p:spTree>
    <p:extLst>
      <p:ext uri="{BB962C8B-B14F-4D97-AF65-F5344CB8AC3E}">
        <p14:creationId xmlns:p14="http://schemas.microsoft.com/office/powerpoint/2010/main" val="210223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9802" y="2377985"/>
            <a:ext cx="6392467" cy="3883478"/>
          </a:xfrm>
          <a:prstGeom prst="rect">
            <a:avLst/>
          </a:prstGeom>
        </p:spPr>
      </p:pic>
      <p:sp>
        <p:nvSpPr>
          <p:cNvPr id="17" name="TextBox 16"/>
          <p:cNvSpPr txBox="1"/>
          <p:nvPr/>
        </p:nvSpPr>
        <p:spPr>
          <a:xfrm>
            <a:off x="5017589" y="1161143"/>
            <a:ext cx="6403612" cy="1200329"/>
          </a:xfrm>
          <a:prstGeom prst="rect">
            <a:avLst/>
          </a:prstGeom>
          <a:noFill/>
        </p:spPr>
        <p:txBody>
          <a:bodyPr wrap="none" rtlCol="0">
            <a:spAutoFit/>
          </a:bodyPr>
          <a:lstStyle/>
          <a:p>
            <a:pPr marL="285750" indent="-285750">
              <a:buFont typeface="Wingdings" panose="05000000000000000000" pitchFamily="2" charset="2"/>
              <a:buChar char="§"/>
            </a:pPr>
            <a:r>
              <a:rPr lang="en-US" dirty="0"/>
              <a:t>Well-above average and forecast scenarios</a:t>
            </a:r>
          </a:p>
          <a:p>
            <a:pPr marL="285750" indent="-285750">
              <a:buFont typeface="Wingdings" panose="05000000000000000000" pitchFamily="2" charset="2"/>
              <a:buChar char="§"/>
            </a:pPr>
            <a:r>
              <a:rPr lang="en-US" dirty="0"/>
              <a:t>Peaked between 20</a:t>
            </a:r>
            <a:r>
              <a:rPr lang="en-US" baseline="30000" dirty="0"/>
              <a:t>th</a:t>
            </a:r>
            <a:r>
              <a:rPr lang="en-US" dirty="0"/>
              <a:t> October to 20</a:t>
            </a:r>
            <a:r>
              <a:rPr lang="en-US" baseline="30000" dirty="0"/>
              <a:t>th</a:t>
            </a:r>
            <a:r>
              <a:rPr lang="en-US" dirty="0"/>
              <a:t> November</a:t>
            </a:r>
          </a:p>
          <a:p>
            <a:pPr marL="285750" indent="-285750">
              <a:buFont typeface="Wingdings" panose="05000000000000000000" pitchFamily="2" charset="2"/>
              <a:buChar char="§"/>
            </a:pPr>
            <a:r>
              <a:rPr lang="en-US" dirty="0"/>
              <a:t>2 rainfall peaks &gt; 100mm per pentad with flash-floods reported</a:t>
            </a:r>
          </a:p>
          <a:p>
            <a:pPr marL="285750" indent="-285750">
              <a:buFont typeface="Wingdings" panose="05000000000000000000" pitchFamily="2" charset="2"/>
              <a:buChar char="§"/>
            </a:pPr>
            <a:r>
              <a:rPr lang="en-US" dirty="0"/>
              <a:t>Fatalities, property and infrastructure damage</a:t>
            </a:r>
          </a:p>
        </p:txBody>
      </p:sp>
      <p:sp>
        <p:nvSpPr>
          <p:cNvPr id="20" name="TextBox 19"/>
          <p:cNvSpPr txBox="1"/>
          <p:nvPr/>
        </p:nvSpPr>
        <p:spPr>
          <a:xfrm>
            <a:off x="5354321" y="2312128"/>
            <a:ext cx="367408" cy="523220"/>
          </a:xfrm>
          <a:prstGeom prst="rect">
            <a:avLst/>
          </a:prstGeom>
          <a:noFill/>
        </p:spPr>
        <p:txBody>
          <a:bodyPr wrap="none" rtlCol="0">
            <a:spAutoFit/>
          </a:bodyPr>
          <a:lstStyle/>
          <a:p>
            <a:r>
              <a:rPr lang="en-US" sz="2800" b="1" dirty="0">
                <a:solidFill>
                  <a:srgbClr val="FF0000"/>
                </a:solidFill>
              </a:rPr>
              <a:t>4</a:t>
            </a:r>
          </a:p>
        </p:txBody>
      </p:sp>
      <p:sp>
        <p:nvSpPr>
          <p:cNvPr id="21" name="TextBox 20"/>
          <p:cNvSpPr txBox="1"/>
          <p:nvPr/>
        </p:nvSpPr>
        <p:spPr>
          <a:xfrm>
            <a:off x="2939144" y="359956"/>
            <a:ext cx="6241773" cy="584775"/>
          </a:xfrm>
          <a:prstGeom prst="rect">
            <a:avLst/>
          </a:prstGeom>
          <a:noFill/>
        </p:spPr>
        <p:txBody>
          <a:bodyPr wrap="none" rtlCol="0">
            <a:spAutoFit/>
          </a:bodyPr>
          <a:lstStyle/>
          <a:p>
            <a:r>
              <a:rPr lang="en-US" sz="3200" b="1" dirty="0"/>
              <a:t>2023 Short-Rains Temporal Analysis</a:t>
            </a:r>
          </a:p>
        </p:txBody>
      </p:sp>
      <p:grpSp>
        <p:nvGrpSpPr>
          <p:cNvPr id="15" name="Group 14"/>
          <p:cNvGrpSpPr/>
          <p:nvPr/>
        </p:nvGrpSpPr>
        <p:grpSpPr>
          <a:xfrm>
            <a:off x="261257" y="1330905"/>
            <a:ext cx="4024448" cy="4837077"/>
            <a:chOff x="4328160" y="1539910"/>
            <a:chExt cx="4024448" cy="4837077"/>
          </a:xfrm>
        </p:grpSpPr>
        <p:pic>
          <p:nvPicPr>
            <p:cNvPr id="16" name="Picture 15"/>
            <p:cNvPicPr>
              <a:picLocks noChangeAspect="1"/>
            </p:cNvPicPr>
            <p:nvPr/>
          </p:nvPicPr>
          <p:blipFill>
            <a:blip r:embed="rId3"/>
            <a:stretch>
              <a:fillRect/>
            </a:stretch>
          </p:blipFill>
          <p:spPr>
            <a:xfrm>
              <a:off x="4328160" y="1539910"/>
              <a:ext cx="4024448" cy="4837077"/>
            </a:xfrm>
            <a:prstGeom prst="rect">
              <a:avLst/>
            </a:prstGeom>
          </p:spPr>
        </p:pic>
        <p:sp>
          <p:nvSpPr>
            <p:cNvPr id="18" name="TextBox 17"/>
            <p:cNvSpPr txBox="1"/>
            <p:nvPr/>
          </p:nvSpPr>
          <p:spPr>
            <a:xfrm>
              <a:off x="6907349" y="3641635"/>
              <a:ext cx="301686" cy="369332"/>
            </a:xfrm>
            <a:prstGeom prst="rect">
              <a:avLst/>
            </a:prstGeom>
            <a:noFill/>
          </p:spPr>
          <p:txBody>
            <a:bodyPr wrap="none" rtlCol="0">
              <a:spAutoFit/>
            </a:bodyPr>
            <a:lstStyle/>
            <a:p>
              <a:r>
                <a:rPr lang="en-US" b="1" dirty="0">
                  <a:solidFill>
                    <a:srgbClr val="FF0000"/>
                  </a:solidFill>
                </a:rPr>
                <a:t>1</a:t>
              </a:r>
            </a:p>
          </p:txBody>
        </p:sp>
        <p:sp>
          <p:nvSpPr>
            <p:cNvPr id="19" name="TextBox 18"/>
            <p:cNvSpPr txBox="1"/>
            <p:nvPr/>
          </p:nvSpPr>
          <p:spPr>
            <a:xfrm>
              <a:off x="6588035" y="4759235"/>
              <a:ext cx="301686" cy="369332"/>
            </a:xfrm>
            <a:prstGeom prst="rect">
              <a:avLst/>
            </a:prstGeom>
            <a:noFill/>
          </p:spPr>
          <p:txBody>
            <a:bodyPr wrap="none" rtlCol="0">
              <a:spAutoFit/>
            </a:bodyPr>
            <a:lstStyle/>
            <a:p>
              <a:r>
                <a:rPr lang="en-US" b="1" dirty="0">
                  <a:solidFill>
                    <a:srgbClr val="FF0000"/>
                  </a:solidFill>
                </a:rPr>
                <a:t>3</a:t>
              </a:r>
            </a:p>
          </p:txBody>
        </p:sp>
        <p:sp>
          <p:nvSpPr>
            <p:cNvPr id="22" name="TextBox 21"/>
            <p:cNvSpPr txBox="1"/>
            <p:nvPr/>
          </p:nvSpPr>
          <p:spPr>
            <a:xfrm>
              <a:off x="6287589" y="4511042"/>
              <a:ext cx="301686" cy="369332"/>
            </a:xfrm>
            <a:prstGeom prst="rect">
              <a:avLst/>
            </a:prstGeom>
            <a:noFill/>
          </p:spPr>
          <p:txBody>
            <a:bodyPr wrap="none" rtlCol="0">
              <a:spAutoFit/>
            </a:bodyPr>
            <a:lstStyle/>
            <a:p>
              <a:r>
                <a:rPr lang="en-US" b="1" dirty="0">
                  <a:solidFill>
                    <a:srgbClr val="FF0000"/>
                  </a:solidFill>
                </a:rPr>
                <a:t>4</a:t>
              </a:r>
            </a:p>
          </p:txBody>
        </p:sp>
      </p:grpSp>
      <p:sp>
        <p:nvSpPr>
          <p:cNvPr id="23" name="TextBox 22"/>
          <p:cNvSpPr txBox="1"/>
          <p:nvPr/>
        </p:nvSpPr>
        <p:spPr>
          <a:xfrm>
            <a:off x="2992846" y="3706950"/>
            <a:ext cx="301686" cy="369332"/>
          </a:xfrm>
          <a:prstGeom prst="rect">
            <a:avLst/>
          </a:prstGeom>
          <a:noFill/>
        </p:spPr>
        <p:txBody>
          <a:bodyPr wrap="none" rtlCol="0">
            <a:spAutoFit/>
          </a:bodyPr>
          <a:lstStyle/>
          <a:p>
            <a:r>
              <a:rPr lang="en-US" b="1" dirty="0">
                <a:solidFill>
                  <a:srgbClr val="FF0000"/>
                </a:solidFill>
              </a:rPr>
              <a:t>2</a:t>
            </a:r>
          </a:p>
        </p:txBody>
      </p:sp>
      <p:sp>
        <p:nvSpPr>
          <p:cNvPr id="24" name="TextBox 23"/>
          <p:cNvSpPr txBox="1"/>
          <p:nvPr/>
        </p:nvSpPr>
        <p:spPr>
          <a:xfrm>
            <a:off x="1265646" y="4688117"/>
            <a:ext cx="301686" cy="369332"/>
          </a:xfrm>
          <a:prstGeom prst="rect">
            <a:avLst/>
          </a:prstGeom>
          <a:noFill/>
        </p:spPr>
        <p:txBody>
          <a:bodyPr wrap="none" rtlCol="0">
            <a:spAutoFit/>
          </a:bodyPr>
          <a:lstStyle/>
          <a:p>
            <a:r>
              <a:rPr lang="en-US" b="1" dirty="0">
                <a:solidFill>
                  <a:srgbClr val="FF0000"/>
                </a:solidFill>
              </a:rPr>
              <a:t>5</a:t>
            </a:r>
          </a:p>
        </p:txBody>
      </p:sp>
    </p:spTree>
    <p:extLst>
      <p:ext uri="{BB962C8B-B14F-4D97-AF65-F5344CB8AC3E}">
        <p14:creationId xmlns:p14="http://schemas.microsoft.com/office/powerpoint/2010/main" val="2096438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1257" y="1330905"/>
            <a:ext cx="4024448" cy="4837077"/>
            <a:chOff x="4328160" y="1539910"/>
            <a:chExt cx="4024448" cy="4837077"/>
          </a:xfrm>
        </p:grpSpPr>
        <p:pic>
          <p:nvPicPr>
            <p:cNvPr id="7" name="Picture 6"/>
            <p:cNvPicPr>
              <a:picLocks noChangeAspect="1"/>
            </p:cNvPicPr>
            <p:nvPr/>
          </p:nvPicPr>
          <p:blipFill>
            <a:blip r:embed="rId2"/>
            <a:stretch>
              <a:fillRect/>
            </a:stretch>
          </p:blipFill>
          <p:spPr>
            <a:xfrm>
              <a:off x="4328160" y="1539910"/>
              <a:ext cx="4024448" cy="4837077"/>
            </a:xfrm>
            <a:prstGeom prst="rect">
              <a:avLst/>
            </a:prstGeom>
          </p:spPr>
        </p:pic>
        <p:sp>
          <p:nvSpPr>
            <p:cNvPr id="8" name="TextBox 7"/>
            <p:cNvSpPr txBox="1"/>
            <p:nvPr/>
          </p:nvSpPr>
          <p:spPr>
            <a:xfrm>
              <a:off x="6958149" y="3692435"/>
              <a:ext cx="301686" cy="369332"/>
            </a:xfrm>
            <a:prstGeom prst="rect">
              <a:avLst/>
            </a:prstGeom>
            <a:noFill/>
          </p:spPr>
          <p:txBody>
            <a:bodyPr wrap="none" rtlCol="0">
              <a:spAutoFit/>
            </a:bodyPr>
            <a:lstStyle/>
            <a:p>
              <a:r>
                <a:rPr lang="en-US" b="1" dirty="0">
                  <a:solidFill>
                    <a:srgbClr val="FF0000"/>
                  </a:solidFill>
                </a:rPr>
                <a:t>1</a:t>
              </a:r>
            </a:p>
          </p:txBody>
        </p:sp>
        <p:sp>
          <p:nvSpPr>
            <p:cNvPr id="12" name="TextBox 11"/>
            <p:cNvSpPr txBox="1"/>
            <p:nvPr/>
          </p:nvSpPr>
          <p:spPr>
            <a:xfrm>
              <a:off x="6588035" y="4759235"/>
              <a:ext cx="301686" cy="369332"/>
            </a:xfrm>
            <a:prstGeom prst="rect">
              <a:avLst/>
            </a:prstGeom>
            <a:noFill/>
          </p:spPr>
          <p:txBody>
            <a:bodyPr wrap="none" rtlCol="0">
              <a:spAutoFit/>
            </a:bodyPr>
            <a:lstStyle/>
            <a:p>
              <a:r>
                <a:rPr lang="en-US" b="1" dirty="0">
                  <a:solidFill>
                    <a:srgbClr val="FF0000"/>
                  </a:solidFill>
                </a:rPr>
                <a:t>2</a:t>
              </a:r>
            </a:p>
          </p:txBody>
        </p:sp>
        <p:sp>
          <p:nvSpPr>
            <p:cNvPr id="13" name="TextBox 12"/>
            <p:cNvSpPr txBox="1"/>
            <p:nvPr/>
          </p:nvSpPr>
          <p:spPr>
            <a:xfrm>
              <a:off x="6248400" y="4480561"/>
              <a:ext cx="301686" cy="369332"/>
            </a:xfrm>
            <a:prstGeom prst="rect">
              <a:avLst/>
            </a:prstGeom>
            <a:noFill/>
          </p:spPr>
          <p:txBody>
            <a:bodyPr wrap="none" rtlCol="0">
              <a:spAutoFit/>
            </a:bodyPr>
            <a:lstStyle/>
            <a:p>
              <a:r>
                <a:rPr lang="en-US" b="1" dirty="0">
                  <a:solidFill>
                    <a:srgbClr val="FF0000"/>
                  </a:solidFill>
                </a:rPr>
                <a:t>3</a:t>
              </a:r>
            </a:p>
          </p:txBody>
        </p:sp>
        <p:sp>
          <p:nvSpPr>
            <p:cNvPr id="14" name="TextBox 13"/>
            <p:cNvSpPr txBox="1"/>
            <p:nvPr/>
          </p:nvSpPr>
          <p:spPr>
            <a:xfrm>
              <a:off x="5312229" y="4876802"/>
              <a:ext cx="301686" cy="369332"/>
            </a:xfrm>
            <a:prstGeom prst="rect">
              <a:avLst/>
            </a:prstGeom>
            <a:noFill/>
          </p:spPr>
          <p:txBody>
            <a:bodyPr wrap="none" rtlCol="0">
              <a:spAutoFit/>
            </a:bodyPr>
            <a:lstStyle/>
            <a:p>
              <a:r>
                <a:rPr lang="en-US" b="1" dirty="0">
                  <a:solidFill>
                    <a:srgbClr val="FF0000"/>
                  </a:solidFill>
                </a:rPr>
                <a:t>4</a:t>
              </a:r>
            </a:p>
          </p:txBody>
        </p:sp>
      </p:grpSp>
      <p:sp>
        <p:nvSpPr>
          <p:cNvPr id="17" name="TextBox 16"/>
          <p:cNvSpPr txBox="1"/>
          <p:nvPr/>
        </p:nvSpPr>
        <p:spPr>
          <a:xfrm>
            <a:off x="5281749" y="1171303"/>
            <a:ext cx="5953105" cy="1200329"/>
          </a:xfrm>
          <a:prstGeom prst="rect">
            <a:avLst/>
          </a:prstGeom>
          <a:noFill/>
        </p:spPr>
        <p:txBody>
          <a:bodyPr wrap="none" rtlCol="0">
            <a:spAutoFit/>
          </a:bodyPr>
          <a:lstStyle/>
          <a:p>
            <a:pPr marL="285750" indent="-285750">
              <a:buFont typeface="Wingdings" panose="05000000000000000000" pitchFamily="2" charset="2"/>
              <a:buChar char="§"/>
            </a:pPr>
            <a:r>
              <a:rPr lang="en-US" dirty="0"/>
              <a:t>Well-above average and the forecast scenarios</a:t>
            </a:r>
          </a:p>
          <a:p>
            <a:pPr marL="285750" indent="-285750">
              <a:buFont typeface="Wingdings" panose="05000000000000000000" pitchFamily="2" charset="2"/>
              <a:buChar char="§"/>
            </a:pPr>
            <a:r>
              <a:rPr lang="en-US" dirty="0"/>
              <a:t>Peaked between 20</a:t>
            </a:r>
            <a:r>
              <a:rPr lang="en-US" baseline="30000" dirty="0"/>
              <a:t>th</a:t>
            </a:r>
            <a:r>
              <a:rPr lang="en-US" dirty="0"/>
              <a:t> October to 20</a:t>
            </a:r>
            <a:r>
              <a:rPr lang="en-US" baseline="30000" dirty="0"/>
              <a:t>th</a:t>
            </a:r>
            <a:r>
              <a:rPr lang="en-US" dirty="0"/>
              <a:t> November</a:t>
            </a:r>
          </a:p>
          <a:p>
            <a:pPr marL="285750" indent="-285750">
              <a:buFont typeface="Wingdings" panose="05000000000000000000" pitchFamily="2" charset="2"/>
              <a:buChar char="§"/>
            </a:pPr>
            <a:r>
              <a:rPr lang="en-US" dirty="0"/>
              <a:t>Torrential heavy rains (&gt;50mm) per pentad </a:t>
            </a:r>
          </a:p>
          <a:p>
            <a:pPr marL="285750" indent="-285750">
              <a:buFont typeface="Wingdings" panose="05000000000000000000" pitchFamily="2" charset="2"/>
              <a:buChar char="§"/>
            </a:pPr>
            <a:r>
              <a:rPr lang="en-US" dirty="0"/>
              <a:t>Floods on low-lying areas and crop damage (</a:t>
            </a:r>
            <a:r>
              <a:rPr lang="en-US" dirty="0" err="1"/>
              <a:t>i.e</a:t>
            </a:r>
            <a:r>
              <a:rPr lang="en-US" dirty="0"/>
              <a:t> beans, </a:t>
            </a:r>
            <a:r>
              <a:rPr lang="en-US" dirty="0" err="1"/>
              <a:t>etc</a:t>
            </a:r>
            <a:r>
              <a:rPr lang="en-US" dirty="0"/>
              <a:t>)</a:t>
            </a:r>
          </a:p>
        </p:txBody>
      </p:sp>
      <p:sp>
        <p:nvSpPr>
          <p:cNvPr id="20" name="TextBox 19"/>
          <p:cNvSpPr txBox="1"/>
          <p:nvPr/>
        </p:nvSpPr>
        <p:spPr>
          <a:xfrm>
            <a:off x="5364481" y="2342608"/>
            <a:ext cx="367408" cy="523220"/>
          </a:xfrm>
          <a:prstGeom prst="rect">
            <a:avLst/>
          </a:prstGeom>
          <a:noFill/>
        </p:spPr>
        <p:txBody>
          <a:bodyPr wrap="none" rtlCol="0">
            <a:spAutoFit/>
          </a:bodyPr>
          <a:lstStyle/>
          <a:p>
            <a:r>
              <a:rPr lang="en-US" sz="2800" b="1" dirty="0">
                <a:solidFill>
                  <a:srgbClr val="FF0000"/>
                </a:solidFill>
              </a:rPr>
              <a:t>4</a:t>
            </a:r>
          </a:p>
        </p:txBody>
      </p:sp>
      <p:sp>
        <p:nvSpPr>
          <p:cNvPr id="21" name="TextBox 20"/>
          <p:cNvSpPr txBox="1"/>
          <p:nvPr/>
        </p:nvSpPr>
        <p:spPr>
          <a:xfrm>
            <a:off x="1364344" y="390436"/>
            <a:ext cx="9679638" cy="584775"/>
          </a:xfrm>
          <a:prstGeom prst="rect">
            <a:avLst/>
          </a:prstGeom>
          <a:noFill/>
        </p:spPr>
        <p:txBody>
          <a:bodyPr wrap="none" rtlCol="0">
            <a:spAutoFit/>
          </a:bodyPr>
          <a:lstStyle/>
          <a:p>
            <a:r>
              <a:rPr lang="en-US" sz="3200" b="1" dirty="0"/>
              <a:t>Example: 2023 Season-A Temporal Comparative Analysis</a:t>
            </a:r>
          </a:p>
        </p:txBody>
      </p:sp>
      <p:pic>
        <p:nvPicPr>
          <p:cNvPr id="3" name="Picture 2"/>
          <p:cNvPicPr>
            <a:picLocks noChangeAspect="1"/>
          </p:cNvPicPr>
          <p:nvPr/>
        </p:nvPicPr>
        <p:blipFill>
          <a:blip r:embed="rId3"/>
          <a:stretch>
            <a:fillRect/>
          </a:stretch>
        </p:blipFill>
        <p:spPr>
          <a:xfrm>
            <a:off x="4949598" y="2399483"/>
            <a:ext cx="6477250" cy="3870688"/>
          </a:xfrm>
          <a:prstGeom prst="rect">
            <a:avLst/>
          </a:prstGeom>
        </p:spPr>
      </p:pic>
      <p:sp>
        <p:nvSpPr>
          <p:cNvPr id="15" name="TextBox 14"/>
          <p:cNvSpPr txBox="1"/>
          <p:nvPr/>
        </p:nvSpPr>
        <p:spPr>
          <a:xfrm>
            <a:off x="5730241" y="2423888"/>
            <a:ext cx="367408" cy="523220"/>
          </a:xfrm>
          <a:prstGeom prst="rect">
            <a:avLst/>
          </a:prstGeom>
          <a:noFill/>
        </p:spPr>
        <p:txBody>
          <a:bodyPr wrap="none" rtlCol="0">
            <a:spAutoFit/>
          </a:bodyPr>
          <a:lstStyle/>
          <a:p>
            <a:r>
              <a:rPr lang="en-US" sz="2800" b="1" dirty="0">
                <a:solidFill>
                  <a:srgbClr val="FF0000"/>
                </a:solidFill>
              </a:rPr>
              <a:t>5</a:t>
            </a:r>
          </a:p>
        </p:txBody>
      </p:sp>
    </p:spTree>
    <p:extLst>
      <p:ext uri="{BB962C8B-B14F-4D97-AF65-F5344CB8AC3E}">
        <p14:creationId xmlns:p14="http://schemas.microsoft.com/office/powerpoint/2010/main" val="185031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5520" y="467360"/>
            <a:ext cx="7946599" cy="584775"/>
          </a:xfrm>
          <a:prstGeom prst="rect">
            <a:avLst/>
          </a:prstGeom>
          <a:noFill/>
        </p:spPr>
        <p:txBody>
          <a:bodyPr wrap="none" rtlCol="0">
            <a:spAutoFit/>
          </a:bodyPr>
          <a:lstStyle/>
          <a:p>
            <a:r>
              <a:rPr lang="en-US" sz="3200" b="1" dirty="0"/>
              <a:t>Southern Somalia River Levels (FAO/SWALIM)</a:t>
            </a:r>
          </a:p>
        </p:txBody>
      </p:sp>
      <p:pic>
        <p:nvPicPr>
          <p:cNvPr id="6" name="Picture 5"/>
          <p:cNvPicPr>
            <a:picLocks noChangeAspect="1"/>
          </p:cNvPicPr>
          <p:nvPr/>
        </p:nvPicPr>
        <p:blipFill>
          <a:blip r:embed="rId2"/>
          <a:stretch>
            <a:fillRect/>
          </a:stretch>
        </p:blipFill>
        <p:spPr>
          <a:xfrm>
            <a:off x="301625" y="1306286"/>
            <a:ext cx="4322626" cy="5210417"/>
          </a:xfrm>
          <a:prstGeom prst="rect">
            <a:avLst/>
          </a:prstGeom>
          <a:ln>
            <a:solidFill>
              <a:schemeClr val="accent1"/>
            </a:solidFill>
          </a:ln>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36592" y="1741713"/>
            <a:ext cx="7253845" cy="4467497"/>
          </a:xfrm>
          <a:prstGeom prst="rect">
            <a:avLst/>
          </a:prstGeom>
        </p:spPr>
      </p:pic>
    </p:spTree>
    <p:extLst>
      <p:ext uri="{BB962C8B-B14F-4D97-AF65-F5344CB8AC3E}">
        <p14:creationId xmlns:p14="http://schemas.microsoft.com/office/powerpoint/2010/main" val="2005240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8880" y="365760"/>
            <a:ext cx="9339608" cy="584775"/>
          </a:xfrm>
          <a:prstGeom prst="rect">
            <a:avLst/>
          </a:prstGeom>
          <a:noFill/>
        </p:spPr>
        <p:txBody>
          <a:bodyPr wrap="none" rtlCol="0">
            <a:spAutoFit/>
          </a:bodyPr>
          <a:lstStyle/>
          <a:p>
            <a:r>
              <a:rPr lang="en-US" sz="3200" b="1" dirty="0"/>
              <a:t>Southern Somalia Bankful River Levels (FAO/SWALIM)</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79400" y="1167765"/>
            <a:ext cx="4114800" cy="282321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46520" y="4034790"/>
            <a:ext cx="4114800" cy="282321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7762520" y="1152805"/>
            <a:ext cx="4114800" cy="2823210"/>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7770280" y="4034790"/>
            <a:ext cx="4114800" cy="2823210"/>
          </a:xfrm>
          <a:prstGeom prst="rect">
            <a:avLst/>
          </a:prstGeom>
        </p:spPr>
      </p:pic>
      <p:pic>
        <p:nvPicPr>
          <p:cNvPr id="9" name="Picture 8"/>
          <p:cNvPicPr>
            <a:picLocks noChangeAspect="1"/>
          </p:cNvPicPr>
          <p:nvPr/>
        </p:nvPicPr>
        <p:blipFill>
          <a:blip r:embed="rId10"/>
          <a:stretch>
            <a:fillRect/>
          </a:stretch>
        </p:blipFill>
        <p:spPr>
          <a:xfrm>
            <a:off x="4558664" y="2190206"/>
            <a:ext cx="3030855" cy="3653339"/>
          </a:xfrm>
          <a:prstGeom prst="rect">
            <a:avLst/>
          </a:prstGeom>
          <a:ln>
            <a:solidFill>
              <a:schemeClr val="accent1"/>
            </a:solidFill>
          </a:ln>
        </p:spPr>
      </p:pic>
    </p:spTree>
    <p:extLst>
      <p:ext uri="{BB962C8B-B14F-4D97-AF65-F5344CB8AC3E}">
        <p14:creationId xmlns:p14="http://schemas.microsoft.com/office/powerpoint/2010/main" val="68972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294640"/>
            <a:ext cx="9452844" cy="1077218"/>
          </a:xfrm>
          <a:prstGeom prst="rect">
            <a:avLst/>
          </a:prstGeom>
          <a:noFill/>
        </p:spPr>
        <p:txBody>
          <a:bodyPr wrap="none" rtlCol="0">
            <a:spAutoFit/>
          </a:bodyPr>
          <a:lstStyle/>
          <a:p>
            <a:pPr algn="ctr"/>
            <a:r>
              <a:rPr lang="en-US" sz="3200" b="1" dirty="0"/>
              <a:t>2019 vs 2023 Comparable Extent of Inundated Regions </a:t>
            </a:r>
          </a:p>
          <a:p>
            <a:pPr algn="ctr"/>
            <a:r>
              <a:rPr lang="en-US" sz="3200" b="1" dirty="0"/>
              <a:t>in East Africa</a:t>
            </a:r>
          </a:p>
        </p:txBody>
      </p:sp>
      <p:sp>
        <p:nvSpPr>
          <p:cNvPr id="5" name="TextBox 4">
            <a:extLst>
              <a:ext uri="{FF2B5EF4-FFF2-40B4-BE49-F238E27FC236}">
                <a16:creationId xmlns:a16="http://schemas.microsoft.com/office/drawing/2014/main" id="{3717437A-ACE0-E42A-8DFB-C82C10E57332}"/>
              </a:ext>
            </a:extLst>
          </p:cNvPr>
          <p:cNvSpPr txBox="1"/>
          <p:nvPr/>
        </p:nvSpPr>
        <p:spPr>
          <a:xfrm>
            <a:off x="2073790" y="5682070"/>
            <a:ext cx="2151886" cy="297454"/>
          </a:xfrm>
          <a:prstGeom prst="rect">
            <a:avLst/>
          </a:prstGeom>
          <a:solidFill>
            <a:schemeClr val="bg1"/>
          </a:solidFill>
        </p:spPr>
        <p:txBody>
          <a:bodyPr wrap="square" rtlCol="0">
            <a:spAutoFit/>
          </a:bodyPr>
          <a:lstStyle/>
          <a:p>
            <a:pPr algn="ctr"/>
            <a:r>
              <a:rPr lang="en-US" sz="1333" i="1" dirty="0">
                <a:solidFill>
                  <a:srgbClr val="54585A"/>
                </a:solidFill>
                <a:latin typeface="Open Sans"/>
                <a:ea typeface="Open Sans"/>
                <a:cs typeface="Open Sans"/>
              </a:rPr>
              <a:t>Oct-Dec of 2019</a:t>
            </a:r>
          </a:p>
        </p:txBody>
      </p:sp>
      <p:sp>
        <p:nvSpPr>
          <p:cNvPr id="6" name="TextBox 5">
            <a:extLst>
              <a:ext uri="{FF2B5EF4-FFF2-40B4-BE49-F238E27FC236}">
                <a16:creationId xmlns:a16="http://schemas.microsoft.com/office/drawing/2014/main" id="{4B5D5737-BB0A-CE07-3EBF-6E10C7992133}"/>
              </a:ext>
            </a:extLst>
          </p:cNvPr>
          <p:cNvSpPr txBox="1"/>
          <p:nvPr/>
        </p:nvSpPr>
        <p:spPr>
          <a:xfrm>
            <a:off x="7768975" y="5682070"/>
            <a:ext cx="1979084" cy="297454"/>
          </a:xfrm>
          <a:prstGeom prst="rect">
            <a:avLst/>
          </a:prstGeom>
          <a:solidFill>
            <a:schemeClr val="bg1"/>
          </a:solidFill>
        </p:spPr>
        <p:txBody>
          <a:bodyPr wrap="square" rtlCol="0">
            <a:spAutoFit/>
          </a:bodyPr>
          <a:lstStyle/>
          <a:p>
            <a:pPr algn="ctr"/>
            <a:r>
              <a:rPr lang="en-US" sz="1333" i="1" dirty="0">
                <a:solidFill>
                  <a:srgbClr val="54585A"/>
                </a:solidFill>
                <a:latin typeface="Open Sans"/>
                <a:ea typeface="Open Sans"/>
                <a:cs typeface="Open Sans"/>
              </a:rPr>
              <a:t>Oct – Dec 18 of 2023</a:t>
            </a:r>
          </a:p>
        </p:txBody>
      </p:sp>
      <p:sp>
        <p:nvSpPr>
          <p:cNvPr id="7" name="TextBox 6">
            <a:extLst>
              <a:ext uri="{FF2B5EF4-FFF2-40B4-BE49-F238E27FC236}">
                <a16:creationId xmlns:a16="http://schemas.microsoft.com/office/drawing/2014/main" id="{1EAA387B-E5B3-BB0E-7764-E5CED64655AD}"/>
              </a:ext>
            </a:extLst>
          </p:cNvPr>
          <p:cNvSpPr txBox="1"/>
          <p:nvPr/>
        </p:nvSpPr>
        <p:spPr>
          <a:xfrm>
            <a:off x="372413" y="5979524"/>
            <a:ext cx="11277600" cy="502573"/>
          </a:xfrm>
          <a:prstGeom prst="rect">
            <a:avLst/>
          </a:prstGeom>
          <a:noFill/>
        </p:spPr>
        <p:txBody>
          <a:bodyPr wrap="square" rtlCol="0">
            <a:spAutoFit/>
          </a:bodyPr>
          <a:lstStyle/>
          <a:p>
            <a:r>
              <a:rPr lang="en-US" sz="1333" i="1" dirty="0">
                <a:solidFill>
                  <a:srgbClr val="54585A"/>
                </a:solidFill>
                <a:latin typeface="Open Sans"/>
                <a:ea typeface="Open Sans"/>
                <a:cs typeface="Open Sans"/>
              </a:rPr>
              <a:t>- Relatively less flooding in South Sudan but more in Kenya and Somalia compared to Oct-Dec flooding of 2019.</a:t>
            </a:r>
          </a:p>
          <a:p>
            <a:r>
              <a:rPr lang="en-US" sz="1333" i="1" dirty="0">
                <a:solidFill>
                  <a:srgbClr val="54585A"/>
                </a:solidFill>
                <a:latin typeface="Open Sans"/>
                <a:ea typeface="Open Sans"/>
                <a:cs typeface="Open Sans"/>
              </a:rPr>
              <a:t>- Extensive geographical area over Kenya and Somalia compared to Oct-Dec flooding of 2019</a:t>
            </a:r>
          </a:p>
        </p:txBody>
      </p:sp>
      <p:pic>
        <p:nvPicPr>
          <p:cNvPr id="12" name="Picture 11" descr="Map&#10;&#10;Description automatically generated">
            <a:extLst>
              <a:ext uri="{FF2B5EF4-FFF2-40B4-BE49-F238E27FC236}">
                <a16:creationId xmlns:a16="http://schemas.microsoft.com/office/drawing/2014/main" id="{5197D6D4-B9CD-7752-D2B7-6A560D8E9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16" y="1464381"/>
            <a:ext cx="5325035" cy="4114800"/>
          </a:xfrm>
          <a:prstGeom prst="rect">
            <a:avLst/>
          </a:prstGeom>
          <a:ln>
            <a:solidFill>
              <a:schemeClr val="tx1">
                <a:lumMod val="75000"/>
                <a:lumOff val="25000"/>
              </a:schemeClr>
            </a:solidFill>
          </a:ln>
        </p:spPr>
      </p:pic>
      <p:pic>
        <p:nvPicPr>
          <p:cNvPr id="14" name="Picture 13" descr="Map&#10;&#10;Description automatically generated">
            <a:extLst>
              <a:ext uri="{FF2B5EF4-FFF2-40B4-BE49-F238E27FC236}">
                <a16:creationId xmlns:a16="http://schemas.microsoft.com/office/drawing/2014/main" id="{10EEA768-7EAB-9BF9-7BD1-9C57E69C2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64381"/>
            <a:ext cx="5325035" cy="4114800"/>
          </a:xfrm>
          <a:prstGeom prst="rect">
            <a:avLst/>
          </a:prstGeom>
          <a:ln>
            <a:solidFill>
              <a:schemeClr val="tx1">
                <a:lumMod val="75000"/>
                <a:lumOff val="25000"/>
              </a:schemeClr>
            </a:solidFill>
          </a:ln>
        </p:spPr>
      </p:pic>
    </p:spTree>
    <p:extLst>
      <p:ext uri="{BB962C8B-B14F-4D97-AF65-F5344CB8AC3E}">
        <p14:creationId xmlns:p14="http://schemas.microsoft.com/office/powerpoint/2010/main" val="3183561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9944" y="294640"/>
            <a:ext cx="9416167" cy="1077218"/>
          </a:xfrm>
          <a:prstGeom prst="rect">
            <a:avLst/>
          </a:prstGeom>
          <a:noFill/>
        </p:spPr>
        <p:txBody>
          <a:bodyPr wrap="none" rtlCol="0">
            <a:spAutoFit/>
          </a:bodyPr>
          <a:lstStyle/>
          <a:p>
            <a:pPr algn="ctr"/>
            <a:r>
              <a:rPr lang="en-US" sz="3200" b="1" dirty="0"/>
              <a:t>Analog Years Comparable Extent of Inundated Regions </a:t>
            </a:r>
          </a:p>
          <a:p>
            <a:pPr algn="ctr"/>
            <a:r>
              <a:rPr lang="en-US" sz="3200" b="1" dirty="0"/>
              <a:t>in Kenya and Somalia</a:t>
            </a:r>
          </a:p>
        </p:txBody>
      </p:sp>
      <p:sp>
        <p:nvSpPr>
          <p:cNvPr id="5" name="TextBox 4">
            <a:extLst>
              <a:ext uri="{FF2B5EF4-FFF2-40B4-BE49-F238E27FC236}">
                <a16:creationId xmlns:a16="http://schemas.microsoft.com/office/drawing/2014/main" id="{3717437A-ACE0-E42A-8DFB-C82C10E57332}"/>
              </a:ext>
            </a:extLst>
          </p:cNvPr>
          <p:cNvSpPr txBox="1"/>
          <p:nvPr/>
        </p:nvSpPr>
        <p:spPr>
          <a:xfrm>
            <a:off x="1036255" y="4881638"/>
            <a:ext cx="2151886" cy="297454"/>
          </a:xfrm>
          <a:prstGeom prst="rect">
            <a:avLst/>
          </a:prstGeom>
          <a:solidFill>
            <a:schemeClr val="bg1"/>
          </a:solidFill>
        </p:spPr>
        <p:txBody>
          <a:bodyPr wrap="square" rtlCol="0">
            <a:spAutoFit/>
          </a:bodyPr>
          <a:lstStyle/>
          <a:p>
            <a:pPr algn="ctr"/>
            <a:r>
              <a:rPr lang="en-US" sz="1333" i="1" dirty="0">
                <a:solidFill>
                  <a:srgbClr val="54585A"/>
                </a:solidFill>
                <a:latin typeface="Open Sans"/>
                <a:ea typeface="Open Sans"/>
                <a:cs typeface="Open Sans"/>
              </a:rPr>
              <a:t>Oct-Dec of 1997</a:t>
            </a:r>
          </a:p>
        </p:txBody>
      </p:sp>
      <p:sp>
        <p:nvSpPr>
          <p:cNvPr id="6" name="TextBox 5">
            <a:extLst>
              <a:ext uri="{FF2B5EF4-FFF2-40B4-BE49-F238E27FC236}">
                <a16:creationId xmlns:a16="http://schemas.microsoft.com/office/drawing/2014/main" id="{4B5D5737-BB0A-CE07-3EBF-6E10C7992133}"/>
              </a:ext>
            </a:extLst>
          </p:cNvPr>
          <p:cNvSpPr txBox="1"/>
          <p:nvPr/>
        </p:nvSpPr>
        <p:spPr>
          <a:xfrm>
            <a:off x="9070639" y="4881638"/>
            <a:ext cx="1979084" cy="297454"/>
          </a:xfrm>
          <a:prstGeom prst="rect">
            <a:avLst/>
          </a:prstGeom>
          <a:solidFill>
            <a:schemeClr val="bg1"/>
          </a:solidFill>
        </p:spPr>
        <p:txBody>
          <a:bodyPr wrap="square" rtlCol="0">
            <a:spAutoFit/>
          </a:bodyPr>
          <a:lstStyle/>
          <a:p>
            <a:pPr algn="ctr"/>
            <a:r>
              <a:rPr lang="en-US" sz="1333" i="1" dirty="0">
                <a:solidFill>
                  <a:srgbClr val="54585A"/>
                </a:solidFill>
                <a:latin typeface="Open Sans"/>
                <a:ea typeface="Open Sans"/>
                <a:cs typeface="Open Sans"/>
              </a:rPr>
              <a:t>Oct – Dec 18 of 2023</a:t>
            </a:r>
          </a:p>
        </p:txBody>
      </p:sp>
      <p:sp>
        <p:nvSpPr>
          <p:cNvPr id="7" name="TextBox 6">
            <a:extLst>
              <a:ext uri="{FF2B5EF4-FFF2-40B4-BE49-F238E27FC236}">
                <a16:creationId xmlns:a16="http://schemas.microsoft.com/office/drawing/2014/main" id="{1EAA387B-E5B3-BB0E-7764-E5CED64655AD}"/>
              </a:ext>
            </a:extLst>
          </p:cNvPr>
          <p:cNvSpPr txBox="1"/>
          <p:nvPr/>
        </p:nvSpPr>
        <p:spPr>
          <a:xfrm>
            <a:off x="457200" y="5560424"/>
            <a:ext cx="11277600" cy="636008"/>
          </a:xfrm>
          <a:prstGeom prst="rect">
            <a:avLst/>
          </a:prstGeom>
          <a:noFill/>
        </p:spPr>
        <p:txBody>
          <a:bodyPr wrap="square" rtlCol="0">
            <a:spAutoFit/>
          </a:bodyPr>
          <a:lstStyle/>
          <a:p>
            <a:r>
              <a:rPr lang="en-US" sz="1333" i="1" dirty="0">
                <a:solidFill>
                  <a:srgbClr val="54585A"/>
                </a:solidFill>
                <a:latin typeface="Open Sans"/>
                <a:ea typeface="Open Sans"/>
                <a:cs typeface="Open Sans"/>
              </a:rPr>
              <a:t>- Current</a:t>
            </a:r>
            <a:r>
              <a:rPr lang="en-US" sz="2200" dirty="0">
                <a:latin typeface="Tw Cen MT" panose="020B0602020104020603" pitchFamily="34" charset="0"/>
              </a:rPr>
              <a:t> </a:t>
            </a:r>
            <a:r>
              <a:rPr lang="en-US" sz="1333" i="1" dirty="0">
                <a:solidFill>
                  <a:srgbClr val="54585A"/>
                </a:solidFill>
                <a:latin typeface="Open Sans"/>
                <a:ea typeface="Open Sans"/>
                <a:cs typeface="Open Sans"/>
              </a:rPr>
              <a:t>inundation pattern in Ethiopia and Somalia is very similar to Oct-Dec flooding of 1997.</a:t>
            </a:r>
          </a:p>
          <a:p>
            <a:r>
              <a:rPr lang="en-US" sz="1333" i="1" dirty="0">
                <a:solidFill>
                  <a:srgbClr val="54585A"/>
                </a:solidFill>
                <a:latin typeface="Open Sans"/>
                <a:ea typeface="Open Sans"/>
                <a:cs typeface="Open Sans"/>
              </a:rPr>
              <a:t>- Extensive geographical area compared to Oct-Dec flooding of 1997</a:t>
            </a:r>
          </a:p>
        </p:txBody>
      </p:sp>
      <p:pic>
        <p:nvPicPr>
          <p:cNvPr id="4" name="Picture 3" descr="Map&#10;&#10;Description automatically generated with medium confidence">
            <a:extLst>
              <a:ext uri="{FF2B5EF4-FFF2-40B4-BE49-F238E27FC236}">
                <a16:creationId xmlns:a16="http://schemas.microsoft.com/office/drawing/2014/main" id="{2A37F833-CDFB-9CA5-3BBE-5856CBEB88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3653" y="1909838"/>
            <a:ext cx="3845859" cy="2971800"/>
          </a:xfrm>
          <a:prstGeom prst="rect">
            <a:avLst/>
          </a:prstGeom>
          <a:ln>
            <a:solidFill>
              <a:schemeClr val="tx1">
                <a:lumMod val="75000"/>
                <a:lumOff val="25000"/>
              </a:schemeClr>
            </a:solidFill>
          </a:ln>
        </p:spPr>
      </p:pic>
      <p:pic>
        <p:nvPicPr>
          <p:cNvPr id="9" name="Picture 8" descr="Map&#10;&#10;Description automatically generated">
            <a:extLst>
              <a:ext uri="{FF2B5EF4-FFF2-40B4-BE49-F238E27FC236}">
                <a16:creationId xmlns:a16="http://schemas.microsoft.com/office/drawing/2014/main" id="{6E4B2F58-2B7D-65C7-6D8B-4624A7BD0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461" y="1909838"/>
            <a:ext cx="3845859" cy="2971800"/>
          </a:xfrm>
          <a:prstGeom prst="rect">
            <a:avLst/>
          </a:prstGeom>
          <a:ln>
            <a:solidFill>
              <a:schemeClr val="tx1">
                <a:lumMod val="75000"/>
                <a:lumOff val="25000"/>
              </a:schemeClr>
            </a:solidFill>
          </a:ln>
        </p:spPr>
      </p:pic>
      <p:pic>
        <p:nvPicPr>
          <p:cNvPr id="11" name="Picture 10" descr="A picture containing map&#10;&#10;Description automatically generated">
            <a:extLst>
              <a:ext uri="{FF2B5EF4-FFF2-40B4-BE49-F238E27FC236}">
                <a16:creationId xmlns:a16="http://schemas.microsoft.com/office/drawing/2014/main" id="{D2779CD2-6BDE-2108-71B8-E280C613B6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69" y="1909838"/>
            <a:ext cx="3845859" cy="2971800"/>
          </a:xfrm>
          <a:prstGeom prst="rect">
            <a:avLst/>
          </a:prstGeom>
          <a:ln>
            <a:solidFill>
              <a:schemeClr val="tx1">
                <a:lumMod val="75000"/>
                <a:lumOff val="25000"/>
              </a:schemeClr>
            </a:solidFill>
          </a:ln>
        </p:spPr>
      </p:pic>
      <p:sp>
        <p:nvSpPr>
          <p:cNvPr id="13" name="TextBox 12">
            <a:extLst>
              <a:ext uri="{FF2B5EF4-FFF2-40B4-BE49-F238E27FC236}">
                <a16:creationId xmlns:a16="http://schemas.microsoft.com/office/drawing/2014/main" id="{3736F12B-0249-08E1-BCBE-2D0D24B684C3}"/>
              </a:ext>
            </a:extLst>
          </p:cNvPr>
          <p:cNvSpPr txBox="1"/>
          <p:nvPr/>
        </p:nvSpPr>
        <p:spPr>
          <a:xfrm>
            <a:off x="5053447" y="4891830"/>
            <a:ext cx="2151886" cy="297454"/>
          </a:xfrm>
          <a:prstGeom prst="rect">
            <a:avLst/>
          </a:prstGeom>
          <a:solidFill>
            <a:schemeClr val="bg1"/>
          </a:solidFill>
        </p:spPr>
        <p:txBody>
          <a:bodyPr wrap="square" rtlCol="0">
            <a:spAutoFit/>
          </a:bodyPr>
          <a:lstStyle/>
          <a:p>
            <a:pPr algn="ctr"/>
            <a:r>
              <a:rPr lang="en-US" sz="1333" i="1" dirty="0">
                <a:solidFill>
                  <a:srgbClr val="54585A"/>
                </a:solidFill>
                <a:latin typeface="Open Sans"/>
                <a:ea typeface="Open Sans"/>
                <a:cs typeface="Open Sans"/>
              </a:rPr>
              <a:t>Oct-Dec of 2019</a:t>
            </a:r>
          </a:p>
        </p:txBody>
      </p:sp>
    </p:spTree>
    <p:extLst>
      <p:ext uri="{BB962C8B-B14F-4D97-AF65-F5344CB8AC3E}">
        <p14:creationId xmlns:p14="http://schemas.microsoft.com/office/powerpoint/2010/main" val="179463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000" y="294640"/>
            <a:ext cx="6342057" cy="1077218"/>
          </a:xfrm>
          <a:prstGeom prst="rect">
            <a:avLst/>
          </a:prstGeom>
          <a:noFill/>
        </p:spPr>
        <p:txBody>
          <a:bodyPr wrap="none" rtlCol="0">
            <a:spAutoFit/>
          </a:bodyPr>
          <a:lstStyle/>
          <a:p>
            <a:pPr algn="ctr"/>
            <a:r>
              <a:rPr lang="en-US" sz="3200" b="1" dirty="0"/>
              <a:t>Recent Extent of Inundated Regions </a:t>
            </a:r>
          </a:p>
          <a:p>
            <a:pPr algn="ctr"/>
            <a:r>
              <a:rPr lang="en-US" sz="3200" b="1" dirty="0"/>
              <a:t>in Kenya and Somalia</a:t>
            </a:r>
          </a:p>
        </p:txBody>
      </p:sp>
      <p:sp>
        <p:nvSpPr>
          <p:cNvPr id="7" name="TextBox 6">
            <a:extLst>
              <a:ext uri="{FF2B5EF4-FFF2-40B4-BE49-F238E27FC236}">
                <a16:creationId xmlns:a16="http://schemas.microsoft.com/office/drawing/2014/main" id="{1EAA387B-E5B3-BB0E-7764-E5CED64655AD}"/>
              </a:ext>
            </a:extLst>
          </p:cNvPr>
          <p:cNvSpPr txBox="1"/>
          <p:nvPr/>
        </p:nvSpPr>
        <p:spPr>
          <a:xfrm>
            <a:off x="457200" y="6053583"/>
            <a:ext cx="11277600" cy="297454"/>
          </a:xfrm>
          <a:prstGeom prst="rect">
            <a:avLst/>
          </a:prstGeom>
          <a:noFill/>
        </p:spPr>
        <p:txBody>
          <a:bodyPr wrap="square" rtlCol="0">
            <a:spAutoFit/>
          </a:bodyPr>
          <a:lstStyle/>
          <a:p>
            <a:r>
              <a:rPr lang="en-US" sz="1333" i="1" dirty="0">
                <a:solidFill>
                  <a:srgbClr val="54585A"/>
                </a:solidFill>
                <a:latin typeface="Open Sans"/>
                <a:ea typeface="Open Sans"/>
                <a:cs typeface="Open Sans"/>
              </a:rPr>
              <a:t>- Flooding conditions improved substantially from its peak in late November in Kenya and Somalia.</a:t>
            </a:r>
          </a:p>
        </p:txBody>
      </p:sp>
      <p:pic>
        <p:nvPicPr>
          <p:cNvPr id="10" name="Picture 9" descr="Map&#10;&#10;Description automatically generated">
            <a:extLst>
              <a:ext uri="{FF2B5EF4-FFF2-40B4-BE49-F238E27FC236}">
                <a16:creationId xmlns:a16="http://schemas.microsoft.com/office/drawing/2014/main" id="{91DB7A78-5C8E-A74F-30F9-E16AD79E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50" y="1519044"/>
            <a:ext cx="5325035" cy="4114800"/>
          </a:xfrm>
          <a:prstGeom prst="rect">
            <a:avLst/>
          </a:prstGeom>
        </p:spPr>
      </p:pic>
      <p:pic>
        <p:nvPicPr>
          <p:cNvPr id="14" name="Picture 13" descr="Map&#10;&#10;Description automatically generated">
            <a:extLst>
              <a:ext uri="{FF2B5EF4-FFF2-40B4-BE49-F238E27FC236}">
                <a16:creationId xmlns:a16="http://schemas.microsoft.com/office/drawing/2014/main" id="{5B1513E9-0342-4AA2-C1D5-69F32E0B0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100" y="1519044"/>
            <a:ext cx="5325035" cy="4114800"/>
          </a:xfrm>
          <a:prstGeom prst="rect">
            <a:avLst/>
          </a:prstGeom>
        </p:spPr>
      </p:pic>
      <p:sp>
        <p:nvSpPr>
          <p:cNvPr id="15" name="TextBox 14">
            <a:extLst>
              <a:ext uri="{FF2B5EF4-FFF2-40B4-BE49-F238E27FC236}">
                <a16:creationId xmlns:a16="http://schemas.microsoft.com/office/drawing/2014/main" id="{68452137-EF46-619F-2C78-18B38C88A94E}"/>
              </a:ext>
            </a:extLst>
          </p:cNvPr>
          <p:cNvSpPr txBox="1"/>
          <p:nvPr/>
        </p:nvSpPr>
        <p:spPr>
          <a:xfrm>
            <a:off x="359350" y="5627141"/>
            <a:ext cx="5325034" cy="369332"/>
          </a:xfrm>
          <a:prstGeom prst="rect">
            <a:avLst/>
          </a:prstGeom>
          <a:solidFill>
            <a:schemeClr val="bg1"/>
          </a:solidFill>
        </p:spPr>
        <p:txBody>
          <a:bodyPr wrap="square" rtlCol="0">
            <a:spAutoFit/>
          </a:bodyPr>
          <a:lstStyle/>
          <a:p>
            <a:r>
              <a:rPr lang="en-US" dirty="0">
                <a:latin typeface="Tw Cen MT" panose="020B0602020104020603" pitchFamily="34" charset="0"/>
              </a:rPr>
              <a:t>NOAA VIIRS 5-day comp.: </a:t>
            </a:r>
            <a:r>
              <a:rPr lang="en-US" b="1" dirty="0">
                <a:latin typeface="Tw Cen MT" panose="020B0602020104020603" pitchFamily="34" charset="0"/>
              </a:rPr>
              <a:t>22 – 26 Nov 2023</a:t>
            </a:r>
          </a:p>
        </p:txBody>
      </p:sp>
      <p:sp>
        <p:nvSpPr>
          <p:cNvPr id="16" name="TextBox 15">
            <a:extLst>
              <a:ext uri="{FF2B5EF4-FFF2-40B4-BE49-F238E27FC236}">
                <a16:creationId xmlns:a16="http://schemas.microsoft.com/office/drawing/2014/main" id="{DAC4D024-B2FB-70D0-4599-01A9B38B2E24}"/>
              </a:ext>
            </a:extLst>
          </p:cNvPr>
          <p:cNvSpPr txBox="1"/>
          <p:nvPr/>
        </p:nvSpPr>
        <p:spPr>
          <a:xfrm>
            <a:off x="6151701" y="5627141"/>
            <a:ext cx="5352434" cy="369332"/>
          </a:xfrm>
          <a:prstGeom prst="rect">
            <a:avLst/>
          </a:prstGeom>
          <a:solidFill>
            <a:schemeClr val="bg1"/>
          </a:solidFill>
        </p:spPr>
        <p:txBody>
          <a:bodyPr wrap="square" rtlCol="0">
            <a:spAutoFit/>
          </a:bodyPr>
          <a:lstStyle/>
          <a:p>
            <a:r>
              <a:rPr lang="en-US" dirty="0">
                <a:latin typeface="Tw Cen MT" panose="020B0602020104020603" pitchFamily="34" charset="0"/>
              </a:rPr>
              <a:t>NOAA VIIRS 5-day comp.: </a:t>
            </a:r>
            <a:r>
              <a:rPr lang="en-US" b="1" dirty="0">
                <a:latin typeface="Tw Cen MT" panose="020B0602020104020603" pitchFamily="34" charset="0"/>
              </a:rPr>
              <a:t>14 – 18 Dec 2023</a:t>
            </a:r>
          </a:p>
        </p:txBody>
      </p:sp>
    </p:spTree>
    <p:extLst>
      <p:ext uri="{BB962C8B-B14F-4D97-AF65-F5344CB8AC3E}">
        <p14:creationId xmlns:p14="http://schemas.microsoft.com/office/powerpoint/2010/main" val="1862790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0108" y="1490162"/>
            <a:ext cx="2067740" cy="631796"/>
          </a:xfrm>
        </p:spPr>
        <p:txBody>
          <a:bodyPr>
            <a:normAutofit/>
          </a:bodyPr>
          <a:lstStyle/>
          <a:p>
            <a:r>
              <a:rPr lang="en-US" sz="3200" b="1" dirty="0">
                <a:latin typeface="+mn-lt"/>
              </a:rPr>
              <a:t>Outline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7431" y="395830"/>
            <a:ext cx="2593854" cy="778156"/>
          </a:xfrm>
          <a:prstGeom prst="rect">
            <a:avLst/>
          </a:prstGeom>
        </p:spPr>
      </p:pic>
      <p:pic>
        <p:nvPicPr>
          <p:cNvPr id="5" name="Picture 4"/>
          <p:cNvPicPr>
            <a:picLocks noChangeAspect="1"/>
          </p:cNvPicPr>
          <p:nvPr/>
        </p:nvPicPr>
        <p:blipFill>
          <a:blip r:embed="rId3"/>
          <a:stretch>
            <a:fillRect/>
          </a:stretch>
        </p:blipFill>
        <p:spPr>
          <a:xfrm>
            <a:off x="395754" y="395830"/>
            <a:ext cx="2971800" cy="772886"/>
          </a:xfrm>
          <a:prstGeom prst="rect">
            <a:avLst/>
          </a:prstGeom>
        </p:spPr>
      </p:pic>
      <p:sp>
        <p:nvSpPr>
          <p:cNvPr id="3" name="Rectangle 2"/>
          <p:cNvSpPr/>
          <p:nvPr/>
        </p:nvSpPr>
        <p:spPr>
          <a:xfrm>
            <a:off x="1862803" y="2985659"/>
            <a:ext cx="8012718" cy="2246769"/>
          </a:xfrm>
          <a:prstGeom prst="rect">
            <a:avLst/>
          </a:prstGeom>
        </p:spPr>
        <p:txBody>
          <a:bodyPr wrap="square">
            <a:spAutoFit/>
          </a:bodyPr>
          <a:lstStyle/>
          <a:p>
            <a:pPr marL="457200" indent="-457200">
              <a:buFont typeface="Wingdings" panose="05000000000000000000" pitchFamily="2" charset="2"/>
              <a:buChar char="§"/>
            </a:pPr>
            <a:r>
              <a:rPr lang="en-US" sz="2800" dirty="0"/>
              <a:t>FEWS NET Partners Questions</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err="1"/>
              <a:t>Deyr</a:t>
            </a:r>
            <a:r>
              <a:rPr lang="en-US" sz="2800" dirty="0"/>
              <a:t>/Short-rains seasonal outlook and impacts</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2023/24 Revised climatic assumptions</a:t>
            </a:r>
          </a:p>
        </p:txBody>
      </p:sp>
    </p:spTree>
    <p:extLst>
      <p:ext uri="{BB962C8B-B14F-4D97-AF65-F5344CB8AC3E}">
        <p14:creationId xmlns:p14="http://schemas.microsoft.com/office/powerpoint/2010/main" val="74213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73" y="375920"/>
            <a:ext cx="12001427" cy="584775"/>
          </a:xfrm>
          <a:prstGeom prst="rect">
            <a:avLst/>
          </a:prstGeom>
          <a:noFill/>
        </p:spPr>
        <p:txBody>
          <a:bodyPr wrap="none" rtlCol="0">
            <a:spAutoFit/>
          </a:bodyPr>
          <a:lstStyle/>
          <a:p>
            <a:r>
              <a:rPr lang="en-US" sz="3200" b="1" dirty="0"/>
              <a:t>Population density and significant population growth (1997 vs 2023)</a:t>
            </a:r>
          </a:p>
        </p:txBody>
      </p:sp>
      <p:pic>
        <p:nvPicPr>
          <p:cNvPr id="7" name="Picture 6"/>
          <p:cNvPicPr>
            <a:picLocks noChangeAspect="1"/>
          </p:cNvPicPr>
          <p:nvPr/>
        </p:nvPicPr>
        <p:blipFill>
          <a:blip r:embed="rId2"/>
          <a:stretch>
            <a:fillRect/>
          </a:stretch>
        </p:blipFill>
        <p:spPr>
          <a:xfrm>
            <a:off x="680720" y="1407967"/>
            <a:ext cx="6448742" cy="5220797"/>
          </a:xfrm>
          <a:prstGeom prst="rect">
            <a:avLst/>
          </a:prstGeom>
        </p:spPr>
      </p:pic>
      <p:pic>
        <p:nvPicPr>
          <p:cNvPr id="8" name="Picture 7"/>
          <p:cNvPicPr>
            <a:picLocks noChangeAspect="1"/>
          </p:cNvPicPr>
          <p:nvPr/>
        </p:nvPicPr>
        <p:blipFill>
          <a:blip r:embed="rId3"/>
          <a:stretch>
            <a:fillRect/>
          </a:stretch>
        </p:blipFill>
        <p:spPr>
          <a:xfrm>
            <a:off x="6023292" y="4056697"/>
            <a:ext cx="1019175" cy="252412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17158" y="1432559"/>
            <a:ext cx="4236362" cy="2972427"/>
          </a:xfrm>
          <a:prstGeom prst="rect">
            <a:avLst/>
          </a:prstGeom>
        </p:spPr>
      </p:pic>
      <p:sp>
        <p:nvSpPr>
          <p:cNvPr id="10" name="TextBox 9"/>
          <p:cNvSpPr txBox="1"/>
          <p:nvPr/>
        </p:nvSpPr>
        <p:spPr>
          <a:xfrm>
            <a:off x="7264400" y="3403600"/>
            <a:ext cx="503664" cy="369332"/>
          </a:xfrm>
          <a:prstGeom prst="rect">
            <a:avLst/>
          </a:prstGeom>
          <a:noFill/>
        </p:spPr>
        <p:txBody>
          <a:bodyPr wrap="none" rtlCol="0">
            <a:spAutoFit/>
          </a:bodyPr>
          <a:lstStyle/>
          <a:p>
            <a:r>
              <a:rPr lang="en-US" b="1" dirty="0"/>
              <a:t>8M</a:t>
            </a:r>
          </a:p>
        </p:txBody>
      </p:sp>
      <p:sp>
        <p:nvSpPr>
          <p:cNvPr id="14" name="TextBox 13"/>
          <p:cNvSpPr txBox="1"/>
          <p:nvPr/>
        </p:nvSpPr>
        <p:spPr>
          <a:xfrm>
            <a:off x="7233920" y="1493520"/>
            <a:ext cx="620683" cy="369332"/>
          </a:xfrm>
          <a:prstGeom prst="rect">
            <a:avLst/>
          </a:prstGeom>
          <a:noFill/>
        </p:spPr>
        <p:txBody>
          <a:bodyPr wrap="none" rtlCol="0">
            <a:spAutoFit/>
          </a:bodyPr>
          <a:lstStyle/>
          <a:p>
            <a:r>
              <a:rPr lang="en-US" b="1" dirty="0"/>
              <a:t>16M</a:t>
            </a:r>
          </a:p>
        </p:txBody>
      </p:sp>
      <p:sp>
        <p:nvSpPr>
          <p:cNvPr id="11" name="Rectangle 10"/>
          <p:cNvSpPr/>
          <p:nvPr/>
        </p:nvSpPr>
        <p:spPr>
          <a:xfrm>
            <a:off x="7386320" y="5564555"/>
            <a:ext cx="4643120" cy="1200329"/>
          </a:xfrm>
          <a:prstGeom prst="rect">
            <a:avLst/>
          </a:prstGeom>
        </p:spPr>
        <p:txBody>
          <a:bodyPr wrap="square">
            <a:spAutoFit/>
          </a:bodyPr>
          <a:lstStyle/>
          <a:p>
            <a:r>
              <a:rPr lang="en-US" dirty="0">
                <a:hlinkClick r:id="rId6"/>
              </a:rPr>
              <a:t>https://data.worldbank.org/indicator/SP.POP.TOTL?end=2022&amp;locations=SO&amp;start=1997&amp;view=chart</a:t>
            </a:r>
            <a:endParaRPr lang="en-US" dirty="0"/>
          </a:p>
          <a:p>
            <a:endParaRPr lang="en-US" dirty="0"/>
          </a:p>
        </p:txBody>
      </p:sp>
      <p:cxnSp>
        <p:nvCxnSpPr>
          <p:cNvPr id="13" name="Straight Arrow Connector 12"/>
          <p:cNvCxnSpPr>
            <a:stCxn id="9" idx="1"/>
          </p:cNvCxnSpPr>
          <p:nvPr/>
        </p:nvCxnSpPr>
        <p:spPr>
          <a:xfrm flipH="1">
            <a:off x="5476240" y="2918773"/>
            <a:ext cx="1940918" cy="2816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38320" y="3271520"/>
            <a:ext cx="1088760" cy="369332"/>
          </a:xfrm>
          <a:prstGeom prst="rect">
            <a:avLst/>
          </a:prstGeom>
          <a:noFill/>
        </p:spPr>
        <p:txBody>
          <a:bodyPr wrap="none" rtlCol="0">
            <a:spAutoFit/>
          </a:bodyPr>
          <a:lstStyle/>
          <a:p>
            <a:r>
              <a:rPr lang="en-US" b="1" dirty="0"/>
              <a:t>SOMALIA</a:t>
            </a:r>
          </a:p>
        </p:txBody>
      </p:sp>
      <p:sp>
        <p:nvSpPr>
          <p:cNvPr id="20" name="TextBox 19"/>
          <p:cNvSpPr txBox="1"/>
          <p:nvPr/>
        </p:nvSpPr>
        <p:spPr>
          <a:xfrm>
            <a:off x="3860800" y="2367280"/>
            <a:ext cx="1096775" cy="369332"/>
          </a:xfrm>
          <a:prstGeom prst="rect">
            <a:avLst/>
          </a:prstGeom>
          <a:noFill/>
        </p:spPr>
        <p:txBody>
          <a:bodyPr wrap="none" rtlCol="0">
            <a:spAutoFit/>
          </a:bodyPr>
          <a:lstStyle/>
          <a:p>
            <a:r>
              <a:rPr lang="en-US" b="1" dirty="0"/>
              <a:t>ETHIOPIA</a:t>
            </a:r>
          </a:p>
        </p:txBody>
      </p:sp>
      <p:sp>
        <p:nvSpPr>
          <p:cNvPr id="21" name="TextBox 20"/>
          <p:cNvSpPr txBox="1"/>
          <p:nvPr/>
        </p:nvSpPr>
        <p:spPr>
          <a:xfrm>
            <a:off x="2834640" y="4389120"/>
            <a:ext cx="815736" cy="369332"/>
          </a:xfrm>
          <a:prstGeom prst="rect">
            <a:avLst/>
          </a:prstGeom>
          <a:noFill/>
        </p:spPr>
        <p:txBody>
          <a:bodyPr wrap="none" rtlCol="0">
            <a:spAutoFit/>
          </a:bodyPr>
          <a:lstStyle/>
          <a:p>
            <a:r>
              <a:rPr lang="en-US" b="1" dirty="0">
                <a:solidFill>
                  <a:schemeClr val="bg1"/>
                </a:solidFill>
              </a:rPr>
              <a:t>KENYA</a:t>
            </a:r>
          </a:p>
        </p:txBody>
      </p:sp>
      <p:cxnSp>
        <p:nvCxnSpPr>
          <p:cNvPr id="22" name="Straight Arrow Connector 21"/>
          <p:cNvCxnSpPr>
            <a:stCxn id="9" idx="1"/>
          </p:cNvCxnSpPr>
          <p:nvPr/>
        </p:nvCxnSpPr>
        <p:spPr>
          <a:xfrm flipH="1">
            <a:off x="3718560" y="2918773"/>
            <a:ext cx="3698598" cy="25574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1"/>
          </p:cNvCxnSpPr>
          <p:nvPr/>
        </p:nvCxnSpPr>
        <p:spPr>
          <a:xfrm flipH="1">
            <a:off x="3413760" y="2918773"/>
            <a:ext cx="4003398" cy="15313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Down Arrow 24"/>
          <p:cNvSpPr/>
          <p:nvPr/>
        </p:nvSpPr>
        <p:spPr>
          <a:xfrm rot="10800000">
            <a:off x="11216640" y="2052320"/>
            <a:ext cx="436880" cy="1544320"/>
          </a:xfrm>
          <a:prstGeom prst="downArrow">
            <a:avLst/>
          </a:prstGeom>
          <a:solidFill>
            <a:srgbClr val="C00000"/>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08720" y="1676400"/>
            <a:ext cx="1088760" cy="369332"/>
          </a:xfrm>
          <a:prstGeom prst="rect">
            <a:avLst/>
          </a:prstGeom>
          <a:noFill/>
        </p:spPr>
        <p:txBody>
          <a:bodyPr wrap="none" rtlCol="0">
            <a:spAutoFit/>
          </a:bodyPr>
          <a:lstStyle/>
          <a:p>
            <a:r>
              <a:rPr lang="en-US" b="1" dirty="0"/>
              <a:t>SOMALIA</a:t>
            </a:r>
          </a:p>
        </p:txBody>
      </p:sp>
    </p:spTree>
    <p:extLst>
      <p:ext uri="{BB962C8B-B14F-4D97-AF65-F5344CB8AC3E}">
        <p14:creationId xmlns:p14="http://schemas.microsoft.com/office/powerpoint/2010/main" val="3779124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8880" y="426720"/>
            <a:ext cx="7515134" cy="584775"/>
          </a:xfrm>
          <a:prstGeom prst="rect">
            <a:avLst/>
          </a:prstGeom>
          <a:noFill/>
        </p:spPr>
        <p:txBody>
          <a:bodyPr wrap="none" rtlCol="0">
            <a:spAutoFit/>
          </a:bodyPr>
          <a:lstStyle/>
          <a:p>
            <a:r>
              <a:rPr lang="en-US" sz="3200" b="1" dirty="0"/>
              <a:t>Beneficial Impacts on Rangeland Resources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255" y="1317112"/>
            <a:ext cx="4482658" cy="5276728"/>
          </a:xfrm>
          <a:prstGeom prst="rect">
            <a:avLst/>
          </a:prstGeom>
        </p:spPr>
      </p:pic>
      <p:pic>
        <p:nvPicPr>
          <p:cNvPr id="5" name="Picture 4"/>
          <p:cNvPicPr>
            <a:picLocks noChangeAspect="1"/>
          </p:cNvPicPr>
          <p:nvPr/>
        </p:nvPicPr>
        <p:blipFill>
          <a:blip r:embed="rId3"/>
          <a:srcRect/>
          <a:stretch/>
        </p:blipFill>
        <p:spPr>
          <a:xfrm>
            <a:off x="7142481" y="1818639"/>
            <a:ext cx="3729806" cy="4410961"/>
          </a:xfrm>
          <a:prstGeom prst="rect">
            <a:avLst/>
          </a:prstGeom>
        </p:spPr>
      </p:pic>
      <p:pic>
        <p:nvPicPr>
          <p:cNvPr id="6" name="Picture 5"/>
          <p:cNvPicPr>
            <a:picLocks noChangeAspect="1"/>
          </p:cNvPicPr>
          <p:nvPr/>
        </p:nvPicPr>
        <p:blipFill>
          <a:blip r:embed="rId4"/>
          <a:stretch>
            <a:fillRect/>
          </a:stretch>
        </p:blipFill>
        <p:spPr>
          <a:xfrm>
            <a:off x="6950200" y="6258560"/>
            <a:ext cx="4242530" cy="361079"/>
          </a:xfrm>
          <a:prstGeom prst="rect">
            <a:avLst/>
          </a:prstGeom>
        </p:spPr>
      </p:pic>
      <p:sp>
        <p:nvSpPr>
          <p:cNvPr id="7" name="TextBox 6"/>
          <p:cNvSpPr txBox="1"/>
          <p:nvPr/>
        </p:nvSpPr>
        <p:spPr>
          <a:xfrm>
            <a:off x="7684141" y="1277868"/>
            <a:ext cx="2751459" cy="584775"/>
          </a:xfrm>
          <a:prstGeom prst="rect">
            <a:avLst/>
          </a:prstGeom>
          <a:noFill/>
        </p:spPr>
        <p:txBody>
          <a:bodyPr wrap="none" rtlCol="0">
            <a:spAutoFit/>
          </a:bodyPr>
          <a:lstStyle/>
          <a:p>
            <a:pPr algn="ctr"/>
            <a:r>
              <a:rPr lang="en-US" sz="1600" b="1" dirty="0"/>
              <a:t>Surface Water Points (CHIRPS)</a:t>
            </a:r>
          </a:p>
          <a:p>
            <a:pPr algn="ctr"/>
            <a:r>
              <a:rPr lang="en-US" sz="1600" dirty="0"/>
              <a:t>As of 10 December 2023</a:t>
            </a:r>
          </a:p>
        </p:txBody>
      </p:sp>
    </p:spTree>
    <p:extLst>
      <p:ext uri="{BB962C8B-B14F-4D97-AF65-F5344CB8AC3E}">
        <p14:creationId xmlns:p14="http://schemas.microsoft.com/office/powerpoint/2010/main" val="241067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4CDE45-BF86-4C61-9F8B-A0BFFDE57392}"/>
              </a:ext>
            </a:extLst>
          </p:cNvPr>
          <p:cNvSpPr txBox="1">
            <a:spLocks/>
          </p:cNvSpPr>
          <p:nvPr/>
        </p:nvSpPr>
        <p:spPr>
          <a:xfrm>
            <a:off x="1057866" y="258469"/>
            <a:ext cx="10190065" cy="603252"/>
          </a:xfrm>
          <a:prstGeom prst="rect">
            <a:avLst/>
          </a:prstGeom>
          <a:noFill/>
          <a:ln>
            <a:noFill/>
          </a:ln>
        </p:spPr>
        <p:txBody>
          <a:bodyPr spcFirstLastPara="1" wrap="square" lIns="0" tIns="121900" rIns="121900" bIns="121900" anchor="t" anchorCtr="0">
            <a:noAutofit/>
          </a:bodyPr>
          <a:lstStyle>
            <a:defPPr marR="0" lvl="0" algn="l" rtl="0">
              <a:lnSpc>
                <a:spcPct val="100000"/>
              </a:lnSpc>
              <a:spcBef>
                <a:spcPts val="0"/>
              </a:spcBef>
              <a:spcAft>
                <a:spcPts val="0"/>
              </a:spcAft>
              <a:defRPr/>
            </a:defPPr>
            <a:lvl1pPr algn="ctr" eaLnBrk="1" hangingPunct="1">
              <a:buClr>
                <a:schemeClr val="dk2"/>
              </a:buClr>
              <a:buSzPts val="2800"/>
              <a:buFont typeface="Georgia"/>
              <a:buNone/>
              <a:defRPr sz="2800" b="1">
                <a:solidFill>
                  <a:schemeClr val="dk2"/>
                </a:solidFill>
                <a:latin typeface="Georgia"/>
                <a:ea typeface="Georgia"/>
                <a:cs typeface="Georgia"/>
              </a:defRPr>
            </a:lvl1pPr>
            <a:lvl2pPr eaLnBrk="1" hangingPunct="1">
              <a:buClr>
                <a:schemeClr val="dk1"/>
              </a:buClr>
              <a:buSzPts val="2800"/>
              <a:buFont typeface="Georgia"/>
              <a:buNone/>
              <a:defRPr sz="2800">
                <a:solidFill>
                  <a:schemeClr val="dk1"/>
                </a:solidFill>
                <a:latin typeface="Georgia"/>
                <a:ea typeface="Georgia"/>
                <a:cs typeface="Georgia"/>
              </a:defRPr>
            </a:lvl2pPr>
            <a:lvl3pPr eaLnBrk="1" hangingPunct="1">
              <a:buClr>
                <a:schemeClr val="dk1"/>
              </a:buClr>
              <a:buSzPts val="2800"/>
              <a:buFont typeface="Georgia"/>
              <a:buNone/>
              <a:defRPr sz="2800">
                <a:solidFill>
                  <a:schemeClr val="dk1"/>
                </a:solidFill>
                <a:latin typeface="Georgia"/>
                <a:ea typeface="Georgia"/>
                <a:cs typeface="Georgia"/>
              </a:defRPr>
            </a:lvl3pPr>
            <a:lvl4pPr eaLnBrk="1" hangingPunct="1">
              <a:buClr>
                <a:schemeClr val="dk1"/>
              </a:buClr>
              <a:buSzPts val="2800"/>
              <a:buFont typeface="Georgia"/>
              <a:buNone/>
              <a:defRPr sz="2800">
                <a:solidFill>
                  <a:schemeClr val="dk1"/>
                </a:solidFill>
                <a:latin typeface="Georgia"/>
                <a:ea typeface="Georgia"/>
                <a:cs typeface="Georgia"/>
              </a:defRPr>
            </a:lvl4pPr>
            <a:lvl5pPr eaLnBrk="1" hangingPunct="1">
              <a:buClr>
                <a:schemeClr val="dk1"/>
              </a:buClr>
              <a:buSzPts val="2800"/>
              <a:buFont typeface="Georgia"/>
              <a:buNone/>
              <a:defRPr sz="2800">
                <a:solidFill>
                  <a:schemeClr val="dk1"/>
                </a:solidFill>
                <a:latin typeface="Georgia"/>
                <a:ea typeface="Georgia"/>
                <a:cs typeface="Georgia"/>
              </a:defRPr>
            </a:lvl5pPr>
            <a:lvl6pPr eaLnBrk="1" hangingPunct="1">
              <a:buClr>
                <a:schemeClr val="dk1"/>
              </a:buClr>
              <a:buSzPts val="2800"/>
              <a:buFont typeface="Georgia"/>
              <a:buNone/>
              <a:defRPr sz="2800">
                <a:solidFill>
                  <a:schemeClr val="dk1"/>
                </a:solidFill>
                <a:latin typeface="Georgia"/>
                <a:ea typeface="Georgia"/>
                <a:cs typeface="Georgia"/>
              </a:defRPr>
            </a:lvl6pPr>
            <a:lvl7pPr eaLnBrk="1" hangingPunct="1">
              <a:buClr>
                <a:schemeClr val="dk1"/>
              </a:buClr>
              <a:buSzPts val="2800"/>
              <a:buFont typeface="Georgia"/>
              <a:buNone/>
              <a:defRPr sz="2800">
                <a:solidFill>
                  <a:schemeClr val="dk1"/>
                </a:solidFill>
                <a:latin typeface="Georgia"/>
                <a:ea typeface="Georgia"/>
                <a:cs typeface="Georgia"/>
              </a:defRPr>
            </a:lvl7pPr>
            <a:lvl8pPr eaLnBrk="1" hangingPunct="1">
              <a:buClr>
                <a:schemeClr val="dk1"/>
              </a:buClr>
              <a:buSzPts val="2800"/>
              <a:buFont typeface="Georgia"/>
              <a:buNone/>
              <a:defRPr sz="2800">
                <a:solidFill>
                  <a:schemeClr val="dk1"/>
                </a:solidFill>
                <a:latin typeface="Georgia"/>
                <a:ea typeface="Georgia"/>
                <a:cs typeface="Georgia"/>
              </a:defRPr>
            </a:lvl8pPr>
            <a:lvl9pPr eaLnBrk="1" hangingPunct="1">
              <a:buClr>
                <a:schemeClr val="dk1"/>
              </a:buClr>
              <a:buSzPts val="2800"/>
              <a:buFont typeface="Georgia"/>
              <a:buNone/>
              <a:defRPr sz="2800">
                <a:solidFill>
                  <a:schemeClr val="dk1"/>
                </a:solidFill>
                <a:latin typeface="Georgia"/>
                <a:ea typeface="Georgia"/>
                <a:cs typeface="Georgia"/>
              </a:defRPr>
            </a:lvl9pPr>
          </a:lstStyle>
          <a:p>
            <a:r>
              <a:rPr lang="en-US" sz="3200" dirty="0">
                <a:solidFill>
                  <a:schemeClr val="tx1"/>
                </a:solidFill>
                <a:latin typeface="+mn-lt"/>
                <a:ea typeface="+mn-ea"/>
                <a:cs typeface="+mn-cs"/>
              </a:rPr>
              <a:t>2023 Favorable cropping conditions and outlook</a:t>
            </a:r>
          </a:p>
        </p:txBody>
      </p:sp>
      <p:sp>
        <p:nvSpPr>
          <p:cNvPr id="6" name="TextBox 5"/>
          <p:cNvSpPr txBox="1"/>
          <p:nvPr/>
        </p:nvSpPr>
        <p:spPr>
          <a:xfrm>
            <a:off x="1652406" y="1019917"/>
            <a:ext cx="8795356" cy="1095644"/>
          </a:xfrm>
          <a:prstGeom prst="rect">
            <a:avLst/>
          </a:prstGeom>
          <a:noFill/>
          <a:ln>
            <a:noFill/>
          </a:ln>
        </p:spPr>
        <p:txBody>
          <a:bodyPr spcFirstLastPara="1" wrap="none" lIns="0" tIns="121900" rIns="121920" bIns="121900" rtlCol="0" anchor="t" anchorCtr="0">
            <a:spAutoFit/>
          </a:bodyPr>
          <a:lstStyle>
            <a:defPPr marR="0" lvl="0" algn="l" rtl="0">
              <a:lnSpc>
                <a:spcPct val="100000"/>
              </a:lnSpc>
              <a:spcBef>
                <a:spcPts val="0"/>
              </a:spcBef>
              <a:spcAft>
                <a:spcPts val="0"/>
              </a:spcAft>
            </a:defPPr>
            <a:lvl1pPr marL="0" indent="0" eaLnBrk="1" hangingPunct="1">
              <a:lnSpc>
                <a:spcPct val="115000"/>
              </a:lnSpc>
              <a:buClr>
                <a:schemeClr val="accent2"/>
              </a:buClr>
              <a:buSzPts val="1600"/>
              <a:buFontTx/>
              <a:buNone/>
              <a:defRPr sz="1200" b="1" baseline="0">
                <a:solidFill>
                  <a:schemeClr val="dk1"/>
                </a:solidFill>
                <a:latin typeface="Open Sans"/>
                <a:ea typeface="Open Sans"/>
                <a:cs typeface="Open Sans"/>
                <a:sym typeface="Open Sans"/>
              </a:defRPr>
            </a:lvl1pPr>
            <a:lvl2pPr marL="914400" indent="-317500" eaLnBrk="1" hangingPunct="1">
              <a:lnSpc>
                <a:spcPct val="115000"/>
              </a:lnSpc>
              <a:buClr>
                <a:schemeClr val="dk2"/>
              </a:buClr>
              <a:buSzPts val="1400"/>
              <a:buFont typeface="Open Sans"/>
              <a:buChar char="–"/>
              <a:defRPr>
                <a:solidFill>
                  <a:schemeClr val="dk1"/>
                </a:solidFill>
                <a:latin typeface="Open Sans"/>
                <a:ea typeface="Open Sans"/>
                <a:cs typeface="Open Sans"/>
                <a:sym typeface="Open Sans"/>
              </a:defRPr>
            </a:lvl2pPr>
            <a:lvl3pPr marL="1371600" indent="-304800" eaLnBrk="1" hangingPunct="1">
              <a:lnSpc>
                <a:spcPct val="115000"/>
              </a:lnSpc>
              <a:buClr>
                <a:schemeClr val="accent1"/>
              </a:buClr>
              <a:buSzPts val="1200"/>
              <a:buFont typeface="Open Sans"/>
              <a:buChar char="■"/>
              <a:defRPr sz="1200">
                <a:solidFill>
                  <a:schemeClr val="dk1"/>
                </a:solidFill>
                <a:latin typeface="Open Sans"/>
                <a:ea typeface="Open Sans"/>
                <a:cs typeface="Open Sans"/>
                <a:sym typeface="Open Sans"/>
              </a:defRPr>
            </a:lvl3pPr>
            <a:lvl4pPr marL="1828800" indent="-304800" eaLnBrk="1" hangingPunct="1">
              <a:lnSpc>
                <a:spcPct val="115000"/>
              </a:lnSpc>
              <a:buClr>
                <a:schemeClr val="accent3"/>
              </a:buClr>
              <a:buSzPts val="1200"/>
              <a:buFont typeface="Open Sans"/>
              <a:buChar char="●"/>
              <a:defRPr sz="1200">
                <a:solidFill>
                  <a:schemeClr val="dk1"/>
                </a:solidFill>
                <a:latin typeface="Open Sans"/>
                <a:ea typeface="Open Sans"/>
                <a:cs typeface="Open Sans"/>
                <a:sym typeface="Open Sans"/>
              </a:defRPr>
            </a:lvl4pPr>
            <a:lvl5pPr marL="2286000" indent="-304800" eaLnBrk="1" hangingPunct="1">
              <a:lnSpc>
                <a:spcPct val="115000"/>
              </a:lnSpc>
              <a:buClr>
                <a:schemeClr val="dk1"/>
              </a:buClr>
              <a:buSzPts val="1200"/>
              <a:buFont typeface="Open Sans"/>
              <a:buChar char="○"/>
              <a:defRPr sz="1200">
                <a:solidFill>
                  <a:schemeClr val="dk1"/>
                </a:solidFill>
                <a:latin typeface="Open Sans"/>
                <a:ea typeface="Open Sans"/>
                <a:cs typeface="Open Sans"/>
                <a:sym typeface="Open Sans"/>
              </a:defRPr>
            </a:lvl5pPr>
            <a:lvl6pPr marL="2743200" indent="-304800" eaLnBrk="1" hangingPunct="1">
              <a:lnSpc>
                <a:spcPct val="115000"/>
              </a:lnSpc>
              <a:buClr>
                <a:schemeClr val="dk1"/>
              </a:buClr>
              <a:buSzPts val="1200"/>
              <a:buFont typeface="Open Sans"/>
              <a:buChar char="■"/>
              <a:defRPr sz="1200">
                <a:solidFill>
                  <a:schemeClr val="dk1"/>
                </a:solidFill>
                <a:latin typeface="Open Sans"/>
                <a:ea typeface="Open Sans"/>
                <a:cs typeface="Open Sans"/>
                <a:sym typeface="Open Sans"/>
              </a:defRPr>
            </a:lvl6pPr>
            <a:lvl7pPr marL="3200400" indent="-304800" eaLnBrk="1" hangingPunct="1">
              <a:lnSpc>
                <a:spcPct val="115000"/>
              </a:lnSpc>
              <a:buClr>
                <a:schemeClr val="dk1"/>
              </a:buClr>
              <a:buSzPts val="1200"/>
              <a:buFont typeface="Open Sans"/>
              <a:buChar char="●"/>
              <a:defRPr sz="1200">
                <a:solidFill>
                  <a:schemeClr val="dk1"/>
                </a:solidFill>
                <a:latin typeface="Open Sans"/>
                <a:ea typeface="Open Sans"/>
                <a:cs typeface="Open Sans"/>
                <a:sym typeface="Open Sans"/>
              </a:defRPr>
            </a:lvl7pPr>
            <a:lvl8pPr marL="3657600" indent="-304800" eaLnBrk="1" hangingPunct="1">
              <a:lnSpc>
                <a:spcPct val="115000"/>
              </a:lnSpc>
              <a:buClr>
                <a:schemeClr val="dk1"/>
              </a:buClr>
              <a:buSzPts val="1200"/>
              <a:buFont typeface="Open Sans"/>
              <a:buChar char="○"/>
              <a:defRPr sz="1200">
                <a:solidFill>
                  <a:schemeClr val="dk1"/>
                </a:solidFill>
                <a:latin typeface="Open Sans"/>
                <a:ea typeface="Open Sans"/>
                <a:cs typeface="Open Sans"/>
                <a:sym typeface="Open Sans"/>
              </a:defRPr>
            </a:lvl8pPr>
            <a:lvl9pPr marL="4114800" indent="-304800" eaLnBrk="1" hangingPunct="1">
              <a:lnSpc>
                <a:spcPct val="115000"/>
              </a:lnSpc>
              <a:buClr>
                <a:schemeClr val="dk1"/>
              </a:buClr>
              <a:buSzPts val="1200"/>
              <a:buFont typeface="Open Sans"/>
              <a:buChar char="■"/>
              <a:defRPr sz="1200">
                <a:solidFill>
                  <a:schemeClr val="dk1"/>
                </a:solidFill>
                <a:latin typeface="Open Sans"/>
                <a:ea typeface="Open Sans"/>
                <a:cs typeface="Open Sans"/>
                <a:sym typeface="Open Sans"/>
              </a:defRPr>
            </a:lvl9pPr>
          </a:lstStyle>
          <a:p>
            <a:pPr marL="285750" indent="-285750">
              <a:buClrTx/>
              <a:buSzPct val="120000"/>
              <a:buFont typeface="Wingdings" panose="05000000000000000000" pitchFamily="2" charset="2"/>
              <a:buChar char="§"/>
            </a:pPr>
            <a:r>
              <a:rPr lang="en-US" sz="1600" b="0" dirty="0"/>
              <a:t>Maize crop in good to very conditions</a:t>
            </a:r>
          </a:p>
          <a:p>
            <a:pPr marL="285750" indent="-285750">
              <a:buClrTx/>
              <a:buSzPct val="120000"/>
              <a:buFont typeface="Wingdings" panose="05000000000000000000" pitchFamily="2" charset="2"/>
              <a:buChar char="§"/>
            </a:pPr>
            <a:r>
              <a:rPr lang="en-US" sz="1600" b="0" dirty="0"/>
              <a:t>Maize are varied phenological stages, ranging from vegetative stages to reproductive stages</a:t>
            </a:r>
          </a:p>
          <a:p>
            <a:pPr marL="285750" indent="-285750">
              <a:buClrTx/>
              <a:buSzPct val="120000"/>
              <a:buFont typeface="Wingdings" panose="05000000000000000000" pitchFamily="2" charset="2"/>
              <a:buChar char="§"/>
            </a:pPr>
            <a:r>
              <a:rPr lang="en-US" sz="1600" b="0" dirty="0"/>
              <a:t>Above average yield prospects apart from the flood and water-logged damaged crops.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8125" y="2721585"/>
            <a:ext cx="3693876" cy="3693876"/>
          </a:xfrm>
          <a:prstGeom prst="rect">
            <a:avLst/>
          </a:prstGeom>
        </p:spPr>
      </p:pic>
      <p:sp>
        <p:nvSpPr>
          <p:cNvPr id="2" name="TextBox 1"/>
          <p:cNvSpPr txBox="1"/>
          <p:nvPr/>
        </p:nvSpPr>
        <p:spPr>
          <a:xfrm>
            <a:off x="9251797" y="2311509"/>
            <a:ext cx="2405915" cy="307777"/>
          </a:xfrm>
          <a:prstGeom prst="rect">
            <a:avLst/>
          </a:prstGeom>
          <a:noFill/>
        </p:spPr>
        <p:txBody>
          <a:bodyPr wrap="none" rtlCol="0">
            <a:spAutoFit/>
          </a:bodyPr>
          <a:lstStyle/>
          <a:p>
            <a:r>
              <a:rPr lang="en-US" sz="1400" b="1" dirty="0"/>
              <a:t>2023/24 Most-Likely-Scenario</a:t>
            </a:r>
          </a:p>
        </p:txBody>
      </p:sp>
      <p:sp>
        <p:nvSpPr>
          <p:cNvPr id="10" name="TextBox 9"/>
          <p:cNvSpPr txBox="1"/>
          <p:nvPr/>
        </p:nvSpPr>
        <p:spPr>
          <a:xfrm>
            <a:off x="1042004" y="2276085"/>
            <a:ext cx="5173211" cy="307777"/>
          </a:xfrm>
          <a:prstGeom prst="rect">
            <a:avLst/>
          </a:prstGeom>
          <a:noFill/>
        </p:spPr>
        <p:txBody>
          <a:bodyPr wrap="none" rtlCol="0">
            <a:spAutoFit/>
          </a:bodyPr>
          <a:lstStyle/>
          <a:p>
            <a:r>
              <a:rPr lang="en-US" sz="1400" b="1" dirty="0"/>
              <a:t>2023/24 Current Crop Conditions and Extended Outlook Anomalies</a:t>
            </a:r>
          </a:p>
        </p:txBody>
      </p:sp>
      <p:sp>
        <p:nvSpPr>
          <p:cNvPr id="3" name="Right Arrow 2"/>
          <p:cNvSpPr/>
          <p:nvPr/>
        </p:nvSpPr>
        <p:spPr>
          <a:xfrm>
            <a:off x="7760086" y="3890931"/>
            <a:ext cx="678911" cy="817123"/>
          </a:xfrm>
          <a:prstGeom prst="rightArrow">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61" y="2643562"/>
            <a:ext cx="3506287" cy="364114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561" y="2662609"/>
            <a:ext cx="3525225" cy="3660811"/>
          </a:xfrm>
          <a:prstGeom prst="rect">
            <a:avLst/>
          </a:prstGeom>
        </p:spPr>
      </p:pic>
      <p:sp>
        <p:nvSpPr>
          <p:cNvPr id="4" name="Google Shape;2442;p61">
            <a:extLst>
              <a:ext uri="{FF2B5EF4-FFF2-40B4-BE49-F238E27FC236}">
                <a16:creationId xmlns:a16="http://schemas.microsoft.com/office/drawing/2014/main" id="{F1169DA7-C1DF-EBDB-E250-38D1DEAE79F0}"/>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200"/>
            </a:pPr>
            <a:fld id="{00000000-1234-1234-1234-123412341234}" type="slidenum">
              <a:rPr lang="en"/>
              <a:pPr>
                <a:buClr>
                  <a:srgbClr val="000000"/>
                </a:buClr>
                <a:buSzPts val="1200"/>
              </a:pPr>
              <a:t>22</a:t>
            </a:fld>
            <a:endParaRPr dirty="0"/>
          </a:p>
        </p:txBody>
      </p:sp>
    </p:spTree>
    <p:extLst>
      <p:ext uri="{BB962C8B-B14F-4D97-AF65-F5344CB8AC3E}">
        <p14:creationId xmlns:p14="http://schemas.microsoft.com/office/powerpoint/2010/main" val="338541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680" y="477520"/>
            <a:ext cx="8410059" cy="584775"/>
          </a:xfrm>
          <a:prstGeom prst="rect">
            <a:avLst/>
          </a:prstGeom>
          <a:noFill/>
        </p:spPr>
        <p:txBody>
          <a:bodyPr wrap="none" rtlCol="0">
            <a:spAutoFit/>
          </a:bodyPr>
          <a:lstStyle/>
          <a:p>
            <a:r>
              <a:rPr lang="en-US" sz="3200" b="1" dirty="0"/>
              <a:t>Increasing Risks for Diseases and Pests Outbreak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06" y="1337853"/>
            <a:ext cx="5434149" cy="3406957"/>
          </a:xfrm>
          <a:prstGeom prst="rect">
            <a:avLst/>
          </a:prstGeom>
        </p:spPr>
      </p:pic>
      <p:sp>
        <p:nvSpPr>
          <p:cNvPr id="4" name="Rectangle 3"/>
          <p:cNvSpPr/>
          <p:nvPr/>
        </p:nvSpPr>
        <p:spPr>
          <a:xfrm>
            <a:off x="6439989" y="1209040"/>
            <a:ext cx="5457371" cy="5078313"/>
          </a:xfrm>
          <a:prstGeom prst="rect">
            <a:avLst/>
          </a:prstGeom>
        </p:spPr>
        <p:txBody>
          <a:bodyPr wrap="square">
            <a:spAutoFit/>
          </a:bodyPr>
          <a:lstStyle/>
          <a:p>
            <a:r>
              <a:rPr lang="en-US" sz="1600" b="1" i="0" dirty="0">
                <a:solidFill>
                  <a:srgbClr val="000000"/>
                </a:solidFill>
                <a:effectLst/>
              </a:rPr>
              <a:t>Current situation: </a:t>
            </a:r>
          </a:p>
          <a:p>
            <a:endParaRPr lang="en-US" sz="1600" dirty="0">
              <a:solidFill>
                <a:srgbClr val="000000"/>
              </a:solidFill>
            </a:endParaRPr>
          </a:p>
          <a:p>
            <a:r>
              <a:rPr lang="en-US" sz="1600" b="0" i="0" dirty="0">
                <a:solidFill>
                  <a:srgbClr val="000000"/>
                </a:solidFill>
                <a:effectLst/>
              </a:rPr>
              <a:t>Outbreaks developed, groups, bands, and breeding: </a:t>
            </a:r>
          </a:p>
          <a:p>
            <a:r>
              <a:rPr lang="en-US" sz="1600" b="1" i="0" dirty="0">
                <a:solidFill>
                  <a:srgbClr val="660000"/>
                </a:solidFill>
                <a:effectLst/>
              </a:rPr>
              <a:t>Eritrea</a:t>
            </a:r>
            <a:r>
              <a:rPr lang="en-US" sz="1600" b="0" i="0" dirty="0">
                <a:solidFill>
                  <a:srgbClr val="000000"/>
                </a:solidFill>
                <a:effectLst/>
              </a:rPr>
              <a:t>, </a:t>
            </a:r>
            <a:r>
              <a:rPr lang="en-US" sz="1600" b="1" i="0" dirty="0">
                <a:solidFill>
                  <a:srgbClr val="660000"/>
                </a:solidFill>
                <a:effectLst/>
              </a:rPr>
              <a:t>Saudi Arabia</a:t>
            </a:r>
            <a:r>
              <a:rPr lang="en-US" sz="1600" b="0" i="0" dirty="0">
                <a:solidFill>
                  <a:srgbClr val="000000"/>
                </a:solidFill>
                <a:effectLst/>
              </a:rPr>
              <a:t>, </a:t>
            </a:r>
            <a:r>
              <a:rPr lang="en-US" sz="1600" b="1" i="0" dirty="0">
                <a:solidFill>
                  <a:srgbClr val="660000"/>
                </a:solidFill>
                <a:effectLst/>
              </a:rPr>
              <a:t>Somalia</a:t>
            </a:r>
            <a:r>
              <a:rPr lang="en-US" sz="1600" b="0" i="0" dirty="0">
                <a:solidFill>
                  <a:srgbClr val="000000"/>
                </a:solidFill>
                <a:effectLst/>
              </a:rPr>
              <a:t>, </a:t>
            </a:r>
            <a:r>
              <a:rPr lang="en-US" sz="1600" b="1" i="0" dirty="0">
                <a:solidFill>
                  <a:srgbClr val="660000"/>
                </a:solidFill>
                <a:effectLst/>
              </a:rPr>
              <a:t>Sudan</a:t>
            </a:r>
          </a:p>
          <a:p>
            <a:br>
              <a:rPr lang="en-US" sz="1600" dirty="0"/>
            </a:br>
            <a:r>
              <a:rPr lang="en-US" sz="1600" b="1" dirty="0">
                <a:solidFill>
                  <a:srgbClr val="000000"/>
                </a:solidFill>
              </a:rPr>
              <a:t>Watch: </a:t>
            </a:r>
          </a:p>
          <a:p>
            <a:r>
              <a:rPr lang="en-US" sz="1600" b="0" i="0" dirty="0">
                <a:solidFill>
                  <a:srgbClr val="000000"/>
                </a:solidFill>
                <a:effectLst/>
              </a:rPr>
              <a:t>The first generation of winter season (Nov–Jan) on the Red Sea and the Gulf of Aden coasts</a:t>
            </a:r>
          </a:p>
          <a:p>
            <a:br>
              <a:rPr lang="en-US" sz="1600" dirty="0"/>
            </a:br>
            <a:r>
              <a:rPr lang="en-US" sz="1600" b="1" dirty="0">
                <a:solidFill>
                  <a:srgbClr val="000000"/>
                </a:solidFill>
              </a:rPr>
              <a:t>Control: </a:t>
            </a:r>
          </a:p>
          <a:p>
            <a:r>
              <a:rPr lang="en-US" sz="1600" b="0" i="0" dirty="0">
                <a:solidFill>
                  <a:srgbClr val="000000"/>
                </a:solidFill>
                <a:effectLst/>
              </a:rPr>
              <a:t>operations in </a:t>
            </a:r>
            <a:r>
              <a:rPr lang="en-US" sz="1600" b="1" i="0" dirty="0">
                <a:solidFill>
                  <a:srgbClr val="660000"/>
                </a:solidFill>
                <a:effectLst/>
              </a:rPr>
              <a:t>Eritrea</a:t>
            </a:r>
            <a:r>
              <a:rPr lang="en-US" sz="1600" b="0" i="0" dirty="0">
                <a:solidFill>
                  <a:srgbClr val="000000"/>
                </a:solidFill>
                <a:effectLst/>
              </a:rPr>
              <a:t>, </a:t>
            </a:r>
            <a:r>
              <a:rPr lang="en-US" sz="1600" b="1" i="0" dirty="0">
                <a:solidFill>
                  <a:srgbClr val="660000"/>
                </a:solidFill>
                <a:effectLst/>
              </a:rPr>
              <a:t>Mauritania</a:t>
            </a:r>
            <a:r>
              <a:rPr lang="en-US" sz="1600" b="0" i="0" dirty="0">
                <a:solidFill>
                  <a:srgbClr val="000000"/>
                </a:solidFill>
                <a:effectLst/>
              </a:rPr>
              <a:t>, </a:t>
            </a:r>
            <a:r>
              <a:rPr lang="en-US" sz="1600" b="1" i="0" dirty="0">
                <a:solidFill>
                  <a:srgbClr val="660000"/>
                </a:solidFill>
                <a:effectLst/>
              </a:rPr>
              <a:t>Saudi Arabia</a:t>
            </a:r>
            <a:r>
              <a:rPr lang="en-US" sz="1600" b="0" i="0" dirty="0">
                <a:solidFill>
                  <a:srgbClr val="000000"/>
                </a:solidFill>
                <a:effectLst/>
              </a:rPr>
              <a:t>, </a:t>
            </a:r>
            <a:r>
              <a:rPr lang="en-US" sz="1600" b="1" i="0" dirty="0">
                <a:solidFill>
                  <a:srgbClr val="660000"/>
                </a:solidFill>
                <a:effectLst/>
              </a:rPr>
              <a:t>Somalia</a:t>
            </a:r>
            <a:r>
              <a:rPr lang="en-US" sz="1600" b="0" i="0" dirty="0">
                <a:solidFill>
                  <a:srgbClr val="000000"/>
                </a:solidFill>
                <a:effectLst/>
              </a:rPr>
              <a:t>, </a:t>
            </a:r>
            <a:r>
              <a:rPr lang="en-US" sz="1600" b="1" i="0" dirty="0">
                <a:solidFill>
                  <a:srgbClr val="660000"/>
                </a:solidFill>
                <a:effectLst/>
              </a:rPr>
              <a:t>Sudan</a:t>
            </a:r>
          </a:p>
          <a:p>
            <a:br>
              <a:rPr lang="en-US" sz="1600" dirty="0"/>
            </a:br>
            <a:r>
              <a:rPr lang="en-US" sz="1600" b="1" dirty="0">
                <a:solidFill>
                  <a:srgbClr val="000000"/>
                </a:solidFill>
              </a:rPr>
              <a:t>November–February: </a:t>
            </a:r>
          </a:p>
          <a:p>
            <a:r>
              <a:rPr lang="en-US" sz="1600" b="0" i="0" dirty="0">
                <a:solidFill>
                  <a:srgbClr val="000000"/>
                </a:solidFill>
                <a:effectLst/>
              </a:rPr>
              <a:t>Above-normal rains and perhaps a second generation of breeding (Feb–Apr) on the Red Sea and the Gulf of Aden coasts</a:t>
            </a:r>
          </a:p>
          <a:p>
            <a:r>
              <a:rPr lang="en-US" sz="1600" b="0" i="0" dirty="0">
                <a:solidFill>
                  <a:srgbClr val="000000"/>
                </a:solidFill>
                <a:effectLst/>
              </a:rPr>
              <a:t>________________________</a:t>
            </a:r>
          </a:p>
          <a:p>
            <a:br>
              <a:rPr lang="en-US" sz="1600" dirty="0"/>
            </a:br>
            <a:r>
              <a:rPr lang="en-US" b="0" i="0" dirty="0">
                <a:solidFill>
                  <a:srgbClr val="000000"/>
                </a:solidFill>
                <a:effectLst/>
              </a:rPr>
              <a:t>No significant development is likely in the Western and Eastern Regions.</a:t>
            </a:r>
            <a:endParaRPr lang="en-US" dirty="0"/>
          </a:p>
        </p:txBody>
      </p:sp>
      <p:sp>
        <p:nvSpPr>
          <p:cNvPr id="5" name="Rectangle 4"/>
          <p:cNvSpPr/>
          <p:nvPr/>
        </p:nvSpPr>
        <p:spPr>
          <a:xfrm>
            <a:off x="1459855" y="5113774"/>
            <a:ext cx="3833293" cy="369332"/>
          </a:xfrm>
          <a:prstGeom prst="rect">
            <a:avLst/>
          </a:prstGeom>
        </p:spPr>
        <p:txBody>
          <a:bodyPr wrap="none">
            <a:spAutoFit/>
          </a:bodyPr>
          <a:lstStyle/>
          <a:p>
            <a:r>
              <a:rPr lang="en-US" dirty="0">
                <a:solidFill>
                  <a:srgbClr val="000000"/>
                </a:solidFill>
              </a:rPr>
              <a:t>Locust watch: </a:t>
            </a:r>
            <a:r>
              <a:rPr lang="en-US" dirty="0">
                <a:solidFill>
                  <a:srgbClr val="000000"/>
                </a:solidFill>
                <a:hlinkClick r:id="rId3"/>
              </a:rPr>
              <a:t>www.fao.org/ag/locusts</a:t>
            </a:r>
            <a:r>
              <a:rPr lang="en-US" dirty="0">
                <a:solidFill>
                  <a:srgbClr val="000000"/>
                </a:solidFill>
              </a:rPr>
              <a:t> </a:t>
            </a:r>
            <a:endParaRPr lang="en-US" dirty="0"/>
          </a:p>
        </p:txBody>
      </p:sp>
    </p:spTree>
    <p:extLst>
      <p:ext uri="{BB962C8B-B14F-4D97-AF65-F5344CB8AC3E}">
        <p14:creationId xmlns:p14="http://schemas.microsoft.com/office/powerpoint/2010/main" val="428946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8000" y="284480"/>
            <a:ext cx="9207842" cy="584775"/>
          </a:xfrm>
          <a:prstGeom prst="rect">
            <a:avLst/>
          </a:prstGeom>
          <a:noFill/>
        </p:spPr>
        <p:txBody>
          <a:bodyPr wrap="none" rtlCol="0">
            <a:spAutoFit/>
          </a:bodyPr>
          <a:lstStyle/>
          <a:p>
            <a:r>
              <a:rPr lang="en-US" sz="3200" b="1" dirty="0"/>
              <a:t>Climate Drivers Current Status and Outlook (Nino3.4)</a:t>
            </a:r>
          </a:p>
        </p:txBody>
      </p:sp>
      <p:sp>
        <p:nvSpPr>
          <p:cNvPr id="3" name="Rectangle 2"/>
          <p:cNvSpPr/>
          <p:nvPr/>
        </p:nvSpPr>
        <p:spPr>
          <a:xfrm>
            <a:off x="1198880" y="1077286"/>
            <a:ext cx="10271760" cy="1084015"/>
          </a:xfrm>
          <a:prstGeom prst="rect">
            <a:avLst/>
          </a:prstGeom>
        </p:spPr>
        <p:txBody>
          <a:bodyPr wrap="square">
            <a:spAutoFit/>
          </a:bodyPr>
          <a:lstStyle/>
          <a:p>
            <a:pPr marL="342900" marR="0" lvl="0" indent="-342900" algn="just">
              <a:lnSpc>
                <a:spcPct val="107000"/>
              </a:lnSpc>
              <a:spcBef>
                <a:spcPts val="0"/>
              </a:spcBef>
              <a:spcAft>
                <a:spcPts val="800"/>
              </a:spcAft>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El Niño is expected to remain the dominant ENSO state into northern hemisphere spring 2024 before transitioning to neutral in mid-2024. </a:t>
            </a:r>
          </a:p>
          <a:p>
            <a:pPr marL="342900" marR="0" lvl="0" indent="-342900" algn="just">
              <a:lnSpc>
                <a:spcPct val="107000"/>
              </a:lnSpc>
              <a:spcBef>
                <a:spcPts val="0"/>
              </a:spcBef>
              <a:spcAft>
                <a:spcPts val="800"/>
              </a:spcAft>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 La Niña event is likely to become the dominant ENSO state in late 2024.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47171340"/>
              </p:ext>
            </p:extLst>
          </p:nvPr>
        </p:nvGraphicFramePr>
        <p:xfrm>
          <a:off x="1199017" y="2639958"/>
          <a:ext cx="3908424" cy="3718560"/>
        </p:xfrm>
        <a:graphic>
          <a:graphicData uri="http://schemas.openxmlformats.org/drawingml/2006/table">
            <a:tbl>
              <a:tblPr>
                <a:tableStyleId>{5C22544A-7EE6-4342-B048-85BDC9FD1C3A}</a:tableStyleId>
              </a:tblPr>
              <a:tblGrid>
                <a:gridCol w="977106">
                  <a:extLst>
                    <a:ext uri="{9D8B030D-6E8A-4147-A177-3AD203B41FA5}">
                      <a16:colId xmlns:a16="http://schemas.microsoft.com/office/drawing/2014/main" val="20000"/>
                    </a:ext>
                  </a:extLst>
                </a:gridCol>
                <a:gridCol w="977106">
                  <a:extLst>
                    <a:ext uri="{9D8B030D-6E8A-4147-A177-3AD203B41FA5}">
                      <a16:colId xmlns:a16="http://schemas.microsoft.com/office/drawing/2014/main" val="20001"/>
                    </a:ext>
                  </a:extLst>
                </a:gridCol>
                <a:gridCol w="935067">
                  <a:extLst>
                    <a:ext uri="{9D8B030D-6E8A-4147-A177-3AD203B41FA5}">
                      <a16:colId xmlns:a16="http://schemas.microsoft.com/office/drawing/2014/main" val="20002"/>
                    </a:ext>
                  </a:extLst>
                </a:gridCol>
                <a:gridCol w="1019145">
                  <a:extLst>
                    <a:ext uri="{9D8B030D-6E8A-4147-A177-3AD203B41FA5}">
                      <a16:colId xmlns:a16="http://schemas.microsoft.com/office/drawing/2014/main" val="20003"/>
                    </a:ext>
                  </a:extLst>
                </a:gridCol>
              </a:tblGrid>
              <a:tr h="345066">
                <a:tc>
                  <a:txBody>
                    <a:bodyPr/>
                    <a:lstStyle/>
                    <a:p>
                      <a:pPr algn="l" rtl="0"/>
                      <a:r>
                        <a:rPr lang="en-US" b="1" dirty="0">
                          <a:solidFill>
                            <a:srgbClr val="222222"/>
                          </a:solidFill>
                          <a:effectLst/>
                        </a:rPr>
                        <a:t>Season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b="1" dirty="0">
                          <a:solidFill>
                            <a:srgbClr val="222222"/>
                          </a:solidFill>
                          <a:effectLst/>
                        </a:rPr>
                        <a:t>La Niña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b="1" dirty="0">
                          <a:solidFill>
                            <a:srgbClr val="222222"/>
                          </a:solidFill>
                          <a:effectLst/>
                        </a:rPr>
                        <a:t>Neutral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b="1" dirty="0">
                          <a:solidFill>
                            <a:srgbClr val="C00000"/>
                          </a:solidFill>
                          <a:effectLst/>
                        </a:rPr>
                        <a:t>El Niño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5066">
                <a:tc>
                  <a:txBody>
                    <a:bodyPr/>
                    <a:lstStyle/>
                    <a:p>
                      <a:pPr algn="ctr" rtl="0"/>
                      <a:r>
                        <a:rPr lang="en-US" sz="1800" b="1" kern="1200">
                          <a:solidFill>
                            <a:srgbClr val="222222"/>
                          </a:solidFill>
                          <a:effectLst/>
                          <a:latin typeface="+mn-lt"/>
                          <a:ea typeface="+mn-ea"/>
                          <a:cs typeface="+mn-cs"/>
                        </a:rPr>
                        <a:t>NDJ</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chemeClr val="bg1"/>
                          </a:solidFill>
                          <a:effectLst/>
                          <a:latin typeface="+mn-lt"/>
                          <a:ea typeface="+mn-ea"/>
                          <a:cs typeface="+mn-cs"/>
                        </a:rPr>
                        <a:t>100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345066">
                <a:tc>
                  <a:txBody>
                    <a:bodyPr/>
                    <a:lstStyle/>
                    <a:p>
                      <a:pPr algn="ctr" rtl="0"/>
                      <a:r>
                        <a:rPr lang="en-US" sz="1800" b="1" kern="1200">
                          <a:solidFill>
                            <a:srgbClr val="222222"/>
                          </a:solidFill>
                          <a:effectLst/>
                          <a:latin typeface="+mn-lt"/>
                          <a:ea typeface="+mn-ea"/>
                          <a:cs typeface="+mn-cs"/>
                        </a:rPr>
                        <a:t>DJF</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chemeClr val="bg1"/>
                          </a:solidFill>
                          <a:effectLst/>
                          <a:latin typeface="+mn-lt"/>
                          <a:ea typeface="+mn-ea"/>
                          <a:cs typeface="+mn-cs"/>
                        </a:rPr>
                        <a:t>100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345066">
                <a:tc>
                  <a:txBody>
                    <a:bodyPr/>
                    <a:lstStyle/>
                    <a:p>
                      <a:pPr algn="ctr" rtl="0"/>
                      <a:r>
                        <a:rPr lang="en-US" sz="1800" b="1" kern="1200">
                          <a:solidFill>
                            <a:srgbClr val="222222"/>
                          </a:solidFill>
                          <a:effectLst/>
                          <a:latin typeface="+mn-lt"/>
                          <a:ea typeface="+mn-ea"/>
                          <a:cs typeface="+mn-cs"/>
                        </a:rPr>
                        <a:t>JFM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chemeClr val="bg1"/>
                          </a:solidFill>
                          <a:effectLst/>
                          <a:latin typeface="+mn-lt"/>
                          <a:ea typeface="+mn-ea"/>
                          <a:cs typeface="+mn-cs"/>
                        </a:rPr>
                        <a:t>100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345066">
                <a:tc>
                  <a:txBody>
                    <a:bodyPr/>
                    <a:lstStyle/>
                    <a:p>
                      <a:pPr algn="ctr" rtl="0"/>
                      <a:r>
                        <a:rPr lang="en-US" sz="1800" b="1" kern="1200">
                          <a:solidFill>
                            <a:srgbClr val="222222"/>
                          </a:solidFill>
                          <a:effectLst/>
                          <a:latin typeface="+mn-lt"/>
                          <a:ea typeface="+mn-ea"/>
                          <a:cs typeface="+mn-cs"/>
                        </a:rPr>
                        <a:t>FMA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a:solidFill>
                            <a:srgbClr val="222222"/>
                          </a:solidFill>
                          <a:effectLst/>
                          <a:latin typeface="+mn-lt"/>
                          <a:ea typeface="+mn-ea"/>
                          <a:cs typeface="+mn-cs"/>
                        </a:rPr>
                        <a:t>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chemeClr val="bg1"/>
                          </a:solidFill>
                          <a:effectLst/>
                          <a:latin typeface="+mn-lt"/>
                          <a:ea typeface="+mn-ea"/>
                          <a:cs typeface="+mn-cs"/>
                        </a:rPr>
                        <a:t>97</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45066">
                <a:tc>
                  <a:txBody>
                    <a:bodyPr/>
                    <a:lstStyle/>
                    <a:p>
                      <a:pPr algn="ctr" rtl="0"/>
                      <a:r>
                        <a:rPr lang="en-US" sz="1800" b="1" kern="1200" dirty="0">
                          <a:solidFill>
                            <a:srgbClr val="C00000"/>
                          </a:solidFill>
                          <a:effectLst/>
                          <a:latin typeface="+mn-lt"/>
                          <a:ea typeface="+mn-ea"/>
                          <a:cs typeface="+mn-cs"/>
                        </a:rPr>
                        <a:t>MAM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25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chemeClr val="bg1"/>
                          </a:solidFill>
                          <a:effectLst/>
                          <a:latin typeface="+mn-lt"/>
                          <a:ea typeface="+mn-ea"/>
                          <a:cs typeface="+mn-cs"/>
                        </a:rPr>
                        <a:t>75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345066">
                <a:tc>
                  <a:txBody>
                    <a:bodyPr/>
                    <a:lstStyle/>
                    <a:p>
                      <a:pPr algn="ctr" rtl="0"/>
                      <a:r>
                        <a:rPr lang="en-US" sz="1800" b="1" kern="1200">
                          <a:solidFill>
                            <a:srgbClr val="222222"/>
                          </a:solidFill>
                          <a:effectLst/>
                          <a:latin typeface="+mn-lt"/>
                          <a:ea typeface="+mn-ea"/>
                          <a:cs typeface="+mn-cs"/>
                        </a:rPr>
                        <a:t>AMJ</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60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a:r>
                        <a:rPr lang="en-US" sz="1800" b="1" kern="1200" dirty="0">
                          <a:solidFill>
                            <a:srgbClr val="222222"/>
                          </a:solidFill>
                          <a:effectLst/>
                          <a:latin typeface="+mn-lt"/>
                          <a:ea typeface="+mn-ea"/>
                          <a:cs typeface="+mn-cs"/>
                        </a:rPr>
                        <a:t>37</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45066">
                <a:tc>
                  <a:txBody>
                    <a:bodyPr/>
                    <a:lstStyle/>
                    <a:p>
                      <a:pPr algn="ctr" rtl="0"/>
                      <a:r>
                        <a:rPr lang="en-US" sz="1800" b="1" kern="1200">
                          <a:solidFill>
                            <a:srgbClr val="222222"/>
                          </a:solidFill>
                          <a:effectLst/>
                          <a:latin typeface="+mn-lt"/>
                          <a:ea typeface="+mn-ea"/>
                          <a:cs typeface="+mn-cs"/>
                        </a:rPr>
                        <a:t>MJJ</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15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65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a:r>
                        <a:rPr lang="en-US" sz="1800" b="1" kern="1200" dirty="0">
                          <a:solidFill>
                            <a:srgbClr val="222222"/>
                          </a:solidFill>
                          <a:effectLst/>
                          <a:latin typeface="+mn-lt"/>
                          <a:ea typeface="+mn-ea"/>
                          <a:cs typeface="+mn-cs"/>
                        </a:rPr>
                        <a:t>20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5066">
                <a:tc>
                  <a:txBody>
                    <a:bodyPr/>
                    <a:lstStyle/>
                    <a:p>
                      <a:pPr algn="ctr" rtl="0"/>
                      <a:r>
                        <a:rPr lang="en-US" sz="1800" b="1" kern="1200" dirty="0">
                          <a:solidFill>
                            <a:srgbClr val="C00000"/>
                          </a:solidFill>
                          <a:effectLst/>
                          <a:latin typeface="+mn-lt"/>
                          <a:ea typeface="+mn-ea"/>
                          <a:cs typeface="+mn-cs"/>
                        </a:rPr>
                        <a:t>JJA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32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2000" b="1" kern="1200" dirty="0">
                          <a:solidFill>
                            <a:srgbClr val="222222"/>
                          </a:solidFill>
                          <a:effectLst/>
                          <a:latin typeface="+mn-lt"/>
                          <a:ea typeface="+mn-ea"/>
                          <a:cs typeface="+mn-cs"/>
                        </a:rPr>
                        <a:t>56</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a:r>
                        <a:rPr lang="en-US" sz="1800" b="1" kern="1200" dirty="0">
                          <a:solidFill>
                            <a:srgbClr val="222222"/>
                          </a:solidFill>
                          <a:effectLst/>
                          <a:latin typeface="+mn-lt"/>
                          <a:ea typeface="+mn-ea"/>
                          <a:cs typeface="+mn-cs"/>
                        </a:rPr>
                        <a:t>12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45066">
                <a:tc>
                  <a:txBody>
                    <a:bodyPr/>
                    <a:lstStyle/>
                    <a:p>
                      <a:pPr algn="ctr" rtl="0"/>
                      <a:r>
                        <a:rPr lang="en-US" sz="1800" b="1" kern="1200" dirty="0">
                          <a:solidFill>
                            <a:srgbClr val="C00000"/>
                          </a:solidFill>
                          <a:effectLst/>
                          <a:latin typeface="+mn-lt"/>
                          <a:ea typeface="+mn-ea"/>
                          <a:cs typeface="+mn-cs"/>
                        </a:rPr>
                        <a:t>JAS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1800" b="1" kern="1200" dirty="0">
                          <a:solidFill>
                            <a:srgbClr val="222222"/>
                          </a:solidFill>
                          <a:effectLst/>
                          <a:latin typeface="+mn-lt"/>
                          <a:ea typeface="+mn-ea"/>
                          <a:cs typeface="+mn-cs"/>
                        </a:rPr>
                        <a:t>44</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a:r>
                        <a:rPr lang="en-US" sz="2000" b="1" kern="1200" dirty="0">
                          <a:solidFill>
                            <a:srgbClr val="222222"/>
                          </a:solidFill>
                          <a:effectLst/>
                          <a:latin typeface="+mn-lt"/>
                          <a:ea typeface="+mn-ea"/>
                          <a:cs typeface="+mn-cs"/>
                        </a:rPr>
                        <a:t>45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a:r>
                        <a:rPr lang="en-US" sz="1800" b="1" kern="1200" dirty="0">
                          <a:solidFill>
                            <a:srgbClr val="222222"/>
                          </a:solidFill>
                          <a:effectLst/>
                          <a:latin typeface="+mn-lt"/>
                          <a:ea typeface="+mn-ea"/>
                          <a:cs typeface="+mn-cs"/>
                        </a:rPr>
                        <a:t>11</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5730599" y="2367432"/>
            <a:ext cx="6174529" cy="449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a:off x="9347200" y="3068320"/>
            <a:ext cx="812800" cy="79248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590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528320"/>
            <a:ext cx="8544006" cy="584775"/>
          </a:xfrm>
          <a:prstGeom prst="rect">
            <a:avLst/>
          </a:prstGeom>
          <a:noFill/>
        </p:spPr>
        <p:txBody>
          <a:bodyPr wrap="none" rtlCol="0">
            <a:spAutoFit/>
          </a:bodyPr>
          <a:lstStyle/>
          <a:p>
            <a:r>
              <a:rPr lang="en-US" sz="3200" dirty="0"/>
              <a:t>Climate Drivers Current Status and Outlook (PIOD)</a:t>
            </a:r>
          </a:p>
        </p:txBody>
      </p:sp>
      <p:sp>
        <p:nvSpPr>
          <p:cNvPr id="3" name="Rectangle 2"/>
          <p:cNvSpPr/>
          <p:nvPr/>
        </p:nvSpPr>
        <p:spPr>
          <a:xfrm>
            <a:off x="955040" y="1371926"/>
            <a:ext cx="10058400" cy="981423"/>
          </a:xfrm>
          <a:prstGeom prst="rect">
            <a:avLst/>
          </a:prstGeom>
        </p:spPr>
        <p:txBody>
          <a:bodyPr wrap="square">
            <a:spAutoFit/>
          </a:bodyPr>
          <a:lstStyle/>
          <a:p>
            <a:pPr marL="342900" marR="0" lvl="0" indent="-342900" algn="just">
              <a:lnSpc>
                <a:spcPct val="107000"/>
              </a:lnSpc>
              <a:spcBef>
                <a:spcPts val="0"/>
              </a:spcBef>
              <a:spcAft>
                <a:spcPts val="800"/>
              </a:spcAft>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Indian Ocean Dipole (IOD) is positive and expected to remain so into early 2024.   The peak intensity of the ongoing IOD event will rival the strongest since 1950. A neutral IOD is expected in northern hemisphere spring 2024.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558800" y="2647632"/>
            <a:ext cx="5486400" cy="3838575"/>
          </a:xfrm>
          <a:prstGeom prst="rect">
            <a:avLst/>
          </a:prstGeom>
        </p:spPr>
      </p:pic>
      <p:cxnSp>
        <p:nvCxnSpPr>
          <p:cNvPr id="6" name="Straight Connector 5"/>
          <p:cNvCxnSpPr/>
          <p:nvPr/>
        </p:nvCxnSpPr>
        <p:spPr>
          <a:xfrm flipV="1">
            <a:off x="1391920" y="3464560"/>
            <a:ext cx="4368800" cy="1016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a:off x="5923280" y="3484880"/>
            <a:ext cx="477520" cy="599440"/>
          </a:xfrm>
          <a:prstGeom prst="down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199" y="3038856"/>
            <a:ext cx="5637107" cy="3382264"/>
          </a:xfrm>
          <a:prstGeom prst="rect">
            <a:avLst/>
          </a:prstGeom>
        </p:spPr>
      </p:pic>
      <p:cxnSp>
        <p:nvCxnSpPr>
          <p:cNvPr id="13" name="Straight Connector 12"/>
          <p:cNvCxnSpPr/>
          <p:nvPr/>
        </p:nvCxnSpPr>
        <p:spPr>
          <a:xfrm flipH="1">
            <a:off x="10058400" y="3383280"/>
            <a:ext cx="20320" cy="245872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89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04800"/>
            <a:ext cx="8997528" cy="584775"/>
          </a:xfrm>
          <a:prstGeom prst="rect">
            <a:avLst/>
          </a:prstGeom>
          <a:noFill/>
        </p:spPr>
        <p:txBody>
          <a:bodyPr wrap="none" rtlCol="0">
            <a:spAutoFit/>
          </a:bodyPr>
          <a:lstStyle/>
          <a:p>
            <a:r>
              <a:rPr lang="en-US" sz="3200" b="1" dirty="0"/>
              <a:t>Weekly forecasts and southwards shift in flood risks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59" y="1248234"/>
            <a:ext cx="5021859" cy="5498006"/>
          </a:xfrm>
          <a:prstGeom prst="rect">
            <a:avLst/>
          </a:prstGeom>
        </p:spPr>
      </p:pic>
      <p:cxnSp>
        <p:nvCxnSpPr>
          <p:cNvPr id="7" name="Straight Connector 6"/>
          <p:cNvCxnSpPr/>
          <p:nvPr/>
        </p:nvCxnSpPr>
        <p:spPr>
          <a:xfrm>
            <a:off x="4013200" y="4175760"/>
            <a:ext cx="1422400" cy="1016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rot="2127677">
            <a:off x="5709919" y="3342640"/>
            <a:ext cx="640080" cy="8737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88000" y="4257040"/>
            <a:ext cx="1534160" cy="1200329"/>
          </a:xfrm>
          <a:prstGeom prst="rect">
            <a:avLst/>
          </a:prstGeom>
          <a:noFill/>
        </p:spPr>
        <p:txBody>
          <a:bodyPr wrap="square" rtlCol="0">
            <a:spAutoFit/>
          </a:bodyPr>
          <a:lstStyle/>
          <a:p>
            <a:pPr algn="ctr"/>
            <a:r>
              <a:rPr lang="en-US" b="1" dirty="0">
                <a:solidFill>
                  <a:srgbClr val="C00000"/>
                </a:solidFill>
              </a:rPr>
              <a:t>Flood risks shifted south and westwards</a:t>
            </a:r>
          </a:p>
        </p:txBody>
      </p:sp>
      <p:pic>
        <p:nvPicPr>
          <p:cNvPr id="6" name="Picture 5"/>
          <p:cNvPicPr>
            <a:picLocks noChangeAspect="1"/>
          </p:cNvPicPr>
          <p:nvPr/>
        </p:nvPicPr>
        <p:blipFill>
          <a:blip r:embed="rId3"/>
          <a:stretch>
            <a:fillRect/>
          </a:stretch>
        </p:blipFill>
        <p:spPr>
          <a:xfrm>
            <a:off x="7303473" y="1161567"/>
            <a:ext cx="3608368" cy="2632558"/>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284720" y="4061462"/>
            <a:ext cx="3607457" cy="2613658"/>
          </a:xfrm>
          <a:prstGeom prst="rect">
            <a:avLst/>
          </a:prstGeom>
          <a:ln>
            <a:solidFill>
              <a:schemeClr val="tx1"/>
            </a:solidFill>
          </a:ln>
        </p:spPr>
      </p:pic>
      <p:sp>
        <p:nvSpPr>
          <p:cNvPr id="11" name="TextBox 10"/>
          <p:cNvSpPr txBox="1"/>
          <p:nvPr/>
        </p:nvSpPr>
        <p:spPr>
          <a:xfrm>
            <a:off x="7447280" y="1178560"/>
            <a:ext cx="3278975" cy="369332"/>
          </a:xfrm>
          <a:prstGeom prst="rect">
            <a:avLst/>
          </a:prstGeom>
          <a:solidFill>
            <a:schemeClr val="bg1"/>
          </a:solidFill>
        </p:spPr>
        <p:txBody>
          <a:bodyPr wrap="none" rtlCol="0">
            <a:spAutoFit/>
          </a:bodyPr>
          <a:lstStyle/>
          <a:p>
            <a:r>
              <a:rPr lang="en-US" dirty="0"/>
              <a:t>Week 1: Valid up to 25 Dec. 2023</a:t>
            </a:r>
          </a:p>
        </p:txBody>
      </p:sp>
      <p:sp>
        <p:nvSpPr>
          <p:cNvPr id="12" name="TextBox 11"/>
          <p:cNvSpPr txBox="1"/>
          <p:nvPr/>
        </p:nvSpPr>
        <p:spPr>
          <a:xfrm>
            <a:off x="7498080" y="4114800"/>
            <a:ext cx="3229282" cy="369332"/>
          </a:xfrm>
          <a:prstGeom prst="rect">
            <a:avLst/>
          </a:prstGeom>
          <a:solidFill>
            <a:schemeClr val="bg1"/>
          </a:solidFill>
        </p:spPr>
        <p:txBody>
          <a:bodyPr wrap="none" rtlCol="0">
            <a:spAutoFit/>
          </a:bodyPr>
          <a:lstStyle/>
          <a:p>
            <a:r>
              <a:rPr lang="en-US" dirty="0"/>
              <a:t>Week 2: Valid up to 01 Jan. 2024</a:t>
            </a:r>
          </a:p>
        </p:txBody>
      </p:sp>
    </p:spTree>
    <p:extLst>
      <p:ext uri="{BB962C8B-B14F-4D97-AF65-F5344CB8AC3E}">
        <p14:creationId xmlns:p14="http://schemas.microsoft.com/office/powerpoint/2010/main" val="1511793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8320" y="243840"/>
            <a:ext cx="8557343" cy="584775"/>
          </a:xfrm>
          <a:prstGeom prst="rect">
            <a:avLst/>
          </a:prstGeom>
          <a:noFill/>
        </p:spPr>
        <p:txBody>
          <a:bodyPr wrap="none" rtlCol="0">
            <a:spAutoFit/>
          </a:bodyPr>
          <a:lstStyle/>
          <a:p>
            <a:r>
              <a:rPr lang="en-US" sz="3200" b="1" dirty="0"/>
              <a:t>IRI Sub-X Rainfall Forecast: 23 Dec. – 12 Jan. 2024</a:t>
            </a:r>
          </a:p>
        </p:txBody>
      </p:sp>
      <p:pic>
        <p:nvPicPr>
          <p:cNvPr id="6" name="Picture 5"/>
          <p:cNvPicPr>
            <a:picLocks noChangeAspect="1"/>
          </p:cNvPicPr>
          <p:nvPr/>
        </p:nvPicPr>
        <p:blipFill>
          <a:blip r:embed="rId2"/>
          <a:stretch>
            <a:fillRect/>
          </a:stretch>
        </p:blipFill>
        <p:spPr>
          <a:xfrm>
            <a:off x="1024171" y="1452880"/>
            <a:ext cx="4502870" cy="4939657"/>
          </a:xfrm>
          <a:prstGeom prst="rect">
            <a:avLst/>
          </a:prstGeom>
        </p:spPr>
      </p:pic>
      <p:pic>
        <p:nvPicPr>
          <p:cNvPr id="7" name="Picture 6"/>
          <p:cNvPicPr>
            <a:picLocks noChangeAspect="1"/>
          </p:cNvPicPr>
          <p:nvPr/>
        </p:nvPicPr>
        <p:blipFill>
          <a:blip r:embed="rId3"/>
          <a:stretch>
            <a:fillRect/>
          </a:stretch>
        </p:blipFill>
        <p:spPr>
          <a:xfrm>
            <a:off x="6734542" y="1402080"/>
            <a:ext cx="4573538" cy="5259165"/>
          </a:xfrm>
          <a:prstGeom prst="rect">
            <a:avLst/>
          </a:prstGeom>
        </p:spPr>
      </p:pic>
      <p:sp>
        <p:nvSpPr>
          <p:cNvPr id="8" name="TextBox 7"/>
          <p:cNvSpPr txBox="1"/>
          <p:nvPr/>
        </p:nvSpPr>
        <p:spPr>
          <a:xfrm>
            <a:off x="1635760" y="934720"/>
            <a:ext cx="8930393" cy="400110"/>
          </a:xfrm>
          <a:prstGeom prst="rect">
            <a:avLst/>
          </a:prstGeom>
          <a:noFill/>
        </p:spPr>
        <p:txBody>
          <a:bodyPr wrap="none" rtlCol="0">
            <a:spAutoFit/>
          </a:bodyPr>
          <a:lstStyle/>
          <a:p>
            <a:r>
              <a:rPr lang="en-US" sz="2000" dirty="0"/>
              <a:t>Above average rainfall amounts likely over EA coastal, western and southern regions</a:t>
            </a:r>
          </a:p>
        </p:txBody>
      </p:sp>
    </p:spTree>
    <p:extLst>
      <p:ext uri="{BB962C8B-B14F-4D97-AF65-F5344CB8AC3E}">
        <p14:creationId xmlns:p14="http://schemas.microsoft.com/office/powerpoint/2010/main" val="360968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5440" y="477520"/>
            <a:ext cx="5974328" cy="584775"/>
          </a:xfrm>
          <a:prstGeom prst="rect">
            <a:avLst/>
          </a:prstGeom>
          <a:noFill/>
        </p:spPr>
        <p:txBody>
          <a:bodyPr wrap="none" rtlCol="0">
            <a:spAutoFit/>
          </a:bodyPr>
          <a:lstStyle/>
          <a:p>
            <a:r>
              <a:rPr lang="en-US" sz="3200" b="1" dirty="0"/>
              <a:t>NMME Monthly Rainfall Forecasts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336" y="2071103"/>
            <a:ext cx="4210664" cy="3252737"/>
          </a:xfrm>
          <a:prstGeom prst="rect">
            <a:avLst/>
          </a:prstGeom>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878" y="2119503"/>
            <a:ext cx="4218322" cy="3258653"/>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18" y="2137423"/>
            <a:ext cx="4269486" cy="3298177"/>
          </a:xfrm>
          <a:prstGeom prst="rect">
            <a:avLst/>
          </a:prstGeom>
          <a:ln>
            <a:noFill/>
          </a:ln>
        </p:spPr>
      </p:pic>
      <p:sp>
        <p:nvSpPr>
          <p:cNvPr id="6" name="TextBox 5"/>
          <p:cNvSpPr txBox="1"/>
          <p:nvPr/>
        </p:nvSpPr>
        <p:spPr>
          <a:xfrm>
            <a:off x="2011680" y="1280160"/>
            <a:ext cx="7944098" cy="400110"/>
          </a:xfrm>
          <a:prstGeom prst="rect">
            <a:avLst/>
          </a:prstGeom>
          <a:noFill/>
        </p:spPr>
        <p:txBody>
          <a:bodyPr wrap="none" rtlCol="0">
            <a:spAutoFit/>
          </a:bodyPr>
          <a:lstStyle/>
          <a:p>
            <a:r>
              <a:rPr lang="en-US" sz="2000" dirty="0"/>
              <a:t>Above average seasonal rainfall amounts likely to continue into early 2024  </a:t>
            </a:r>
          </a:p>
        </p:txBody>
      </p:sp>
    </p:spTree>
    <p:extLst>
      <p:ext uri="{BB962C8B-B14F-4D97-AF65-F5344CB8AC3E}">
        <p14:creationId xmlns:p14="http://schemas.microsoft.com/office/powerpoint/2010/main" val="3529837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7600" y="508000"/>
            <a:ext cx="7438639" cy="584775"/>
          </a:xfrm>
          <a:prstGeom prst="rect">
            <a:avLst/>
          </a:prstGeom>
          <a:noFill/>
        </p:spPr>
        <p:txBody>
          <a:bodyPr wrap="none" rtlCol="0">
            <a:spAutoFit/>
          </a:bodyPr>
          <a:lstStyle/>
          <a:p>
            <a:r>
              <a:rPr lang="en-US" sz="3200" b="1" dirty="0"/>
              <a:t>2024 Monthly Outlook for January - March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8037"/>
            <a:ext cx="5607844" cy="43320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760" y="2001520"/>
            <a:ext cx="5994400" cy="4196080"/>
          </a:xfrm>
          <a:prstGeom prst="rect">
            <a:avLst/>
          </a:prstGeom>
        </p:spPr>
      </p:pic>
      <p:sp>
        <p:nvSpPr>
          <p:cNvPr id="6" name="Rectangle 5"/>
          <p:cNvSpPr/>
          <p:nvPr/>
        </p:nvSpPr>
        <p:spPr>
          <a:xfrm>
            <a:off x="394240" y="1197139"/>
            <a:ext cx="11548800" cy="400110"/>
          </a:xfrm>
          <a:prstGeom prst="rect">
            <a:avLst/>
          </a:prstGeom>
        </p:spPr>
        <p:txBody>
          <a:bodyPr wrap="square">
            <a:spAutoFit/>
          </a:bodyPr>
          <a:lstStyle/>
          <a:p>
            <a:pPr algn="ctr"/>
            <a:r>
              <a:rPr lang="en-US" sz="2000" dirty="0">
                <a:latin typeface="+mj-lt"/>
              </a:rPr>
              <a:t>Above average unseasonal rains likely in January through March over equatorial East Africa</a:t>
            </a:r>
            <a:endParaRPr lang="en-US" sz="2000" dirty="0">
              <a:solidFill>
                <a:srgbClr val="C00000"/>
              </a:solidFill>
              <a:latin typeface="+mj-lt"/>
            </a:endParaRPr>
          </a:p>
        </p:txBody>
      </p:sp>
    </p:spTree>
    <p:extLst>
      <p:ext uri="{BB962C8B-B14F-4D97-AF65-F5344CB8AC3E}">
        <p14:creationId xmlns:p14="http://schemas.microsoft.com/office/powerpoint/2010/main" val="3917543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494C-86ED-C985-D628-9C31112363E5}"/>
              </a:ext>
            </a:extLst>
          </p:cNvPr>
          <p:cNvSpPr>
            <a:spLocks noGrp="1"/>
          </p:cNvSpPr>
          <p:nvPr>
            <p:ph type="title"/>
          </p:nvPr>
        </p:nvSpPr>
        <p:spPr>
          <a:xfrm>
            <a:off x="650240" y="76200"/>
            <a:ext cx="10972800" cy="731520"/>
          </a:xfrm>
        </p:spPr>
        <p:txBody>
          <a:bodyPr>
            <a:normAutofit/>
          </a:bodyPr>
          <a:lstStyle/>
          <a:p>
            <a:pPr algn="ctr"/>
            <a:r>
              <a:rPr lang="en-US" sz="3600" dirty="0"/>
              <a:t>Questions for Science Partners</a:t>
            </a:r>
          </a:p>
        </p:txBody>
      </p:sp>
      <p:sp>
        <p:nvSpPr>
          <p:cNvPr id="6" name="TextBox 5">
            <a:extLst>
              <a:ext uri="{FF2B5EF4-FFF2-40B4-BE49-F238E27FC236}">
                <a16:creationId xmlns:a16="http://schemas.microsoft.com/office/drawing/2014/main" id="{0467647C-B49F-ABA5-F216-66DE9DEE92A1}"/>
              </a:ext>
            </a:extLst>
          </p:cNvPr>
          <p:cNvSpPr txBox="1"/>
          <p:nvPr/>
        </p:nvSpPr>
        <p:spPr>
          <a:xfrm>
            <a:off x="513080" y="1103732"/>
            <a:ext cx="11384280" cy="5754268"/>
          </a:xfrm>
          <a:prstGeom prst="rect">
            <a:avLst/>
          </a:prstGeom>
          <a:noFill/>
        </p:spPr>
        <p:txBody>
          <a:bodyPr wrap="square">
            <a:spAutoFit/>
          </a:bodyPr>
          <a:lstStyle/>
          <a:p>
            <a:pPr marL="0" marR="0" algn="just">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EAST AFRICA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US" dirty="0"/>
              <a:t>Request for science team’s </a:t>
            </a:r>
            <a:r>
              <a:rPr lang="en-US" b="1" dirty="0">
                <a:solidFill>
                  <a:srgbClr val="C00000"/>
                </a:solidFill>
              </a:rPr>
              <a:t>analysis on how the performance of the 2023 October to December </a:t>
            </a:r>
            <a:r>
              <a:rPr lang="en-US" b="1" i="1" dirty="0" err="1">
                <a:solidFill>
                  <a:srgbClr val="C00000"/>
                </a:solidFill>
              </a:rPr>
              <a:t>deyr</a:t>
            </a:r>
            <a:r>
              <a:rPr lang="en-US" b="1" dirty="0">
                <a:solidFill>
                  <a:srgbClr val="C00000"/>
                </a:solidFill>
              </a:rPr>
              <a:t>/short rains season compares to the 1997 and 2019 analogue years?</a:t>
            </a:r>
            <a:r>
              <a:rPr lang="en-US" dirty="0"/>
              <a:t> </a:t>
            </a:r>
          </a:p>
          <a:p>
            <a:endParaRPr lang="en-US" dirty="0"/>
          </a:p>
          <a:p>
            <a:r>
              <a:rPr lang="en-US" dirty="0"/>
              <a:t>As part of this analysis, we are interested in, to the extent possible:</a:t>
            </a:r>
          </a:p>
          <a:p>
            <a:endParaRPr lang="en-US" dirty="0"/>
          </a:p>
          <a:p>
            <a:pPr marL="800100" lvl="1" indent="-342900">
              <a:buFont typeface="+mj-lt"/>
              <a:buAutoNum type="alphaLcPeriod"/>
            </a:pPr>
            <a:r>
              <a:rPr lang="en-US" sz="2000" dirty="0"/>
              <a:t>Comparison of rainfall patterns across the three years</a:t>
            </a:r>
          </a:p>
          <a:p>
            <a:pPr marL="800100" lvl="1" indent="-342900">
              <a:buFont typeface="+mj-lt"/>
              <a:buAutoNum type="alphaLcPeriod"/>
            </a:pPr>
            <a:endParaRPr lang="en-US" sz="2000" dirty="0"/>
          </a:p>
          <a:p>
            <a:pPr marL="800100" lvl="1" indent="-342900">
              <a:buFont typeface="+mj-lt"/>
              <a:buAutoNum type="alphaLcPeriod"/>
            </a:pPr>
            <a:r>
              <a:rPr lang="en-US" sz="2000" dirty="0"/>
              <a:t>Comparison of river water levels across the three years</a:t>
            </a:r>
          </a:p>
          <a:p>
            <a:pPr marL="800100" lvl="1" indent="-342900">
              <a:buFont typeface="+mj-lt"/>
              <a:buAutoNum type="alphaLcPeriod"/>
            </a:pPr>
            <a:endParaRPr lang="en-US" sz="2000" dirty="0"/>
          </a:p>
          <a:p>
            <a:pPr marL="800100" lvl="1" indent="-342900">
              <a:buFont typeface="+mj-lt"/>
              <a:buAutoNum type="alphaLcPeriod"/>
            </a:pPr>
            <a:r>
              <a:rPr lang="en-US" sz="2000" dirty="0"/>
              <a:t>Can Shahriar and colleagues provide analysis comparing the extent of flooding across the three years?</a:t>
            </a:r>
          </a:p>
          <a:p>
            <a:pPr marL="800100" lvl="1" indent="-342900">
              <a:buFont typeface="+mj-lt"/>
              <a:buAutoNum type="alphaLcPeriod"/>
            </a:pPr>
            <a:endParaRPr lang="en-US" sz="2000" dirty="0"/>
          </a:p>
          <a:p>
            <a:pPr marL="800100" lvl="1" indent="-342900">
              <a:buFont typeface="+mj-lt"/>
              <a:buAutoNum type="alphaLcPeriod"/>
            </a:pPr>
            <a:r>
              <a:rPr lang="en-US" sz="2000" dirty="0"/>
              <a:t>Any other key indicators of use in comparing the severity of flooding and associated impacts across the three years</a:t>
            </a:r>
          </a:p>
          <a:p>
            <a:pPr lvl="0"/>
            <a:endParaRPr lang="en-US" dirty="0"/>
          </a:p>
          <a:p>
            <a:r>
              <a:rPr lang="en-US" dirty="0"/>
              <a:t>Note: We understand from colleagues on the ground that </a:t>
            </a:r>
            <a:r>
              <a:rPr lang="en-US" b="1" dirty="0">
                <a:solidFill>
                  <a:srgbClr val="C00000"/>
                </a:solidFill>
              </a:rPr>
              <a:t>patterns in rainfall aren’t telling the whole story, with flooding more severe in parts of Somalia than in 1997 and 2019 due to open river breakages (more than in past years) and general poor management of infrastructure over the years</a:t>
            </a:r>
            <a:r>
              <a:rPr lang="en-US" dirty="0"/>
              <a:t>. </a:t>
            </a:r>
          </a:p>
        </p:txBody>
      </p:sp>
    </p:spTree>
    <p:extLst>
      <p:ext uri="{BB962C8B-B14F-4D97-AF65-F5344CB8AC3E}">
        <p14:creationId xmlns:p14="http://schemas.microsoft.com/office/powerpoint/2010/main" val="105860906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4480" y="538480"/>
            <a:ext cx="9104352" cy="584775"/>
          </a:xfrm>
          <a:prstGeom prst="rect">
            <a:avLst/>
          </a:prstGeom>
          <a:noFill/>
        </p:spPr>
        <p:txBody>
          <a:bodyPr wrap="none" rtlCol="0">
            <a:spAutoFit/>
          </a:bodyPr>
          <a:lstStyle/>
          <a:p>
            <a:r>
              <a:rPr lang="en-US" sz="3200" b="1" dirty="0"/>
              <a:t>2024 Near-Average Rainfall Outlook for March - May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4629"/>
            <a:ext cx="5760244" cy="4449788"/>
          </a:xfrm>
          <a:prstGeom prst="rect">
            <a:avLst/>
          </a:prstGeom>
        </p:spPr>
      </p:pic>
      <p:sp>
        <p:nvSpPr>
          <p:cNvPr id="7" name="Title 1">
            <a:extLst>
              <a:ext uri="{FF2B5EF4-FFF2-40B4-BE49-F238E27FC236}">
                <a16:creationId xmlns:a16="http://schemas.microsoft.com/office/drawing/2014/main" id="{60E0CB13-9E74-6E4B-F743-ED9000DFE189}"/>
              </a:ext>
            </a:extLst>
          </p:cNvPr>
          <p:cNvSpPr txBox="1">
            <a:spLocks/>
          </p:cNvSpPr>
          <p:nvPr/>
        </p:nvSpPr>
        <p:spPr>
          <a:xfrm>
            <a:off x="7251915" y="6155545"/>
            <a:ext cx="3568700" cy="355014"/>
          </a:xfrm>
          <a:prstGeom prst="rect">
            <a:avLst/>
          </a:prstGeom>
          <a:noFill/>
          <a:ln>
            <a:noFill/>
          </a:ln>
        </p:spPr>
        <p:txBody>
          <a:bodyPr spcFirstLastPara="1" wrap="square" lIns="0" tIns="91425" rIns="91425" bIns="91425" anchor="t" anchorCtr="0">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Open Sans"/>
              <a:buNone/>
              <a:defRPr sz="3000" b="0" i="0" u="none" strike="noStrike" cap="none">
                <a:solidFill>
                  <a:schemeClr val="dk2"/>
                </a:solidFill>
                <a:latin typeface="Open Sans"/>
                <a:ea typeface="Open Sans"/>
                <a:cs typeface="Open Sans"/>
                <a:sym typeface="Open Sans"/>
              </a:defRPr>
            </a:lvl1pPr>
            <a:lvl2pPr marR="0" lvl="1"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eaLnBrk="1" hangingPunct="1">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pPr algn="ctr"/>
            <a:r>
              <a:rPr lang="en-US" sz="1000" i="1" dirty="0">
                <a:solidFill>
                  <a:srgbClr val="54585A"/>
                </a:solidFill>
              </a:rPr>
              <a:t>Most-likely rainfall outlook scenario for 2024 March – May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1439" y="2021374"/>
            <a:ext cx="3711781" cy="4054306"/>
          </a:xfrm>
          <a:prstGeom prst="rect">
            <a:avLst/>
          </a:prstGeom>
        </p:spPr>
      </p:pic>
      <p:sp>
        <p:nvSpPr>
          <p:cNvPr id="9" name="Text Placeholder 6">
            <a:extLst>
              <a:ext uri="{FF2B5EF4-FFF2-40B4-BE49-F238E27FC236}">
                <a16:creationId xmlns:a16="http://schemas.microsoft.com/office/drawing/2014/main" id="{0DA2AE89-8D05-7E5B-C98E-521761CD5073}"/>
              </a:ext>
            </a:extLst>
          </p:cNvPr>
          <p:cNvSpPr txBox="1">
            <a:spLocks/>
          </p:cNvSpPr>
          <p:nvPr/>
        </p:nvSpPr>
        <p:spPr>
          <a:xfrm>
            <a:off x="6775602" y="1280746"/>
            <a:ext cx="4288638" cy="720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0" indent="0">
              <a:buFont typeface="Arial" panose="020B0604020202020204" pitchFamily="34" charset="0"/>
              <a:buNone/>
            </a:pPr>
            <a:r>
              <a:rPr lang="en-US" sz="1600" b="1" dirty="0"/>
              <a:t>2024 March – May seasonal rains likely to be favorable and mostly near-average with geographic variations.</a:t>
            </a:r>
          </a:p>
        </p:txBody>
      </p:sp>
      <p:sp>
        <p:nvSpPr>
          <p:cNvPr id="10" name="Text Placeholder 6">
            <a:extLst>
              <a:ext uri="{FF2B5EF4-FFF2-40B4-BE49-F238E27FC236}">
                <a16:creationId xmlns:a16="http://schemas.microsoft.com/office/drawing/2014/main" id="{0DA2AE89-8D05-7E5B-C98E-521761CD5073}"/>
              </a:ext>
            </a:extLst>
          </p:cNvPr>
          <p:cNvSpPr txBox="1">
            <a:spLocks/>
          </p:cNvSpPr>
          <p:nvPr/>
        </p:nvSpPr>
        <p:spPr>
          <a:xfrm>
            <a:off x="699922" y="1311226"/>
            <a:ext cx="4288638" cy="720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0" indent="0">
              <a:buFont typeface="Arial" panose="020B0604020202020204" pitchFamily="34" charset="0"/>
              <a:buNone/>
            </a:pPr>
            <a:r>
              <a:rPr lang="en-US" sz="1600" b="1" dirty="0"/>
              <a:t>2024 March – May seasonal rains likely to be above average to average based on NMME, WMO and C3S influenced by weak El-Nino.</a:t>
            </a:r>
          </a:p>
        </p:txBody>
      </p:sp>
    </p:spTree>
    <p:extLst>
      <p:ext uri="{BB962C8B-B14F-4D97-AF65-F5344CB8AC3E}">
        <p14:creationId xmlns:p14="http://schemas.microsoft.com/office/powerpoint/2010/main" val="375991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240" y="436880"/>
            <a:ext cx="11068415" cy="584775"/>
          </a:xfrm>
          <a:prstGeom prst="rect">
            <a:avLst/>
          </a:prstGeom>
          <a:noFill/>
        </p:spPr>
        <p:txBody>
          <a:bodyPr wrap="none" rtlCol="0">
            <a:spAutoFit/>
          </a:bodyPr>
          <a:lstStyle/>
          <a:p>
            <a:r>
              <a:rPr lang="en-US" sz="3200" b="1" dirty="0"/>
              <a:t>2024 Consensus Hotter-than-Normal Conditions for March - May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1579880"/>
            <a:ext cx="7264400" cy="5085080"/>
          </a:xfrm>
          <a:prstGeom prst="rect">
            <a:avLst/>
          </a:prstGeom>
        </p:spPr>
      </p:pic>
    </p:spTree>
    <p:extLst>
      <p:ext uri="{BB962C8B-B14F-4D97-AF65-F5344CB8AC3E}">
        <p14:creationId xmlns:p14="http://schemas.microsoft.com/office/powerpoint/2010/main" val="1223958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387" y="416560"/>
            <a:ext cx="10694531" cy="1077218"/>
          </a:xfrm>
          <a:prstGeom prst="rect">
            <a:avLst/>
          </a:prstGeom>
          <a:noFill/>
        </p:spPr>
        <p:txBody>
          <a:bodyPr wrap="none" rtlCol="0">
            <a:spAutoFit/>
          </a:bodyPr>
          <a:lstStyle/>
          <a:p>
            <a:pPr algn="ctr"/>
            <a:r>
              <a:rPr lang="en-US" sz="3200" b="1" dirty="0"/>
              <a:t>Above Average Performance for Western and Northern Sector</a:t>
            </a:r>
          </a:p>
          <a:p>
            <a:pPr algn="ctr"/>
            <a:r>
              <a:rPr lang="en-US" sz="3200" b="1" dirty="0"/>
              <a:t>May – July, 2024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196" y="1737410"/>
            <a:ext cx="6359684" cy="4912855"/>
          </a:xfrm>
          <a:prstGeom prst="rect">
            <a:avLst/>
          </a:prstGeom>
        </p:spPr>
      </p:pic>
    </p:spTree>
    <p:extLst>
      <p:ext uri="{BB962C8B-B14F-4D97-AF65-F5344CB8AC3E}">
        <p14:creationId xmlns:p14="http://schemas.microsoft.com/office/powerpoint/2010/main" val="4105591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5089" y="1013613"/>
            <a:ext cx="11259820" cy="646331"/>
          </a:xfrm>
          <a:prstGeom prst="rect">
            <a:avLst/>
          </a:prstGeom>
        </p:spPr>
        <p:txBody>
          <a:bodyPr wrap="square">
            <a:spAutoFit/>
          </a:bodyPr>
          <a:lstStyle/>
          <a:p>
            <a:r>
              <a:rPr lang="en-US" b="1" dirty="0"/>
              <a:t>1a. Season A rains in Rwanda and Burundi (August/September to January) are most likely to be largely above average</a:t>
            </a:r>
            <a:r>
              <a:rPr lang="en-US" dirty="0"/>
              <a:t>, with flooding expected in low-lying regions </a:t>
            </a:r>
            <a:r>
              <a:rPr lang="en-US" b="1" dirty="0"/>
              <a:t>(No Change). </a:t>
            </a:r>
          </a:p>
        </p:txBody>
      </p:sp>
      <p:sp>
        <p:nvSpPr>
          <p:cNvPr id="7" name="Rectangle 6"/>
          <p:cNvSpPr/>
          <p:nvPr/>
        </p:nvSpPr>
        <p:spPr>
          <a:xfrm>
            <a:off x="955924" y="1865209"/>
            <a:ext cx="3764462" cy="646331"/>
          </a:xfrm>
          <a:prstGeom prst="rect">
            <a:avLst/>
          </a:prstGeom>
        </p:spPr>
        <p:txBody>
          <a:bodyPr wrap="square">
            <a:spAutoFit/>
          </a:bodyPr>
          <a:lstStyle/>
          <a:p>
            <a:pPr algn="ctr"/>
            <a:r>
              <a:rPr lang="en-US" b="1" dirty="0">
                <a:latin typeface="+mj-lt"/>
              </a:rPr>
              <a:t>CHIRPS Prelim + GEFS (%)</a:t>
            </a:r>
          </a:p>
          <a:p>
            <a:pPr algn="ctr"/>
            <a:r>
              <a:rPr lang="en-US" dirty="0">
                <a:latin typeface="+mj-lt"/>
              </a:rPr>
              <a:t>01 Sept – 31 Dec. 2023</a:t>
            </a:r>
          </a:p>
        </p:txBody>
      </p:sp>
      <p:sp>
        <p:nvSpPr>
          <p:cNvPr id="10" name="Rectangle 9"/>
          <p:cNvSpPr/>
          <p:nvPr/>
        </p:nvSpPr>
        <p:spPr>
          <a:xfrm>
            <a:off x="7084135" y="1847051"/>
            <a:ext cx="3764462" cy="646331"/>
          </a:xfrm>
          <a:prstGeom prst="rect">
            <a:avLst/>
          </a:prstGeom>
        </p:spPr>
        <p:txBody>
          <a:bodyPr wrap="square">
            <a:spAutoFit/>
          </a:bodyPr>
          <a:lstStyle/>
          <a:p>
            <a:pPr algn="ctr"/>
            <a:r>
              <a:rPr lang="en-US" b="1" dirty="0">
                <a:latin typeface="+mj-lt"/>
              </a:rPr>
              <a:t>NMME Rainfall Forecast</a:t>
            </a:r>
          </a:p>
          <a:p>
            <a:pPr algn="ctr"/>
            <a:r>
              <a:rPr lang="en-US" dirty="0">
                <a:latin typeface="+mj-lt"/>
              </a:rPr>
              <a:t>January 2024</a:t>
            </a:r>
          </a:p>
        </p:txBody>
      </p:sp>
      <p:sp>
        <p:nvSpPr>
          <p:cNvPr id="14" name="Rectangle 13"/>
          <p:cNvSpPr/>
          <p:nvPr/>
        </p:nvSpPr>
        <p:spPr>
          <a:xfrm>
            <a:off x="2619390" y="261555"/>
            <a:ext cx="6154826" cy="523220"/>
          </a:xfrm>
          <a:prstGeom prst="rect">
            <a:avLst/>
          </a:prstGeom>
        </p:spPr>
        <p:txBody>
          <a:bodyPr wrap="none">
            <a:spAutoFit/>
          </a:bodyPr>
          <a:lstStyle/>
          <a:p>
            <a:r>
              <a:rPr lang="en-US" sz="2800" b="1" dirty="0"/>
              <a:t>Assumption 1: </a:t>
            </a:r>
            <a:r>
              <a:rPr lang="en-US" sz="2800" dirty="0"/>
              <a:t>late 2023 rainfall seasons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2535980"/>
            <a:ext cx="3439456" cy="4108660"/>
          </a:xfrm>
          <a:prstGeom prst="rect">
            <a:avLst/>
          </a:prstGeom>
        </p:spPr>
      </p:pic>
      <p:sp>
        <p:nvSpPr>
          <p:cNvPr id="3" name="Rectangle 2"/>
          <p:cNvSpPr/>
          <p:nvPr/>
        </p:nvSpPr>
        <p:spPr>
          <a:xfrm>
            <a:off x="1747520" y="5019040"/>
            <a:ext cx="467360" cy="6502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997" y="2553983"/>
            <a:ext cx="5361111" cy="4141457"/>
          </a:xfrm>
          <a:prstGeom prst="rect">
            <a:avLst/>
          </a:prstGeom>
          <a:ln>
            <a:noFill/>
          </a:ln>
        </p:spPr>
      </p:pic>
      <p:sp>
        <p:nvSpPr>
          <p:cNvPr id="16" name="Rectangle 15"/>
          <p:cNvSpPr/>
          <p:nvPr/>
        </p:nvSpPr>
        <p:spPr>
          <a:xfrm>
            <a:off x="9316720" y="4470400"/>
            <a:ext cx="325120" cy="2946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620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33659-7B06-10D0-CF9D-F1DBB2E47B5E}"/>
              </a:ext>
            </a:extLst>
          </p:cNvPr>
          <p:cNvPicPr>
            <a:picLocks noChangeAspect="1"/>
          </p:cNvPicPr>
          <p:nvPr/>
        </p:nvPicPr>
        <p:blipFill>
          <a:blip r:embed="rId2"/>
          <a:stretch>
            <a:fillRect/>
          </a:stretch>
        </p:blipFill>
        <p:spPr>
          <a:xfrm>
            <a:off x="5831096" y="1125201"/>
            <a:ext cx="4649224" cy="2743200"/>
          </a:xfrm>
          <a:prstGeom prst="rect">
            <a:avLst/>
          </a:prstGeom>
        </p:spPr>
      </p:pic>
      <p:sp>
        <p:nvSpPr>
          <p:cNvPr id="14" name="Rectangle 13"/>
          <p:cNvSpPr/>
          <p:nvPr/>
        </p:nvSpPr>
        <p:spPr>
          <a:xfrm>
            <a:off x="2619390" y="261555"/>
            <a:ext cx="6154826" cy="523220"/>
          </a:xfrm>
          <a:prstGeom prst="rect">
            <a:avLst/>
          </a:prstGeom>
        </p:spPr>
        <p:txBody>
          <a:bodyPr wrap="none">
            <a:spAutoFit/>
          </a:bodyPr>
          <a:lstStyle/>
          <a:p>
            <a:r>
              <a:rPr lang="en-US" sz="2800" b="1" dirty="0"/>
              <a:t>Assumption 1: </a:t>
            </a:r>
            <a:r>
              <a:rPr lang="en-US" sz="2800" dirty="0"/>
              <a:t>late 2023 rainfall seasons </a:t>
            </a:r>
          </a:p>
        </p:txBody>
      </p:sp>
      <p:pic>
        <p:nvPicPr>
          <p:cNvPr id="2050" name="Picture 2">
            <a:extLst>
              <a:ext uri="{FF2B5EF4-FFF2-40B4-BE49-F238E27FC236}">
                <a16:creationId xmlns:a16="http://schemas.microsoft.com/office/drawing/2014/main" id="{59848892-1D2A-FDFA-74A2-6F0FBC481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80" t="18571" r="36039" b="12133"/>
          <a:stretch/>
        </p:blipFill>
        <p:spPr bwMode="auto">
          <a:xfrm>
            <a:off x="544530" y="1371600"/>
            <a:ext cx="451117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1EEBFE-04D1-A4A6-64C6-3169BD561AB8}"/>
              </a:ext>
            </a:extLst>
          </p:cNvPr>
          <p:cNvPicPr>
            <a:picLocks noChangeAspect="1"/>
          </p:cNvPicPr>
          <p:nvPr/>
        </p:nvPicPr>
        <p:blipFill>
          <a:blip r:embed="rId4"/>
          <a:stretch>
            <a:fillRect/>
          </a:stretch>
        </p:blipFill>
        <p:spPr>
          <a:xfrm>
            <a:off x="5831096" y="3575160"/>
            <a:ext cx="4696611" cy="2743200"/>
          </a:xfrm>
          <a:prstGeom prst="rect">
            <a:avLst/>
          </a:prstGeom>
        </p:spPr>
      </p:pic>
      <p:grpSp>
        <p:nvGrpSpPr>
          <p:cNvPr id="6" name="Group 5">
            <a:extLst>
              <a:ext uri="{FF2B5EF4-FFF2-40B4-BE49-F238E27FC236}">
                <a16:creationId xmlns:a16="http://schemas.microsoft.com/office/drawing/2014/main" id="{5E19A67D-FDE9-BD74-5D81-0B499A48F6C4}"/>
              </a:ext>
            </a:extLst>
          </p:cNvPr>
          <p:cNvGrpSpPr/>
          <p:nvPr/>
        </p:nvGrpSpPr>
        <p:grpSpPr>
          <a:xfrm>
            <a:off x="3582256" y="3405883"/>
            <a:ext cx="287258" cy="338554"/>
            <a:chOff x="2914586" y="2426118"/>
            <a:chExt cx="287258" cy="338554"/>
          </a:xfrm>
        </p:grpSpPr>
        <p:sp>
          <p:nvSpPr>
            <p:cNvPr id="8" name="TextBox 7">
              <a:extLst>
                <a:ext uri="{FF2B5EF4-FFF2-40B4-BE49-F238E27FC236}">
                  <a16:creationId xmlns:a16="http://schemas.microsoft.com/office/drawing/2014/main" id="{D0138B0C-8161-74CA-B961-8C31A384AFA7}"/>
                </a:ext>
              </a:extLst>
            </p:cNvPr>
            <p:cNvSpPr txBox="1"/>
            <p:nvPr/>
          </p:nvSpPr>
          <p:spPr>
            <a:xfrm>
              <a:off x="2914586" y="2426118"/>
              <a:ext cx="287258" cy="338554"/>
            </a:xfrm>
            <a:prstGeom prst="rect">
              <a:avLst/>
            </a:prstGeom>
            <a:noFill/>
          </p:spPr>
          <p:txBody>
            <a:bodyPr wrap="none" rtlCol="0">
              <a:spAutoFit/>
            </a:bodyPr>
            <a:lstStyle/>
            <a:p>
              <a:r>
                <a:rPr lang="en-US" sz="1600" dirty="0">
                  <a:latin typeface="Tw Cen MT" panose="020B0602020104020603" pitchFamily="34" charset="0"/>
                </a:rPr>
                <a:t>B</a:t>
              </a:r>
            </a:p>
          </p:txBody>
        </p:sp>
        <p:sp>
          <p:nvSpPr>
            <p:cNvPr id="9" name="Oval 8">
              <a:extLst>
                <a:ext uri="{FF2B5EF4-FFF2-40B4-BE49-F238E27FC236}">
                  <a16:creationId xmlns:a16="http://schemas.microsoft.com/office/drawing/2014/main" id="{E47A42CB-EDE6-64CB-2D55-49B708BCF887}"/>
                </a:ext>
              </a:extLst>
            </p:cNvPr>
            <p:cNvSpPr>
              <a:spLocks noChangeAspect="1"/>
            </p:cNvSpPr>
            <p:nvPr/>
          </p:nvSpPr>
          <p:spPr>
            <a:xfrm>
              <a:off x="2925654" y="2452024"/>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4B846F9-39EC-DBE3-5566-CF689EBA4885}"/>
              </a:ext>
            </a:extLst>
          </p:cNvPr>
          <p:cNvGrpSpPr/>
          <p:nvPr/>
        </p:nvGrpSpPr>
        <p:grpSpPr>
          <a:xfrm>
            <a:off x="2621689" y="2701058"/>
            <a:ext cx="308098" cy="338554"/>
            <a:chOff x="4079822" y="2048110"/>
            <a:chExt cx="308098" cy="338554"/>
          </a:xfrm>
        </p:grpSpPr>
        <p:sp>
          <p:nvSpPr>
            <p:cNvPr id="13" name="Oval 12">
              <a:extLst>
                <a:ext uri="{FF2B5EF4-FFF2-40B4-BE49-F238E27FC236}">
                  <a16:creationId xmlns:a16="http://schemas.microsoft.com/office/drawing/2014/main" id="{7AE907B4-92AE-10DC-0BA3-91DCF3B7CBC6}"/>
                </a:ext>
              </a:extLst>
            </p:cNvPr>
            <p:cNvSpPr>
              <a:spLocks noChangeAspect="1"/>
            </p:cNvSpPr>
            <p:nvPr/>
          </p:nvSpPr>
          <p:spPr>
            <a:xfrm>
              <a:off x="4343400" y="2325893"/>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EA6C26-B95A-E996-6A71-280BFC8F3EF7}"/>
                </a:ext>
              </a:extLst>
            </p:cNvPr>
            <p:cNvSpPr txBox="1"/>
            <p:nvPr/>
          </p:nvSpPr>
          <p:spPr>
            <a:xfrm>
              <a:off x="4079822" y="2048110"/>
              <a:ext cx="308098" cy="338554"/>
            </a:xfrm>
            <a:prstGeom prst="rect">
              <a:avLst/>
            </a:prstGeom>
            <a:noFill/>
          </p:spPr>
          <p:txBody>
            <a:bodyPr wrap="none" rtlCol="0">
              <a:spAutoFit/>
            </a:bodyPr>
            <a:lstStyle/>
            <a:p>
              <a:r>
                <a:rPr lang="en-US" sz="1600" dirty="0">
                  <a:latin typeface="Tw Cen MT" panose="020B0602020104020603" pitchFamily="34" charset="0"/>
                </a:rPr>
                <a:t>A</a:t>
              </a:r>
            </a:p>
          </p:txBody>
        </p:sp>
      </p:grpSp>
      <p:sp>
        <p:nvSpPr>
          <p:cNvPr id="18" name="TextBox 17">
            <a:extLst>
              <a:ext uri="{FF2B5EF4-FFF2-40B4-BE49-F238E27FC236}">
                <a16:creationId xmlns:a16="http://schemas.microsoft.com/office/drawing/2014/main" id="{FA285ED4-5388-A33D-5667-315C962E0282}"/>
              </a:ext>
            </a:extLst>
          </p:cNvPr>
          <p:cNvSpPr txBox="1"/>
          <p:nvPr/>
        </p:nvSpPr>
        <p:spPr>
          <a:xfrm>
            <a:off x="6425377" y="3718368"/>
            <a:ext cx="963725" cy="323165"/>
          </a:xfrm>
          <a:prstGeom prst="rect">
            <a:avLst/>
          </a:prstGeom>
          <a:noFill/>
        </p:spPr>
        <p:txBody>
          <a:bodyPr wrap="none" rtlCol="0">
            <a:spAutoFit/>
          </a:bodyPr>
          <a:lstStyle/>
          <a:p>
            <a:r>
              <a:rPr lang="en-US" sz="1500" dirty="0">
                <a:latin typeface="Tw Cen MT" panose="020B0602020104020603" pitchFamily="34" charset="0"/>
              </a:rPr>
              <a:t>@ point B</a:t>
            </a:r>
          </a:p>
        </p:txBody>
      </p:sp>
      <p:sp>
        <p:nvSpPr>
          <p:cNvPr id="19" name="TextBox 18">
            <a:extLst>
              <a:ext uri="{FF2B5EF4-FFF2-40B4-BE49-F238E27FC236}">
                <a16:creationId xmlns:a16="http://schemas.microsoft.com/office/drawing/2014/main" id="{9EC066E9-7F8B-E56B-338E-CFB54083CB2E}"/>
              </a:ext>
            </a:extLst>
          </p:cNvPr>
          <p:cNvSpPr txBox="1"/>
          <p:nvPr/>
        </p:nvSpPr>
        <p:spPr>
          <a:xfrm>
            <a:off x="6307431" y="1283797"/>
            <a:ext cx="931665" cy="307777"/>
          </a:xfrm>
          <a:prstGeom prst="rect">
            <a:avLst/>
          </a:prstGeom>
          <a:noFill/>
        </p:spPr>
        <p:txBody>
          <a:bodyPr wrap="none" rtlCol="0">
            <a:spAutoFit/>
          </a:bodyPr>
          <a:lstStyle/>
          <a:p>
            <a:r>
              <a:rPr lang="en-US" sz="1400" dirty="0">
                <a:latin typeface="Tw Cen MT" panose="020B0602020104020603" pitchFamily="34" charset="0"/>
              </a:rPr>
              <a:t>@ point A</a:t>
            </a:r>
          </a:p>
        </p:txBody>
      </p:sp>
      <p:pic>
        <p:nvPicPr>
          <p:cNvPr id="20" name="Picture 19">
            <a:extLst>
              <a:ext uri="{FF2B5EF4-FFF2-40B4-BE49-F238E27FC236}">
                <a16:creationId xmlns:a16="http://schemas.microsoft.com/office/drawing/2014/main" id="{59025ACA-013E-8220-4C39-D64D078DC2A1}"/>
              </a:ext>
            </a:extLst>
          </p:cNvPr>
          <p:cNvPicPr>
            <a:picLocks noChangeAspect="1"/>
          </p:cNvPicPr>
          <p:nvPr/>
        </p:nvPicPr>
        <p:blipFill>
          <a:blip r:embed="rId5"/>
          <a:stretch>
            <a:fillRect/>
          </a:stretch>
        </p:blipFill>
        <p:spPr>
          <a:xfrm>
            <a:off x="3314320" y="4357666"/>
            <a:ext cx="1753442" cy="1128734"/>
          </a:xfrm>
          <a:prstGeom prst="rect">
            <a:avLst/>
          </a:prstGeom>
        </p:spPr>
      </p:pic>
      <p:sp>
        <p:nvSpPr>
          <p:cNvPr id="21" name="TextBox 20">
            <a:extLst>
              <a:ext uri="{FF2B5EF4-FFF2-40B4-BE49-F238E27FC236}">
                <a16:creationId xmlns:a16="http://schemas.microsoft.com/office/drawing/2014/main" id="{0283E780-3856-DA3D-B63F-A82FB21AB3EF}"/>
              </a:ext>
            </a:extLst>
          </p:cNvPr>
          <p:cNvSpPr txBox="1"/>
          <p:nvPr/>
        </p:nvSpPr>
        <p:spPr>
          <a:xfrm>
            <a:off x="544531" y="5575950"/>
            <a:ext cx="4511178"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Dec 2023 – Mar 2024</a:t>
            </a:r>
            <a:endParaRPr lang="en-US" sz="1400" dirty="0">
              <a:latin typeface="Tw Cen MT" panose="020B0602020104020603" pitchFamily="34" charset="0"/>
            </a:endParaRPr>
          </a:p>
        </p:txBody>
      </p:sp>
      <p:sp>
        <p:nvSpPr>
          <p:cNvPr id="22" name="TextBox 21">
            <a:extLst>
              <a:ext uri="{FF2B5EF4-FFF2-40B4-BE49-F238E27FC236}">
                <a16:creationId xmlns:a16="http://schemas.microsoft.com/office/drawing/2014/main" id="{03B285AC-22F7-FD00-0802-0A1453DD877D}"/>
              </a:ext>
            </a:extLst>
          </p:cNvPr>
          <p:cNvSpPr txBox="1"/>
          <p:nvPr/>
        </p:nvSpPr>
        <p:spPr>
          <a:xfrm>
            <a:off x="5844795" y="6010583"/>
            <a:ext cx="4696611"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Dec 2023 – Mar 2024</a:t>
            </a:r>
            <a:endParaRPr lang="en-US" sz="1400" dirty="0">
              <a:latin typeface="Tw Cen MT" panose="020B0602020104020603" pitchFamily="34" charset="0"/>
            </a:endParaRPr>
          </a:p>
        </p:txBody>
      </p:sp>
      <p:sp>
        <p:nvSpPr>
          <p:cNvPr id="23" name="TextBox 22">
            <a:extLst>
              <a:ext uri="{FF2B5EF4-FFF2-40B4-BE49-F238E27FC236}">
                <a16:creationId xmlns:a16="http://schemas.microsoft.com/office/drawing/2014/main" id="{83274D8C-136E-E4B7-7CF5-A90CD6B85171}"/>
              </a:ext>
            </a:extLst>
          </p:cNvPr>
          <p:cNvSpPr txBox="1"/>
          <p:nvPr/>
        </p:nvSpPr>
        <p:spPr>
          <a:xfrm>
            <a:off x="457200" y="6070061"/>
            <a:ext cx="4610562" cy="297454"/>
          </a:xfrm>
          <a:prstGeom prst="rect">
            <a:avLst/>
          </a:prstGeom>
          <a:noFill/>
        </p:spPr>
        <p:txBody>
          <a:bodyPr wrap="square" rtlCol="0">
            <a:spAutoFit/>
          </a:bodyPr>
          <a:lstStyle/>
          <a:p>
            <a:r>
              <a:rPr lang="en-US" sz="1333" i="1" dirty="0">
                <a:solidFill>
                  <a:srgbClr val="54585A"/>
                </a:solidFill>
                <a:latin typeface="Open Sans"/>
                <a:ea typeface="Open Sans"/>
                <a:cs typeface="Open Sans"/>
              </a:rPr>
              <a:t>- Above average streamflow are expected. </a:t>
            </a:r>
          </a:p>
        </p:txBody>
      </p:sp>
    </p:spTree>
    <p:extLst>
      <p:ext uri="{BB962C8B-B14F-4D97-AF65-F5344CB8AC3E}">
        <p14:creationId xmlns:p14="http://schemas.microsoft.com/office/powerpoint/2010/main" val="3022307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3357" y="306218"/>
            <a:ext cx="11556459" cy="1477328"/>
          </a:xfrm>
          <a:prstGeom prst="rect">
            <a:avLst/>
          </a:prstGeom>
        </p:spPr>
        <p:txBody>
          <a:bodyPr wrap="square">
            <a:spAutoFit/>
          </a:bodyPr>
          <a:lstStyle/>
          <a:p>
            <a:r>
              <a:rPr lang="en-US" b="1" dirty="0"/>
              <a:t>1b. </a:t>
            </a:r>
            <a:r>
              <a:rPr lang="en-US" dirty="0"/>
              <a:t>In </a:t>
            </a:r>
            <a:r>
              <a:rPr lang="en-US" b="1" dirty="0"/>
              <a:t>short rains/</a:t>
            </a:r>
            <a:r>
              <a:rPr lang="en-US" b="1" i="1" dirty="0" err="1"/>
              <a:t>deyr</a:t>
            </a:r>
            <a:r>
              <a:rPr lang="en-US" b="1" dirty="0"/>
              <a:t> receiving areas of northern and eastern Kenya, Somalia, and southern/southeastern Ethiopia, </a:t>
            </a:r>
            <a:r>
              <a:rPr lang="en-US" strike="sngStrike" dirty="0">
                <a:solidFill>
                  <a:srgbClr val="C00000"/>
                </a:solidFill>
              </a:rPr>
              <a:t>ECMWF and GEFS forecasts indicate that average to below-average rainfall is most likely in the second half of December.</a:t>
            </a:r>
            <a:r>
              <a:rPr lang="en-US" b="1" strike="sngStrike" dirty="0">
                <a:solidFill>
                  <a:srgbClr val="C00000"/>
                </a:solidFill>
              </a:rPr>
              <a:t> </a:t>
            </a:r>
            <a:r>
              <a:rPr lang="en-US" strike="sngStrike" dirty="0">
                <a:solidFill>
                  <a:srgbClr val="C00000"/>
                </a:solidFill>
              </a:rPr>
              <a:t>A risk</a:t>
            </a:r>
            <a:r>
              <a:rPr lang="en-US" b="1" strike="sngStrike" dirty="0">
                <a:solidFill>
                  <a:srgbClr val="C00000"/>
                </a:solidFill>
              </a:rPr>
              <a:t> </a:t>
            </a:r>
            <a:r>
              <a:rPr lang="en-US" strike="sngStrike" dirty="0">
                <a:solidFill>
                  <a:srgbClr val="C00000"/>
                </a:solidFill>
              </a:rPr>
              <a:t>of flooding will persist given above-average soil moisture and elevated river water levels, but overall risk of flooding will continue to decline. </a:t>
            </a:r>
            <a:r>
              <a:rPr lang="en-US" dirty="0"/>
              <a:t>Overall, the October to December 2023 season will likely conclude with significantly above average rainfall, with cumulative totals among the highest on record in many areas. </a:t>
            </a:r>
            <a:endParaRPr lang="en-US" sz="1700" dirty="0"/>
          </a:p>
        </p:txBody>
      </p:sp>
      <p:sp>
        <p:nvSpPr>
          <p:cNvPr id="12" name="Rectangle 11"/>
          <p:cNvSpPr/>
          <p:nvPr/>
        </p:nvSpPr>
        <p:spPr>
          <a:xfrm>
            <a:off x="1123220" y="2021284"/>
            <a:ext cx="2597286" cy="584775"/>
          </a:xfrm>
          <a:prstGeom prst="rect">
            <a:avLst/>
          </a:prstGeom>
        </p:spPr>
        <p:txBody>
          <a:bodyPr wrap="square">
            <a:spAutoFit/>
          </a:bodyPr>
          <a:lstStyle/>
          <a:p>
            <a:pPr algn="ctr"/>
            <a:r>
              <a:rPr lang="en-US" sz="1600" b="1" dirty="0"/>
              <a:t>CHIRPS Prelim + GEFS (%)</a:t>
            </a:r>
          </a:p>
          <a:p>
            <a:pPr algn="ctr"/>
            <a:r>
              <a:rPr lang="en-US" sz="1600" dirty="0"/>
              <a:t>01 Oct. – 31 Dec. 2023</a:t>
            </a:r>
          </a:p>
        </p:txBody>
      </p:sp>
      <p:sp>
        <p:nvSpPr>
          <p:cNvPr id="16" name="Rectangle 15"/>
          <p:cNvSpPr/>
          <p:nvPr/>
        </p:nvSpPr>
        <p:spPr>
          <a:xfrm>
            <a:off x="4798762" y="2094131"/>
            <a:ext cx="2597286" cy="584775"/>
          </a:xfrm>
          <a:prstGeom prst="rect">
            <a:avLst/>
          </a:prstGeom>
        </p:spPr>
        <p:txBody>
          <a:bodyPr wrap="square">
            <a:spAutoFit/>
          </a:bodyPr>
          <a:lstStyle/>
          <a:p>
            <a:pPr algn="ctr"/>
            <a:r>
              <a:rPr lang="en-US" sz="1600" b="1" dirty="0"/>
              <a:t>CHIRPS Prelim + GEFS (SPI)</a:t>
            </a:r>
          </a:p>
          <a:p>
            <a:pPr algn="ctr"/>
            <a:r>
              <a:rPr lang="en-US" sz="1600" dirty="0"/>
              <a:t>01 Oct. – 31 Dec. 2023</a:t>
            </a:r>
          </a:p>
        </p:txBody>
      </p:sp>
      <p:sp>
        <p:nvSpPr>
          <p:cNvPr id="23" name="Rectangle 22"/>
          <p:cNvSpPr/>
          <p:nvPr/>
        </p:nvSpPr>
        <p:spPr>
          <a:xfrm>
            <a:off x="8669722" y="2124611"/>
            <a:ext cx="2597286" cy="584775"/>
          </a:xfrm>
          <a:prstGeom prst="rect">
            <a:avLst/>
          </a:prstGeom>
        </p:spPr>
        <p:txBody>
          <a:bodyPr wrap="square">
            <a:spAutoFit/>
          </a:bodyPr>
          <a:lstStyle/>
          <a:p>
            <a:pPr algn="ctr"/>
            <a:r>
              <a:rPr lang="en-US" sz="1600" b="1" dirty="0"/>
              <a:t>CHIRPS Prelim + GEFS (Rank)</a:t>
            </a:r>
          </a:p>
          <a:p>
            <a:pPr algn="ctr"/>
            <a:r>
              <a:rPr lang="en-US" sz="1600" dirty="0"/>
              <a:t>01 Oct. – 31 Dec. 2023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3263" y="2643782"/>
            <a:ext cx="3459778" cy="41329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42142" y="2761121"/>
            <a:ext cx="3360576" cy="40144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70382" y="2667281"/>
            <a:ext cx="3434096" cy="4102258"/>
          </a:xfrm>
          <a:prstGeom prst="rect">
            <a:avLst/>
          </a:prstGeom>
        </p:spPr>
      </p:pic>
    </p:spTree>
    <p:extLst>
      <p:ext uri="{BB962C8B-B14F-4D97-AF65-F5344CB8AC3E}">
        <p14:creationId xmlns:p14="http://schemas.microsoft.com/office/powerpoint/2010/main" val="1736308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BB2769-9728-C741-5C39-FD7F7E5D61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62" t="15619" r="15937" b="1670"/>
          <a:stretch/>
        </p:blipFill>
        <p:spPr bwMode="auto">
          <a:xfrm>
            <a:off x="338861" y="1625600"/>
            <a:ext cx="5395177"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7A4992-13F5-6785-BE13-CFA77307328E}"/>
              </a:ext>
            </a:extLst>
          </p:cNvPr>
          <p:cNvPicPr>
            <a:picLocks noChangeAspect="1"/>
          </p:cNvPicPr>
          <p:nvPr/>
        </p:nvPicPr>
        <p:blipFill>
          <a:blip r:embed="rId3"/>
          <a:stretch>
            <a:fillRect/>
          </a:stretch>
        </p:blipFill>
        <p:spPr>
          <a:xfrm>
            <a:off x="5734038" y="1854200"/>
            <a:ext cx="6250152" cy="3657600"/>
          </a:xfrm>
          <a:prstGeom prst="rect">
            <a:avLst/>
          </a:prstGeom>
        </p:spPr>
      </p:pic>
      <p:sp>
        <p:nvSpPr>
          <p:cNvPr id="6" name="TextBox 5">
            <a:extLst>
              <a:ext uri="{FF2B5EF4-FFF2-40B4-BE49-F238E27FC236}">
                <a16:creationId xmlns:a16="http://schemas.microsoft.com/office/drawing/2014/main" id="{8D3FFF36-BA2F-8BC7-092D-6ED4271A6F2F}"/>
              </a:ext>
            </a:extLst>
          </p:cNvPr>
          <p:cNvSpPr txBox="1"/>
          <p:nvPr/>
        </p:nvSpPr>
        <p:spPr>
          <a:xfrm>
            <a:off x="4298873" y="416560"/>
            <a:ext cx="3673570" cy="584775"/>
          </a:xfrm>
          <a:prstGeom prst="rect">
            <a:avLst/>
          </a:prstGeom>
          <a:noFill/>
        </p:spPr>
        <p:txBody>
          <a:bodyPr wrap="none" rtlCol="0">
            <a:spAutoFit/>
          </a:bodyPr>
          <a:lstStyle/>
          <a:p>
            <a:pPr algn="ctr"/>
            <a:r>
              <a:rPr lang="en-US" sz="3200" b="1" dirty="0"/>
              <a:t>Low Risk of Flooding</a:t>
            </a:r>
          </a:p>
        </p:txBody>
      </p:sp>
      <p:pic>
        <p:nvPicPr>
          <p:cNvPr id="7" name="Picture 6">
            <a:extLst>
              <a:ext uri="{FF2B5EF4-FFF2-40B4-BE49-F238E27FC236}">
                <a16:creationId xmlns:a16="http://schemas.microsoft.com/office/drawing/2014/main" id="{E3CFC047-6258-B632-210D-1FD3205FE8D3}"/>
              </a:ext>
            </a:extLst>
          </p:cNvPr>
          <p:cNvPicPr>
            <a:picLocks noChangeAspect="1"/>
          </p:cNvPicPr>
          <p:nvPr/>
        </p:nvPicPr>
        <p:blipFill>
          <a:blip r:embed="rId4"/>
          <a:stretch>
            <a:fillRect/>
          </a:stretch>
        </p:blipFill>
        <p:spPr>
          <a:xfrm>
            <a:off x="4065600" y="4611666"/>
            <a:ext cx="1753442" cy="1128734"/>
          </a:xfrm>
          <a:prstGeom prst="rect">
            <a:avLst/>
          </a:prstGeom>
        </p:spPr>
      </p:pic>
      <p:sp>
        <p:nvSpPr>
          <p:cNvPr id="8" name="TextBox 7">
            <a:extLst>
              <a:ext uri="{FF2B5EF4-FFF2-40B4-BE49-F238E27FC236}">
                <a16:creationId xmlns:a16="http://schemas.microsoft.com/office/drawing/2014/main" id="{19241739-1F80-BD4A-5520-C1A27CE7C247}"/>
              </a:ext>
            </a:extLst>
          </p:cNvPr>
          <p:cNvSpPr txBox="1"/>
          <p:nvPr/>
        </p:nvSpPr>
        <p:spPr>
          <a:xfrm>
            <a:off x="6383872" y="1625600"/>
            <a:ext cx="2138791" cy="323165"/>
          </a:xfrm>
          <a:prstGeom prst="rect">
            <a:avLst/>
          </a:prstGeom>
          <a:noFill/>
        </p:spPr>
        <p:txBody>
          <a:bodyPr wrap="none" rtlCol="0">
            <a:spAutoFit/>
          </a:bodyPr>
          <a:lstStyle/>
          <a:p>
            <a:r>
              <a:rPr lang="en-US" sz="1500" dirty="0">
                <a:latin typeface="Tw Cen MT" panose="020B0602020104020603" pitchFamily="34" charset="0"/>
              </a:rPr>
              <a:t>@ Point A: Juba, Somalia</a:t>
            </a:r>
          </a:p>
        </p:txBody>
      </p:sp>
      <p:grpSp>
        <p:nvGrpSpPr>
          <p:cNvPr id="9" name="Group 8">
            <a:extLst>
              <a:ext uri="{FF2B5EF4-FFF2-40B4-BE49-F238E27FC236}">
                <a16:creationId xmlns:a16="http://schemas.microsoft.com/office/drawing/2014/main" id="{39E160AC-0D66-92A9-E52A-B1861B485F6A}"/>
              </a:ext>
            </a:extLst>
          </p:cNvPr>
          <p:cNvGrpSpPr/>
          <p:nvPr/>
        </p:nvGrpSpPr>
        <p:grpSpPr>
          <a:xfrm>
            <a:off x="3642363" y="4519794"/>
            <a:ext cx="308098" cy="338554"/>
            <a:chOff x="4102014" y="2193192"/>
            <a:chExt cx="308098" cy="338554"/>
          </a:xfrm>
        </p:grpSpPr>
        <p:sp>
          <p:nvSpPr>
            <p:cNvPr id="10" name="Oval 9">
              <a:extLst>
                <a:ext uri="{FF2B5EF4-FFF2-40B4-BE49-F238E27FC236}">
                  <a16:creationId xmlns:a16="http://schemas.microsoft.com/office/drawing/2014/main" id="{F6CC3A4A-0001-C5F3-3194-4EF55AB2C1E5}"/>
                </a:ext>
              </a:extLst>
            </p:cNvPr>
            <p:cNvSpPr>
              <a:spLocks noChangeAspect="1"/>
            </p:cNvSpPr>
            <p:nvPr/>
          </p:nvSpPr>
          <p:spPr>
            <a:xfrm>
              <a:off x="4343400" y="2325893"/>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FA383C74-B61A-A049-39F9-A1B64938D787}"/>
                </a:ext>
              </a:extLst>
            </p:cNvPr>
            <p:cNvSpPr txBox="1"/>
            <p:nvPr/>
          </p:nvSpPr>
          <p:spPr>
            <a:xfrm>
              <a:off x="4102014" y="2193192"/>
              <a:ext cx="308098" cy="338554"/>
            </a:xfrm>
            <a:prstGeom prst="rect">
              <a:avLst/>
            </a:prstGeom>
            <a:noFill/>
          </p:spPr>
          <p:txBody>
            <a:bodyPr wrap="none" rtlCol="0">
              <a:spAutoFit/>
            </a:bodyPr>
            <a:lstStyle/>
            <a:p>
              <a:r>
                <a:rPr lang="en-US" sz="1600" dirty="0">
                  <a:solidFill>
                    <a:srgbClr val="FF0000"/>
                  </a:solidFill>
                  <a:latin typeface="Tw Cen MT" panose="020B0602020104020603" pitchFamily="34" charset="0"/>
                </a:rPr>
                <a:t>A</a:t>
              </a:r>
            </a:p>
          </p:txBody>
        </p:sp>
      </p:grpSp>
      <p:sp>
        <p:nvSpPr>
          <p:cNvPr id="12" name="TextBox 11">
            <a:extLst>
              <a:ext uri="{FF2B5EF4-FFF2-40B4-BE49-F238E27FC236}">
                <a16:creationId xmlns:a16="http://schemas.microsoft.com/office/drawing/2014/main" id="{83B66869-0BD3-ACA0-EC29-45995B866FEB}"/>
              </a:ext>
            </a:extLst>
          </p:cNvPr>
          <p:cNvSpPr txBox="1"/>
          <p:nvPr/>
        </p:nvSpPr>
        <p:spPr>
          <a:xfrm>
            <a:off x="338861" y="5729840"/>
            <a:ext cx="5480181"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Dec 2023 – Mar 2024</a:t>
            </a:r>
            <a:endParaRPr lang="en-US" sz="1400" dirty="0">
              <a:latin typeface="Tw Cen MT" panose="020B0602020104020603" pitchFamily="34" charset="0"/>
            </a:endParaRPr>
          </a:p>
        </p:txBody>
      </p:sp>
      <p:sp>
        <p:nvSpPr>
          <p:cNvPr id="13" name="TextBox 12">
            <a:extLst>
              <a:ext uri="{FF2B5EF4-FFF2-40B4-BE49-F238E27FC236}">
                <a16:creationId xmlns:a16="http://schemas.microsoft.com/office/drawing/2014/main" id="{888EBE2E-FFB1-1931-3C6B-8A7DBA0E3EFA}"/>
              </a:ext>
            </a:extLst>
          </p:cNvPr>
          <p:cNvSpPr txBox="1"/>
          <p:nvPr/>
        </p:nvSpPr>
        <p:spPr>
          <a:xfrm>
            <a:off x="5904046" y="5729839"/>
            <a:ext cx="4696611"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Dec 2023 – Mar 2024</a:t>
            </a:r>
            <a:endParaRPr lang="en-US" sz="1400" dirty="0">
              <a:latin typeface="Tw Cen MT" panose="020B0602020104020603" pitchFamily="34" charset="0"/>
            </a:endParaRPr>
          </a:p>
        </p:txBody>
      </p:sp>
      <p:sp>
        <p:nvSpPr>
          <p:cNvPr id="14" name="TextBox 13">
            <a:extLst>
              <a:ext uri="{FF2B5EF4-FFF2-40B4-BE49-F238E27FC236}">
                <a16:creationId xmlns:a16="http://schemas.microsoft.com/office/drawing/2014/main" id="{6AB3A490-547E-2150-E4B0-FB6D17C6AC17}"/>
              </a:ext>
            </a:extLst>
          </p:cNvPr>
          <p:cNvSpPr txBox="1"/>
          <p:nvPr/>
        </p:nvSpPr>
        <p:spPr>
          <a:xfrm>
            <a:off x="338861" y="6178898"/>
            <a:ext cx="11277600" cy="297454"/>
          </a:xfrm>
          <a:prstGeom prst="rect">
            <a:avLst/>
          </a:prstGeom>
          <a:noFill/>
        </p:spPr>
        <p:txBody>
          <a:bodyPr wrap="square" rtlCol="0">
            <a:spAutoFit/>
          </a:bodyPr>
          <a:lstStyle/>
          <a:p>
            <a:r>
              <a:rPr lang="en-US" sz="1333" i="1" dirty="0">
                <a:solidFill>
                  <a:srgbClr val="54585A"/>
                </a:solidFill>
                <a:latin typeface="Open Sans"/>
                <a:ea typeface="Open Sans"/>
                <a:cs typeface="Open Sans"/>
              </a:rPr>
              <a:t>- Although streamflow are expected to be above average in Kenya and southern Somalia, they are declining sharply. </a:t>
            </a:r>
          </a:p>
        </p:txBody>
      </p:sp>
    </p:spTree>
    <p:extLst>
      <p:ext uri="{BB962C8B-B14F-4D97-AF65-F5344CB8AC3E}">
        <p14:creationId xmlns:p14="http://schemas.microsoft.com/office/powerpoint/2010/main" val="3214330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1550" y="381204"/>
            <a:ext cx="11153775" cy="923330"/>
          </a:xfrm>
          <a:prstGeom prst="rect">
            <a:avLst/>
          </a:prstGeom>
        </p:spPr>
        <p:txBody>
          <a:bodyPr wrap="square">
            <a:spAutoFit/>
          </a:bodyPr>
          <a:lstStyle/>
          <a:p>
            <a:r>
              <a:rPr lang="en-US" b="1" dirty="0"/>
              <a:t>1d. </a:t>
            </a:r>
            <a:r>
              <a:rPr lang="en-US" dirty="0"/>
              <a:t>Based on observed precipitation plus GEFS and ECMWF forecasts for the remainder of December, the September to December 2023 rainy season in </a:t>
            </a:r>
            <a:r>
              <a:rPr lang="en-US" b="1" dirty="0"/>
              <a:t>northeastern and east-central</a:t>
            </a:r>
            <a:r>
              <a:rPr lang="en-US" dirty="0"/>
              <a:t> </a:t>
            </a:r>
            <a:r>
              <a:rPr lang="en-US" b="1" dirty="0"/>
              <a:t>bimodal DRC</a:t>
            </a:r>
            <a:r>
              <a:rPr lang="en-US" dirty="0"/>
              <a:t> will most likely conclude with average cumulative rainfall in most areas, though with localized variability.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4783" y="2123441"/>
            <a:ext cx="3742275" cy="44703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5582" y="2202321"/>
            <a:ext cx="3685696" cy="4402811"/>
          </a:xfrm>
          <a:prstGeom prst="rect">
            <a:avLst/>
          </a:prstGeom>
        </p:spPr>
      </p:pic>
      <p:sp>
        <p:nvSpPr>
          <p:cNvPr id="7" name="Rectangle 6"/>
          <p:cNvSpPr/>
          <p:nvPr/>
        </p:nvSpPr>
        <p:spPr>
          <a:xfrm>
            <a:off x="2017300" y="1533604"/>
            <a:ext cx="2597286" cy="584775"/>
          </a:xfrm>
          <a:prstGeom prst="rect">
            <a:avLst/>
          </a:prstGeom>
        </p:spPr>
        <p:txBody>
          <a:bodyPr wrap="square">
            <a:spAutoFit/>
          </a:bodyPr>
          <a:lstStyle/>
          <a:p>
            <a:pPr algn="ctr"/>
            <a:r>
              <a:rPr lang="en-US" sz="1600" b="1" dirty="0"/>
              <a:t>CHIRPS Prelim + GEFS (%)</a:t>
            </a:r>
          </a:p>
          <a:p>
            <a:pPr algn="ctr"/>
            <a:r>
              <a:rPr lang="en-US" sz="1600" dirty="0"/>
              <a:t>01 Sept. – 31 Dec. 2023</a:t>
            </a:r>
          </a:p>
        </p:txBody>
      </p:sp>
      <p:sp>
        <p:nvSpPr>
          <p:cNvPr id="8" name="Rectangle 7"/>
          <p:cNvSpPr/>
          <p:nvPr/>
        </p:nvSpPr>
        <p:spPr>
          <a:xfrm>
            <a:off x="7216842" y="1575971"/>
            <a:ext cx="2597286" cy="584775"/>
          </a:xfrm>
          <a:prstGeom prst="rect">
            <a:avLst/>
          </a:prstGeom>
        </p:spPr>
        <p:txBody>
          <a:bodyPr wrap="square">
            <a:spAutoFit/>
          </a:bodyPr>
          <a:lstStyle/>
          <a:p>
            <a:pPr algn="ctr"/>
            <a:r>
              <a:rPr lang="en-US" sz="1600" b="1" dirty="0"/>
              <a:t>CHIRPS Prelim + GEFS (SPI)</a:t>
            </a:r>
          </a:p>
          <a:p>
            <a:pPr algn="ctr"/>
            <a:r>
              <a:rPr lang="en-US" sz="1600" dirty="0"/>
              <a:t>01 Sept. – 31 Dec. 2023</a:t>
            </a:r>
          </a:p>
        </p:txBody>
      </p:sp>
      <p:sp>
        <p:nvSpPr>
          <p:cNvPr id="4" name="Rectangle 3"/>
          <p:cNvSpPr/>
          <p:nvPr/>
        </p:nvSpPr>
        <p:spPr>
          <a:xfrm>
            <a:off x="1971040" y="4226560"/>
            <a:ext cx="457200" cy="16154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44080" y="4358640"/>
            <a:ext cx="457200" cy="1452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747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22431" y="886610"/>
            <a:ext cx="10174322" cy="369332"/>
          </a:xfrm>
          <a:prstGeom prst="rect">
            <a:avLst/>
          </a:prstGeom>
        </p:spPr>
        <p:txBody>
          <a:bodyPr wrap="square">
            <a:spAutoFit/>
          </a:bodyPr>
          <a:lstStyle/>
          <a:p>
            <a:r>
              <a:rPr lang="en-US" b="1" dirty="0"/>
              <a:t>1e.</a:t>
            </a:r>
            <a:r>
              <a:rPr lang="en-US" dirty="0"/>
              <a:t> The December to January </a:t>
            </a:r>
            <a:r>
              <a:rPr lang="en-US" i="1" dirty="0" err="1"/>
              <a:t>xays</a:t>
            </a:r>
            <a:r>
              <a:rPr lang="en-US" i="1" dirty="0"/>
              <a:t> </a:t>
            </a:r>
            <a:r>
              <a:rPr lang="en-US" dirty="0"/>
              <a:t>showers in </a:t>
            </a:r>
            <a:r>
              <a:rPr lang="en-US" b="1" dirty="0"/>
              <a:t>northwestern Somalia</a:t>
            </a:r>
            <a:r>
              <a:rPr lang="en-US" dirty="0"/>
              <a:t> will most likely be average.</a:t>
            </a:r>
          </a:p>
        </p:txBody>
      </p:sp>
      <p:grpSp>
        <p:nvGrpSpPr>
          <p:cNvPr id="5" name="Group 4"/>
          <p:cNvGrpSpPr/>
          <p:nvPr/>
        </p:nvGrpSpPr>
        <p:grpSpPr>
          <a:xfrm>
            <a:off x="379554" y="1925790"/>
            <a:ext cx="3958766" cy="4729010"/>
            <a:chOff x="1832434" y="1925790"/>
            <a:chExt cx="3958766" cy="472901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434" y="1925790"/>
              <a:ext cx="3958766" cy="4729010"/>
            </a:xfrm>
            <a:prstGeom prst="rect">
              <a:avLst/>
            </a:prstGeom>
          </p:spPr>
        </p:pic>
        <p:sp>
          <p:nvSpPr>
            <p:cNvPr id="3" name="Rectangle 2"/>
            <p:cNvSpPr/>
            <p:nvPr/>
          </p:nvSpPr>
          <p:spPr>
            <a:xfrm>
              <a:off x="4541520" y="3383280"/>
              <a:ext cx="548640" cy="497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a:stretch>
            <a:fillRect/>
          </a:stretch>
        </p:blipFill>
        <p:spPr>
          <a:xfrm>
            <a:off x="5042218" y="1965367"/>
            <a:ext cx="6580822" cy="4694674"/>
          </a:xfrm>
          <a:prstGeom prst="rect">
            <a:avLst/>
          </a:prstGeom>
        </p:spPr>
      </p:pic>
      <p:sp>
        <p:nvSpPr>
          <p:cNvPr id="7" name="Rectangle 6"/>
          <p:cNvSpPr/>
          <p:nvPr/>
        </p:nvSpPr>
        <p:spPr>
          <a:xfrm>
            <a:off x="9418320" y="3637280"/>
            <a:ext cx="284480" cy="2235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38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461665"/>
          </a:xfrm>
          <a:prstGeom prst="rect">
            <a:avLst/>
          </a:prstGeom>
        </p:spPr>
        <p:txBody>
          <a:bodyPr wrap="square">
            <a:spAutoFit/>
          </a:bodyPr>
          <a:lstStyle/>
          <a:p>
            <a:pPr algn="ctr"/>
            <a:r>
              <a:rPr lang="en-US" sz="2400" b="1" dirty="0"/>
              <a:t>Assumption 2: </a:t>
            </a:r>
            <a:r>
              <a:rPr lang="en-US" sz="2400" dirty="0"/>
              <a:t>early 2024 rainy seasons in the Horn</a:t>
            </a:r>
          </a:p>
        </p:txBody>
      </p:sp>
      <p:pic>
        <p:nvPicPr>
          <p:cNvPr id="2" name="Picture 1"/>
          <p:cNvPicPr>
            <a:picLocks noChangeAspect="1"/>
          </p:cNvPicPr>
          <p:nvPr/>
        </p:nvPicPr>
        <p:blipFill>
          <a:blip r:embed="rId2"/>
          <a:stretch>
            <a:fillRect/>
          </a:stretch>
        </p:blipFill>
        <p:spPr>
          <a:xfrm>
            <a:off x="2763520" y="1783026"/>
            <a:ext cx="6977062" cy="4989884"/>
          </a:xfrm>
          <a:prstGeom prst="rect">
            <a:avLst/>
          </a:prstGeom>
        </p:spPr>
      </p:pic>
      <p:sp>
        <p:nvSpPr>
          <p:cNvPr id="3" name="Rectangle 2"/>
          <p:cNvSpPr/>
          <p:nvPr/>
        </p:nvSpPr>
        <p:spPr>
          <a:xfrm>
            <a:off x="843280" y="1134795"/>
            <a:ext cx="10332720" cy="369332"/>
          </a:xfrm>
          <a:prstGeom prst="rect">
            <a:avLst/>
          </a:prstGeom>
        </p:spPr>
        <p:txBody>
          <a:bodyPr wrap="square">
            <a:spAutoFit/>
          </a:bodyPr>
          <a:lstStyle/>
          <a:p>
            <a:pPr algn="ctr"/>
            <a:r>
              <a:rPr lang="en-US" dirty="0"/>
              <a:t>2a: The February-May 2024 </a:t>
            </a:r>
            <a:r>
              <a:rPr lang="en-US" i="1" dirty="0" err="1"/>
              <a:t>belg</a:t>
            </a:r>
            <a:r>
              <a:rPr lang="en-US" i="1" dirty="0"/>
              <a:t> </a:t>
            </a:r>
            <a:r>
              <a:rPr lang="en-US" dirty="0"/>
              <a:t>rainy season in </a:t>
            </a:r>
            <a:r>
              <a:rPr lang="en-US" b="1" dirty="0"/>
              <a:t>Ethiopia </a:t>
            </a:r>
            <a:r>
              <a:rPr lang="en-US" dirty="0"/>
              <a:t>is likely to be average.</a:t>
            </a:r>
          </a:p>
        </p:txBody>
      </p:sp>
      <p:sp>
        <p:nvSpPr>
          <p:cNvPr id="4" name="Rectangle 3"/>
          <p:cNvSpPr/>
          <p:nvPr/>
        </p:nvSpPr>
        <p:spPr>
          <a:xfrm>
            <a:off x="6959600" y="3434080"/>
            <a:ext cx="741680" cy="5892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01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37360" y="284480"/>
            <a:ext cx="8626016" cy="584775"/>
          </a:xfrm>
          <a:prstGeom prst="rect">
            <a:avLst/>
          </a:prstGeom>
          <a:noFill/>
        </p:spPr>
        <p:txBody>
          <a:bodyPr wrap="none" rtlCol="0">
            <a:spAutoFit/>
          </a:bodyPr>
          <a:lstStyle/>
          <a:p>
            <a:r>
              <a:rPr lang="en-US" sz="3200" b="1" dirty="0"/>
              <a:t>Summarized Responses to the Partners Questions</a:t>
            </a:r>
          </a:p>
        </p:txBody>
      </p:sp>
      <p:sp>
        <p:nvSpPr>
          <p:cNvPr id="2" name="Rectangle 1"/>
          <p:cNvSpPr/>
          <p:nvPr/>
        </p:nvSpPr>
        <p:spPr>
          <a:xfrm>
            <a:off x="477520" y="1213226"/>
            <a:ext cx="11419840" cy="5164234"/>
          </a:xfrm>
          <a:prstGeom prst="rect">
            <a:avLst/>
          </a:prstGeom>
        </p:spPr>
        <p:txBody>
          <a:bodyPr wrap="square">
            <a:spAutoFit/>
          </a:bodyPr>
          <a:lstStyle/>
          <a:p>
            <a:pPr marL="342900" indent="-342900">
              <a:lnSpc>
                <a:spcPct val="107000"/>
              </a:lnSpc>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2023 </a:t>
            </a:r>
            <a:r>
              <a:rPr lang="en-US" sz="2200" dirty="0" err="1">
                <a:solidFill>
                  <a:srgbClr val="222222"/>
                </a:solidFill>
                <a:ea typeface="Times New Roman" panose="02020603050405020304" pitchFamily="18" charset="0"/>
                <a:cs typeface="Times New Roman" panose="02020603050405020304" pitchFamily="18" charset="0"/>
              </a:rPr>
              <a:t>Deyr</a:t>
            </a:r>
            <a:r>
              <a:rPr lang="en-US" sz="2200" dirty="0">
                <a:solidFill>
                  <a:srgbClr val="222222"/>
                </a:solidFill>
                <a:ea typeface="Times New Roman" panose="02020603050405020304" pitchFamily="18" charset="0"/>
                <a:cs typeface="Times New Roman" panose="02020603050405020304" pitchFamily="18" charset="0"/>
              </a:rPr>
              <a:t>/short-rains started in October and peaked in late October into late November. Culminating into well above average (&gt;200%)  and comparable to the FEWS NET’s worst-case scenario.</a:t>
            </a:r>
          </a:p>
          <a:p>
            <a:pPr marL="342900" indent="-342900">
              <a:lnSpc>
                <a:spcPct val="107000"/>
              </a:lnSpc>
              <a:buFont typeface="Wingdings" panose="05000000000000000000" pitchFamily="2" charset="2"/>
              <a:buChar char="§"/>
            </a:pPr>
            <a:endParaRPr lang="en-US" sz="2200" dirty="0">
              <a:solidFill>
                <a:srgbClr val="222222"/>
              </a:solidFill>
              <a:ea typeface="Times New Roman" panose="02020603050405020304" pitchFamily="18" charset="0"/>
              <a:cs typeface="Times New Roman" panose="02020603050405020304" pitchFamily="18" charset="0"/>
            </a:endParaRPr>
          </a:p>
          <a:p>
            <a:pPr marL="342900" indent="-342900">
              <a:lnSpc>
                <a:spcPct val="107000"/>
              </a:lnSpc>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The seasonal rains were ranked among the wettest in CHIRPS 40-years record for several regions of eastern Horn at the peak of the rainfall season;  particularly over southern Somalia, southeast Ethiopia, north-east-central Kenya, and East Africa’s coastal strip.</a:t>
            </a:r>
          </a:p>
          <a:p>
            <a:pPr marL="342900" indent="-342900">
              <a:lnSpc>
                <a:spcPct val="107000"/>
              </a:lnSpc>
              <a:buFont typeface="Wingdings" panose="05000000000000000000" pitchFamily="2" charset="2"/>
              <a:buChar char="§"/>
            </a:pPr>
            <a:endParaRPr lang="en-US" sz="2200" dirty="0">
              <a:solidFill>
                <a:srgbClr val="222222"/>
              </a:solidFill>
              <a:ea typeface="Times New Roman" panose="02020603050405020304" pitchFamily="18" charset="0"/>
              <a:cs typeface="Times New Roman" panose="02020603050405020304" pitchFamily="18" charset="0"/>
            </a:endParaRPr>
          </a:p>
          <a:p>
            <a:pPr marL="342900" indent="-342900">
              <a:lnSpc>
                <a:spcPct val="107000"/>
              </a:lnSpc>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Overall, 2023 October – December was largely wetter-than-2019, but, relatively less than 1997 historic event, in terms of amounts and geographical extent</a:t>
            </a:r>
          </a:p>
          <a:p>
            <a:pPr marL="342900" indent="-342900">
              <a:lnSpc>
                <a:spcPct val="107000"/>
              </a:lnSpc>
              <a:buFont typeface="Wingdings" panose="05000000000000000000" pitchFamily="2" charset="2"/>
              <a:buChar char="§"/>
            </a:pPr>
            <a:endParaRPr lang="en-US" sz="2200" dirty="0">
              <a:solidFill>
                <a:srgbClr val="222222"/>
              </a:solidFill>
              <a:ea typeface="Times New Roman" panose="02020603050405020304" pitchFamily="18" charset="0"/>
              <a:cs typeface="Times New Roman" panose="02020603050405020304" pitchFamily="18" charset="0"/>
            </a:endParaRPr>
          </a:p>
          <a:p>
            <a:pPr marL="342900" indent="-342900">
              <a:lnSpc>
                <a:spcPct val="107000"/>
              </a:lnSpc>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Interestingly, even in areas that were NOT ranked among the wettest, some observed extremely intense rainstorms (&gt;100mm) with 1-2 days, which caused devastating floods, fatalities, human displacement and infrastructure damage. Example, </a:t>
            </a:r>
            <a:r>
              <a:rPr lang="en-US" sz="2200" dirty="0" err="1">
                <a:solidFill>
                  <a:srgbClr val="222222"/>
                </a:solidFill>
                <a:ea typeface="Times New Roman" panose="02020603050405020304" pitchFamily="18" charset="0"/>
                <a:cs typeface="Times New Roman" panose="02020603050405020304" pitchFamily="18" charset="0"/>
              </a:rPr>
              <a:t>Msabaha</a:t>
            </a:r>
            <a:r>
              <a:rPr lang="en-US" sz="2200" dirty="0">
                <a:solidFill>
                  <a:srgbClr val="222222"/>
                </a:solidFill>
                <a:ea typeface="Times New Roman" panose="02020603050405020304" pitchFamily="18" charset="0"/>
                <a:cs typeface="Times New Roman" panose="02020603050405020304" pitchFamily="18" charset="0"/>
              </a:rPr>
              <a:t> observed 416mm in November!. </a:t>
            </a: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907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461665"/>
          </a:xfrm>
          <a:prstGeom prst="rect">
            <a:avLst/>
          </a:prstGeom>
        </p:spPr>
        <p:txBody>
          <a:bodyPr wrap="square">
            <a:spAutoFit/>
          </a:bodyPr>
          <a:lstStyle/>
          <a:p>
            <a:pPr algn="ctr"/>
            <a:r>
              <a:rPr lang="en-US" sz="2400" b="1" dirty="0"/>
              <a:t>Assumption 2: </a:t>
            </a:r>
            <a:r>
              <a:rPr lang="en-US" sz="2400" dirty="0"/>
              <a:t>early 2024 rainy seasons in the Horn</a:t>
            </a:r>
            <a:endParaRPr lang="en-US" dirty="0"/>
          </a:p>
        </p:txBody>
      </p:sp>
      <p:sp>
        <p:nvSpPr>
          <p:cNvPr id="2" name="Rectangle 1"/>
          <p:cNvSpPr/>
          <p:nvPr/>
        </p:nvSpPr>
        <p:spPr>
          <a:xfrm>
            <a:off x="457200" y="1152128"/>
            <a:ext cx="11135360" cy="1084015"/>
          </a:xfrm>
          <a:prstGeom prst="rect">
            <a:avLst/>
          </a:prstGeom>
        </p:spPr>
        <p:txBody>
          <a:bodyPr wrap="square">
            <a:spAutoFit/>
          </a:bodyPr>
          <a:lstStyle/>
          <a:p>
            <a:pPr algn="just">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2b: The March-May 2024 long rains/</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gu</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genna</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season in </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northern and eastern Kenya, Somalia, and southern/southeastern Ethiopia</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is most likely to be </a:t>
            </a:r>
            <a:r>
              <a:rPr lang="en-US" b="1" strike="sngStrike" dirty="0">
                <a:solidFill>
                  <a:srgbClr val="C00000"/>
                </a:solidFill>
                <a:latin typeface="Calibri" panose="020F0502020204030204" pitchFamily="34" charset="0"/>
                <a:ea typeface="Calibri" panose="020F0502020204030204" pitchFamily="34" charset="0"/>
                <a:cs typeface="Calibri" panose="020F0502020204030204" pitchFamily="34" charset="0"/>
              </a:rPr>
              <a:t>above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average with localized variations.</a:t>
            </a:r>
            <a:endParaRPr lang="en-US"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2c. The March-May 2024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diraac</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sugum</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rains in northern pastoral areas of </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Ethiopia</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are likely to be average.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14" y="2621279"/>
            <a:ext cx="4934029" cy="38115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040" y="2657396"/>
            <a:ext cx="3446080" cy="3764086"/>
          </a:xfrm>
          <a:prstGeom prst="rect">
            <a:avLst/>
          </a:prstGeom>
        </p:spPr>
      </p:pic>
      <p:sp>
        <p:nvSpPr>
          <p:cNvPr id="3" name="Rectangle 2"/>
          <p:cNvSpPr/>
          <p:nvPr/>
        </p:nvSpPr>
        <p:spPr>
          <a:xfrm>
            <a:off x="3454400" y="3820160"/>
            <a:ext cx="558800" cy="8636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88960" y="3647440"/>
            <a:ext cx="1391920" cy="20828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66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461665"/>
          </a:xfrm>
          <a:prstGeom prst="rect">
            <a:avLst/>
          </a:prstGeom>
        </p:spPr>
        <p:txBody>
          <a:bodyPr wrap="square">
            <a:spAutoFit/>
          </a:bodyPr>
          <a:lstStyle/>
          <a:p>
            <a:pPr algn="ctr"/>
            <a:r>
              <a:rPr lang="en-US" sz="2400" b="1" dirty="0"/>
              <a:t>Assumption 2: </a:t>
            </a:r>
            <a:r>
              <a:rPr lang="en-US" sz="2400" dirty="0"/>
              <a:t>early 2024 rainy seasons in the Horn</a:t>
            </a:r>
            <a:endParaRPr lang="en-US" dirty="0"/>
          </a:p>
        </p:txBody>
      </p:sp>
      <p:sp>
        <p:nvSpPr>
          <p:cNvPr id="2" name="Rectangle 1"/>
          <p:cNvSpPr/>
          <p:nvPr/>
        </p:nvSpPr>
        <p:spPr>
          <a:xfrm>
            <a:off x="447040" y="1345168"/>
            <a:ext cx="4612640" cy="4801314"/>
          </a:xfrm>
          <a:prstGeom prst="rect">
            <a:avLst/>
          </a:prstGeom>
        </p:spPr>
        <p:txBody>
          <a:bodyPr wrap="square">
            <a:spAutoFit/>
          </a:bodyPr>
          <a:lstStyle/>
          <a:p>
            <a:r>
              <a:rPr lang="en-US" dirty="0"/>
              <a:t>2d. Based on available forecasts, the </a:t>
            </a:r>
            <a:r>
              <a:rPr lang="en-US" b="1" dirty="0"/>
              <a:t>February-May 2024 main season rains in Burundi are most likely to be above average</a:t>
            </a:r>
            <a:r>
              <a:rPr lang="en-US" dirty="0"/>
              <a:t>, though there is uncertainty given the long-range nature of the forecast.</a:t>
            </a:r>
          </a:p>
          <a:p>
            <a:endParaRPr lang="en-US" dirty="0"/>
          </a:p>
          <a:p>
            <a:r>
              <a:rPr lang="en-US" dirty="0"/>
              <a:t>2e. Based on ensemble forecasts, the March to May 2024 first season rains in </a:t>
            </a:r>
            <a:r>
              <a:rPr lang="en-US" b="1" dirty="0"/>
              <a:t>bimodal Uganda</a:t>
            </a:r>
            <a:r>
              <a:rPr lang="en-US" dirty="0"/>
              <a:t> are likely to be average, with a slight tilt in the odds towards above average in northern Uganda.</a:t>
            </a:r>
          </a:p>
          <a:p>
            <a:endParaRPr lang="en-US" dirty="0"/>
          </a:p>
          <a:p>
            <a:r>
              <a:rPr lang="en-US" dirty="0"/>
              <a:t>2f. Based on the NMME forecast, the </a:t>
            </a:r>
            <a:r>
              <a:rPr lang="en-US" b="1" dirty="0"/>
              <a:t>March to May 2024</a:t>
            </a:r>
            <a:r>
              <a:rPr lang="en-US" dirty="0"/>
              <a:t> first season rains in bimodal </a:t>
            </a:r>
            <a:r>
              <a:rPr lang="en-US" b="1" dirty="0"/>
              <a:t>South Sudan</a:t>
            </a:r>
            <a:r>
              <a:rPr lang="en-US" dirty="0"/>
              <a:t> are likely to be above average, though there is uncertainty given the long-range nature of the forecast.</a:t>
            </a:r>
          </a:p>
        </p:txBody>
      </p:sp>
      <p:pic>
        <p:nvPicPr>
          <p:cNvPr id="3" name="Picture 2"/>
          <p:cNvPicPr>
            <a:picLocks noChangeAspect="1"/>
          </p:cNvPicPr>
          <p:nvPr/>
        </p:nvPicPr>
        <p:blipFill>
          <a:blip r:embed="rId2"/>
          <a:stretch>
            <a:fillRect/>
          </a:stretch>
        </p:blipFill>
        <p:spPr>
          <a:xfrm>
            <a:off x="5428383" y="1381760"/>
            <a:ext cx="6327426" cy="4429760"/>
          </a:xfrm>
          <a:prstGeom prst="rect">
            <a:avLst/>
          </a:prstGeom>
        </p:spPr>
      </p:pic>
      <p:sp>
        <p:nvSpPr>
          <p:cNvPr id="4" name="Rectangle 3"/>
          <p:cNvSpPr/>
          <p:nvPr/>
        </p:nvSpPr>
        <p:spPr>
          <a:xfrm>
            <a:off x="9083040" y="3190240"/>
            <a:ext cx="355600" cy="508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52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738664"/>
          </a:xfrm>
          <a:prstGeom prst="rect">
            <a:avLst/>
          </a:prstGeom>
        </p:spPr>
        <p:txBody>
          <a:bodyPr wrap="square">
            <a:spAutoFit/>
          </a:bodyPr>
          <a:lstStyle/>
          <a:p>
            <a:pPr algn="ctr"/>
            <a:r>
              <a:rPr lang="en-US" sz="2400" b="1" dirty="0"/>
              <a:t>Assumption 3: </a:t>
            </a:r>
            <a:r>
              <a:rPr lang="en-US" sz="2400" dirty="0"/>
              <a:t>2024 rainy season beginning April and beyond</a:t>
            </a:r>
            <a:r>
              <a:rPr lang="en-US" sz="2400" b="1" dirty="0"/>
              <a:t> </a:t>
            </a:r>
            <a:endParaRPr lang="en-US" sz="2400" dirty="0"/>
          </a:p>
          <a:p>
            <a:pPr algn="ctr"/>
            <a:r>
              <a:rPr lang="es-ES" i="1" dirty="0"/>
              <a:t>Uganda </a:t>
            </a:r>
            <a:r>
              <a:rPr lang="es-ES" i="1" dirty="0" err="1"/>
              <a:t>unimodal</a:t>
            </a:r>
            <a:r>
              <a:rPr lang="es-ES" i="1" dirty="0"/>
              <a:t>, </a:t>
            </a:r>
            <a:r>
              <a:rPr lang="es-ES" i="1" dirty="0" err="1"/>
              <a:t>Ethiopia</a:t>
            </a:r>
            <a:r>
              <a:rPr lang="es-ES" i="1" dirty="0"/>
              <a:t> </a:t>
            </a:r>
            <a:r>
              <a:rPr lang="es-ES" i="1" dirty="0" err="1"/>
              <a:t>kiremt</a:t>
            </a:r>
            <a:r>
              <a:rPr lang="es-ES" i="1" dirty="0"/>
              <a:t> and karma, Sudan, </a:t>
            </a:r>
            <a:r>
              <a:rPr lang="es-ES" i="1" dirty="0" err="1"/>
              <a:t>unimodal</a:t>
            </a:r>
            <a:r>
              <a:rPr lang="es-ES" i="1" dirty="0"/>
              <a:t> South Sudan, Somalia </a:t>
            </a:r>
            <a:r>
              <a:rPr lang="es-ES" i="1" dirty="0" err="1"/>
              <a:t>hagaa</a:t>
            </a:r>
            <a:endParaRPr lang="en-US" dirty="0"/>
          </a:p>
        </p:txBody>
      </p:sp>
      <p:sp>
        <p:nvSpPr>
          <p:cNvPr id="2" name="Rectangle 1"/>
          <p:cNvSpPr/>
          <p:nvPr/>
        </p:nvSpPr>
        <p:spPr>
          <a:xfrm>
            <a:off x="640080" y="1487408"/>
            <a:ext cx="5293360" cy="5078313"/>
          </a:xfrm>
          <a:prstGeom prst="rect">
            <a:avLst/>
          </a:prstGeom>
        </p:spPr>
        <p:txBody>
          <a:bodyPr wrap="square">
            <a:spAutoFit/>
          </a:bodyPr>
          <a:lstStyle/>
          <a:p>
            <a:r>
              <a:rPr lang="en-US" dirty="0"/>
              <a:t>3a. Based on expectations for ENSO Neutral conditions, the </a:t>
            </a:r>
            <a:r>
              <a:rPr lang="en-US" b="1" dirty="0"/>
              <a:t>June to September </a:t>
            </a:r>
            <a:r>
              <a:rPr lang="en-US" b="1" i="1" dirty="0" err="1"/>
              <a:t>kiremt</a:t>
            </a:r>
            <a:r>
              <a:rPr lang="en-US" b="1" i="1" dirty="0"/>
              <a:t> </a:t>
            </a:r>
            <a:r>
              <a:rPr lang="en-US" b="1" dirty="0"/>
              <a:t>rainfall season in western Ethiopia is assumed to be average</a:t>
            </a:r>
            <a:r>
              <a:rPr lang="en-US" dirty="0"/>
              <a:t>. However, notable uncertainty exists given the long lead time and the absence of available forecasts.</a:t>
            </a:r>
          </a:p>
          <a:p>
            <a:endParaRPr lang="en-US" dirty="0"/>
          </a:p>
          <a:p>
            <a:r>
              <a:rPr lang="en-US" dirty="0"/>
              <a:t>3b. Based on expectations for ENSO Neutral conditions, </a:t>
            </a:r>
            <a:r>
              <a:rPr lang="en-US" b="1" dirty="0"/>
              <a:t>the June to September long rains</a:t>
            </a:r>
            <a:r>
              <a:rPr lang="en-US" b="1" i="1" dirty="0"/>
              <a:t> </a:t>
            </a:r>
            <a:r>
              <a:rPr lang="en-US" b="1" dirty="0"/>
              <a:t>rainfall season in unimodal Kenya is assumed to be average</a:t>
            </a:r>
            <a:r>
              <a:rPr lang="en-US" dirty="0"/>
              <a:t>. However, notable uncertainty exists given the long lead time and the absence of available forecasts.</a:t>
            </a:r>
          </a:p>
          <a:p>
            <a:endParaRPr lang="en-US" dirty="0"/>
          </a:p>
          <a:p>
            <a:r>
              <a:rPr lang="en-US" dirty="0"/>
              <a:t>3c. Based on expectations for ENSO Neutral conditions, the </a:t>
            </a:r>
            <a:r>
              <a:rPr lang="en-US" b="1" dirty="0"/>
              <a:t>June to September </a:t>
            </a:r>
            <a:r>
              <a:rPr lang="en-US" b="1" i="1" dirty="0" err="1"/>
              <a:t>karan</a:t>
            </a:r>
            <a:r>
              <a:rPr lang="en-US" b="1" i="1" dirty="0"/>
              <a:t>/karma rainfall season </a:t>
            </a:r>
            <a:r>
              <a:rPr lang="en-US" b="1" dirty="0"/>
              <a:t>in</a:t>
            </a:r>
            <a:r>
              <a:rPr lang="en-US" b="1" i="1" dirty="0"/>
              <a:t> </a:t>
            </a:r>
            <a:r>
              <a:rPr lang="en-US" b="1" dirty="0"/>
              <a:t>northeastern Ethiopia and northwestern Somalia </a:t>
            </a:r>
            <a:r>
              <a:rPr lang="en-US" dirty="0"/>
              <a:t>is</a:t>
            </a:r>
            <a:r>
              <a:rPr lang="en-US" b="1" dirty="0"/>
              <a:t> </a:t>
            </a:r>
            <a:r>
              <a:rPr lang="en-US" dirty="0"/>
              <a:t>assumed to be average. However, notable uncertainty exists given the long lead time and the absence of available forecasts.</a:t>
            </a:r>
          </a:p>
        </p:txBody>
      </p:sp>
      <p:sp>
        <p:nvSpPr>
          <p:cNvPr id="5" name="Rectangle 4">
            <a:extLst>
              <a:ext uri="{FF2B5EF4-FFF2-40B4-BE49-F238E27FC236}">
                <a16:creationId xmlns:a16="http://schemas.microsoft.com/office/drawing/2014/main" id="{B432F6C1-D7BE-2ADC-FE8A-8B5213B87ADE}"/>
              </a:ext>
            </a:extLst>
          </p:cNvPr>
          <p:cNvSpPr/>
          <p:nvPr/>
        </p:nvSpPr>
        <p:spPr>
          <a:xfrm>
            <a:off x="7010400" y="1459468"/>
            <a:ext cx="1712969" cy="369332"/>
          </a:xfrm>
          <a:prstGeom prst="rect">
            <a:avLst/>
          </a:prstGeom>
        </p:spPr>
        <p:txBody>
          <a:bodyPr wrap="none">
            <a:spAutoFit/>
          </a:bodyPr>
          <a:lstStyle/>
          <a:p>
            <a:r>
              <a:rPr lang="en-US" b="1" dirty="0">
                <a:latin typeface="Calibri" pitchFamily="34" charset="0"/>
              </a:rPr>
              <a:t>May – July 2024</a:t>
            </a:r>
          </a:p>
        </p:txBody>
      </p:sp>
      <p:pic>
        <p:nvPicPr>
          <p:cNvPr id="3" name="Picture 2"/>
          <p:cNvPicPr>
            <a:picLocks noChangeAspect="1"/>
          </p:cNvPicPr>
          <p:nvPr/>
        </p:nvPicPr>
        <p:blipFill>
          <a:blip r:embed="rId2"/>
          <a:stretch>
            <a:fillRect/>
          </a:stretch>
        </p:blipFill>
        <p:spPr>
          <a:xfrm>
            <a:off x="6245859" y="1960879"/>
            <a:ext cx="3565771" cy="3708401"/>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731760" y="4176268"/>
            <a:ext cx="4373880" cy="25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540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738664"/>
          </a:xfrm>
          <a:prstGeom prst="rect">
            <a:avLst/>
          </a:prstGeom>
        </p:spPr>
        <p:txBody>
          <a:bodyPr wrap="square">
            <a:spAutoFit/>
          </a:bodyPr>
          <a:lstStyle/>
          <a:p>
            <a:pPr algn="ctr"/>
            <a:r>
              <a:rPr lang="en-US" sz="2400" b="1" dirty="0"/>
              <a:t>Assumption 3: </a:t>
            </a:r>
            <a:r>
              <a:rPr lang="en-US" sz="2400" dirty="0"/>
              <a:t>2024 rainy season beginning April and beyond</a:t>
            </a:r>
            <a:r>
              <a:rPr lang="en-US" sz="2400" b="1" dirty="0"/>
              <a:t> </a:t>
            </a:r>
            <a:endParaRPr lang="en-US" sz="2400" dirty="0"/>
          </a:p>
          <a:p>
            <a:pPr algn="ctr"/>
            <a:r>
              <a:rPr lang="es-ES" i="1" dirty="0"/>
              <a:t>Uganda </a:t>
            </a:r>
            <a:r>
              <a:rPr lang="es-ES" i="1" dirty="0" err="1"/>
              <a:t>unimodal</a:t>
            </a:r>
            <a:r>
              <a:rPr lang="es-ES" i="1" dirty="0"/>
              <a:t>, </a:t>
            </a:r>
            <a:r>
              <a:rPr lang="es-ES" i="1" dirty="0" err="1"/>
              <a:t>Ethiopia</a:t>
            </a:r>
            <a:r>
              <a:rPr lang="es-ES" i="1" dirty="0"/>
              <a:t> </a:t>
            </a:r>
            <a:r>
              <a:rPr lang="es-ES" i="1" dirty="0" err="1"/>
              <a:t>kiremt</a:t>
            </a:r>
            <a:r>
              <a:rPr lang="es-ES" i="1" dirty="0"/>
              <a:t> and karma, Sudan, </a:t>
            </a:r>
            <a:r>
              <a:rPr lang="es-ES" i="1" dirty="0" err="1"/>
              <a:t>unimodal</a:t>
            </a:r>
            <a:r>
              <a:rPr lang="es-ES" i="1" dirty="0"/>
              <a:t> South Sudan, Somalia </a:t>
            </a:r>
            <a:r>
              <a:rPr lang="es-ES" i="1" dirty="0" err="1"/>
              <a:t>hagaa</a:t>
            </a:r>
            <a:endParaRPr lang="en-US" dirty="0"/>
          </a:p>
        </p:txBody>
      </p:sp>
      <p:sp>
        <p:nvSpPr>
          <p:cNvPr id="2" name="Rectangle 1"/>
          <p:cNvSpPr/>
          <p:nvPr/>
        </p:nvSpPr>
        <p:spPr>
          <a:xfrm>
            <a:off x="579120" y="1700768"/>
            <a:ext cx="5344160" cy="2585323"/>
          </a:xfrm>
          <a:prstGeom prst="rect">
            <a:avLst/>
          </a:prstGeom>
        </p:spPr>
        <p:txBody>
          <a:bodyPr wrap="square">
            <a:spAutoFit/>
          </a:bodyPr>
          <a:lstStyle/>
          <a:p>
            <a:r>
              <a:rPr lang="en-US" dirty="0"/>
              <a:t>3d. Based on the NMME and WMO forecasts, the start of the </a:t>
            </a:r>
            <a:r>
              <a:rPr lang="en-US" b="1" dirty="0"/>
              <a:t>June to September rainy season in Sudan is likely to be average</a:t>
            </a:r>
            <a:r>
              <a:rPr lang="en-US" dirty="0"/>
              <a:t>, though there is uncertainty given the long-range nature of the forecast. </a:t>
            </a:r>
          </a:p>
          <a:p>
            <a:endParaRPr lang="en-US" dirty="0"/>
          </a:p>
          <a:p>
            <a:r>
              <a:rPr lang="en-US" dirty="0"/>
              <a:t>3e. Based on NMME forecast, the start of the</a:t>
            </a:r>
            <a:r>
              <a:rPr lang="en-US" b="1" dirty="0"/>
              <a:t> June to September rainy season in unimodal South Sudan is likely to be above average</a:t>
            </a:r>
            <a:r>
              <a:rPr lang="en-US" dirty="0"/>
              <a:t>. However, there is uncertainty given the long-range nature of the forecast. </a:t>
            </a:r>
          </a:p>
        </p:txBody>
      </p:sp>
      <p:pic>
        <p:nvPicPr>
          <p:cNvPr id="4" name="Picture 3"/>
          <p:cNvPicPr>
            <a:picLocks noChangeAspect="1"/>
          </p:cNvPicPr>
          <p:nvPr/>
        </p:nvPicPr>
        <p:blipFill>
          <a:blip r:embed="rId2"/>
          <a:stretch>
            <a:fillRect/>
          </a:stretch>
        </p:blipFill>
        <p:spPr>
          <a:xfrm>
            <a:off x="6774179" y="1584959"/>
            <a:ext cx="4630617" cy="4815841"/>
          </a:xfrm>
          <a:prstGeom prst="rect">
            <a:avLst/>
          </a:prstGeom>
        </p:spPr>
      </p:pic>
    </p:spTree>
    <p:extLst>
      <p:ext uri="{BB962C8B-B14F-4D97-AF65-F5344CB8AC3E}">
        <p14:creationId xmlns:p14="http://schemas.microsoft.com/office/powerpoint/2010/main" val="3641660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738664"/>
          </a:xfrm>
          <a:prstGeom prst="rect">
            <a:avLst/>
          </a:prstGeom>
        </p:spPr>
        <p:txBody>
          <a:bodyPr wrap="square">
            <a:spAutoFit/>
          </a:bodyPr>
          <a:lstStyle/>
          <a:p>
            <a:pPr algn="ctr"/>
            <a:r>
              <a:rPr lang="en-US" sz="2400" b="1" dirty="0"/>
              <a:t>Assumption 3: </a:t>
            </a:r>
            <a:r>
              <a:rPr lang="en-US" sz="2400" dirty="0"/>
              <a:t>2024 rainy season beginning April and beyond</a:t>
            </a:r>
            <a:r>
              <a:rPr lang="en-US" sz="2400" b="1" dirty="0"/>
              <a:t> </a:t>
            </a:r>
            <a:endParaRPr lang="en-US" sz="2400" dirty="0"/>
          </a:p>
          <a:p>
            <a:pPr algn="ctr"/>
            <a:r>
              <a:rPr lang="es-ES" i="1" dirty="0"/>
              <a:t>Uganda </a:t>
            </a:r>
            <a:r>
              <a:rPr lang="es-ES" i="1" dirty="0" err="1"/>
              <a:t>unimodal</a:t>
            </a:r>
            <a:r>
              <a:rPr lang="es-ES" i="1" dirty="0"/>
              <a:t>, </a:t>
            </a:r>
            <a:r>
              <a:rPr lang="es-ES" i="1" dirty="0" err="1"/>
              <a:t>Ethiopia</a:t>
            </a:r>
            <a:r>
              <a:rPr lang="es-ES" i="1" dirty="0"/>
              <a:t> </a:t>
            </a:r>
            <a:r>
              <a:rPr lang="es-ES" i="1" dirty="0" err="1"/>
              <a:t>kiremt</a:t>
            </a:r>
            <a:r>
              <a:rPr lang="es-ES" i="1" dirty="0"/>
              <a:t> and karma, Sudan, </a:t>
            </a:r>
            <a:r>
              <a:rPr lang="es-ES" i="1" dirty="0" err="1"/>
              <a:t>unimodal</a:t>
            </a:r>
            <a:r>
              <a:rPr lang="es-ES" i="1" dirty="0"/>
              <a:t> South Sudan, Somalia </a:t>
            </a:r>
            <a:r>
              <a:rPr lang="es-ES" i="1" dirty="0" err="1"/>
              <a:t>hagaa</a:t>
            </a:r>
            <a:endParaRPr lang="en-US" dirty="0"/>
          </a:p>
        </p:txBody>
      </p:sp>
      <p:sp>
        <p:nvSpPr>
          <p:cNvPr id="2" name="Rectangle 1"/>
          <p:cNvSpPr/>
          <p:nvPr/>
        </p:nvSpPr>
        <p:spPr>
          <a:xfrm>
            <a:off x="426720" y="1507728"/>
            <a:ext cx="11430000" cy="923330"/>
          </a:xfrm>
          <a:prstGeom prst="rect">
            <a:avLst/>
          </a:prstGeom>
        </p:spPr>
        <p:txBody>
          <a:bodyPr wrap="square">
            <a:spAutoFit/>
          </a:bodyPr>
          <a:lstStyle/>
          <a:p>
            <a:r>
              <a:rPr lang="en-US" dirty="0"/>
              <a:t>3f. Based on the NMME forecast, the </a:t>
            </a:r>
            <a:r>
              <a:rPr lang="en-US" b="1" dirty="0"/>
              <a:t>April-September 2024 unimodal rainfall season in </a:t>
            </a:r>
            <a:r>
              <a:rPr lang="en-US" b="1" dirty="0" err="1"/>
              <a:t>Karamoja</a:t>
            </a:r>
            <a:r>
              <a:rPr lang="en-US" b="1" dirty="0"/>
              <a:t>, Uganda, is likely to be average at the start, gradually increasing to above average during the season</a:t>
            </a:r>
            <a:r>
              <a:rPr lang="en-US" dirty="0"/>
              <a:t>, though there is uncertainty given the long-range nature of the forecast.</a:t>
            </a:r>
          </a:p>
        </p:txBody>
      </p:sp>
      <p:pic>
        <p:nvPicPr>
          <p:cNvPr id="6" name="Picture 5"/>
          <p:cNvPicPr>
            <a:picLocks noChangeAspect="1"/>
          </p:cNvPicPr>
          <p:nvPr/>
        </p:nvPicPr>
        <p:blipFill>
          <a:blip r:embed="rId2"/>
          <a:stretch>
            <a:fillRect/>
          </a:stretch>
        </p:blipFill>
        <p:spPr>
          <a:xfrm>
            <a:off x="8107681" y="2426820"/>
            <a:ext cx="3992880" cy="4152594"/>
          </a:xfrm>
          <a:prstGeom prst="rect">
            <a:avLst/>
          </a:prstGeom>
        </p:spPr>
      </p:pic>
      <p:pic>
        <p:nvPicPr>
          <p:cNvPr id="7" name="Picture 6"/>
          <p:cNvPicPr>
            <a:picLocks noChangeAspect="1"/>
          </p:cNvPicPr>
          <p:nvPr/>
        </p:nvPicPr>
        <p:blipFill>
          <a:blip r:embed="rId3"/>
          <a:stretch>
            <a:fillRect/>
          </a:stretch>
        </p:blipFill>
        <p:spPr>
          <a:xfrm>
            <a:off x="4277360" y="2789554"/>
            <a:ext cx="3576320" cy="3891280"/>
          </a:xfrm>
          <a:prstGeom prst="rect">
            <a:avLst/>
          </a:prstGeom>
        </p:spPr>
      </p:pic>
      <p:pic>
        <p:nvPicPr>
          <p:cNvPr id="8" name="Picture 7"/>
          <p:cNvPicPr>
            <a:picLocks noChangeAspect="1"/>
          </p:cNvPicPr>
          <p:nvPr/>
        </p:nvPicPr>
        <p:blipFill>
          <a:blip r:embed="rId4"/>
          <a:stretch>
            <a:fillRect/>
          </a:stretch>
        </p:blipFill>
        <p:spPr>
          <a:xfrm>
            <a:off x="455295" y="2772092"/>
            <a:ext cx="3600450" cy="3914775"/>
          </a:xfrm>
          <a:prstGeom prst="rect">
            <a:avLst/>
          </a:prstGeom>
        </p:spPr>
      </p:pic>
    </p:spTree>
    <p:extLst>
      <p:ext uri="{BB962C8B-B14F-4D97-AF65-F5344CB8AC3E}">
        <p14:creationId xmlns:p14="http://schemas.microsoft.com/office/powerpoint/2010/main" val="1741553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738664"/>
          </a:xfrm>
          <a:prstGeom prst="rect">
            <a:avLst/>
          </a:prstGeom>
        </p:spPr>
        <p:txBody>
          <a:bodyPr wrap="square">
            <a:spAutoFit/>
          </a:bodyPr>
          <a:lstStyle/>
          <a:p>
            <a:pPr algn="ctr"/>
            <a:r>
              <a:rPr lang="en-US" sz="2400" b="1" dirty="0"/>
              <a:t>Assumption 3: </a:t>
            </a:r>
            <a:r>
              <a:rPr lang="en-US" sz="2400" dirty="0"/>
              <a:t>2024 rainy season beginning April and beyond</a:t>
            </a:r>
            <a:r>
              <a:rPr lang="en-US" sz="2400" b="1" dirty="0"/>
              <a:t> </a:t>
            </a:r>
            <a:endParaRPr lang="en-US" sz="2400" dirty="0"/>
          </a:p>
          <a:p>
            <a:pPr algn="ctr"/>
            <a:r>
              <a:rPr lang="es-ES" i="1" dirty="0"/>
              <a:t>Uganda </a:t>
            </a:r>
            <a:r>
              <a:rPr lang="es-ES" i="1" dirty="0" err="1"/>
              <a:t>unimodal</a:t>
            </a:r>
            <a:r>
              <a:rPr lang="es-ES" i="1" dirty="0"/>
              <a:t>, </a:t>
            </a:r>
            <a:r>
              <a:rPr lang="es-ES" i="1" dirty="0" err="1"/>
              <a:t>Ethiopia</a:t>
            </a:r>
            <a:r>
              <a:rPr lang="es-ES" i="1" dirty="0"/>
              <a:t> </a:t>
            </a:r>
            <a:r>
              <a:rPr lang="es-ES" i="1" dirty="0" err="1"/>
              <a:t>kiremt</a:t>
            </a:r>
            <a:r>
              <a:rPr lang="es-ES" i="1" dirty="0"/>
              <a:t> and karma, Sudan, </a:t>
            </a:r>
            <a:r>
              <a:rPr lang="es-ES" i="1" dirty="0" err="1"/>
              <a:t>unimodal</a:t>
            </a:r>
            <a:r>
              <a:rPr lang="es-ES" i="1" dirty="0"/>
              <a:t> South Sudan, Somalia </a:t>
            </a:r>
            <a:r>
              <a:rPr lang="es-ES" i="1" dirty="0" err="1"/>
              <a:t>hagaa</a:t>
            </a:r>
            <a:endParaRPr lang="en-US" dirty="0"/>
          </a:p>
        </p:txBody>
      </p:sp>
      <p:sp>
        <p:nvSpPr>
          <p:cNvPr id="2" name="Rectangle 1"/>
          <p:cNvSpPr/>
          <p:nvPr/>
        </p:nvSpPr>
        <p:spPr>
          <a:xfrm>
            <a:off x="426720" y="1507728"/>
            <a:ext cx="11430000" cy="923330"/>
          </a:xfrm>
          <a:prstGeom prst="rect">
            <a:avLst/>
          </a:prstGeom>
        </p:spPr>
        <p:txBody>
          <a:bodyPr wrap="square">
            <a:spAutoFit/>
          </a:bodyPr>
          <a:lstStyle/>
          <a:p>
            <a:r>
              <a:rPr lang="en-US" dirty="0"/>
              <a:t>3g. Based on expectations for ENSO Neutral conditions, the </a:t>
            </a:r>
            <a:r>
              <a:rPr lang="en-US" b="1" dirty="0"/>
              <a:t>July to September </a:t>
            </a:r>
            <a:r>
              <a:rPr lang="en-US" b="1" i="1" dirty="0" err="1"/>
              <a:t>hagaa</a:t>
            </a:r>
            <a:r>
              <a:rPr lang="en-US" b="1" dirty="0"/>
              <a:t> rains in southern Somalia are assumed to be average</a:t>
            </a:r>
            <a:r>
              <a:rPr lang="en-US" dirty="0"/>
              <a:t>. However, notable uncertainty exists given the long lead time and the absence of available forecasts.</a:t>
            </a:r>
          </a:p>
        </p:txBody>
      </p:sp>
      <p:pic>
        <p:nvPicPr>
          <p:cNvPr id="4" name="Picture 3"/>
          <p:cNvPicPr>
            <a:picLocks noChangeAspect="1"/>
          </p:cNvPicPr>
          <p:nvPr/>
        </p:nvPicPr>
        <p:blipFill>
          <a:blip r:embed="rId2"/>
          <a:stretch>
            <a:fillRect/>
          </a:stretch>
        </p:blipFill>
        <p:spPr>
          <a:xfrm>
            <a:off x="8083648" y="2570480"/>
            <a:ext cx="3839308" cy="3992880"/>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711519" y="2669404"/>
            <a:ext cx="5493889" cy="399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a:xfrm>
            <a:off x="4986718" y="3724513"/>
            <a:ext cx="723202" cy="684927"/>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0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523220"/>
          </a:xfrm>
          <a:prstGeom prst="rect">
            <a:avLst/>
          </a:prstGeom>
        </p:spPr>
        <p:txBody>
          <a:bodyPr wrap="square">
            <a:spAutoFit/>
          </a:bodyPr>
          <a:lstStyle/>
          <a:p>
            <a:pPr algn="ctr"/>
            <a:r>
              <a:rPr lang="en-US" sz="2800" b="1" dirty="0"/>
              <a:t>Assumption 4: </a:t>
            </a:r>
            <a:r>
              <a:rPr lang="en-US" sz="2800" dirty="0"/>
              <a:t>non-rainfall assumptions</a:t>
            </a:r>
          </a:p>
        </p:txBody>
      </p:sp>
      <p:sp>
        <p:nvSpPr>
          <p:cNvPr id="2" name="Rectangle 1"/>
          <p:cNvSpPr/>
          <p:nvPr/>
        </p:nvSpPr>
        <p:spPr>
          <a:xfrm>
            <a:off x="416560" y="1152128"/>
            <a:ext cx="11430000" cy="923330"/>
          </a:xfrm>
          <a:prstGeom prst="rect">
            <a:avLst/>
          </a:prstGeom>
        </p:spPr>
        <p:txBody>
          <a:bodyPr wrap="square">
            <a:spAutoFit/>
          </a:bodyPr>
          <a:lstStyle/>
          <a:p>
            <a:r>
              <a:rPr lang="en-US" dirty="0"/>
              <a:t>4a: NMME-based </a:t>
            </a:r>
            <a:r>
              <a:rPr lang="en-US" dirty="0" err="1"/>
              <a:t>rootzone</a:t>
            </a:r>
            <a:r>
              <a:rPr lang="en-US" dirty="0"/>
              <a:t> soil moisture forecasts indicate that soil moisture will be above average in much of the greater Horn through at least April 2024, and among the highest on record in parts of Somalia, northeastern Kenya, and southeastern Ethiopia. </a:t>
            </a:r>
          </a:p>
        </p:txBody>
      </p:sp>
      <p:sp>
        <p:nvSpPr>
          <p:cNvPr id="3" name="Rectangle 2"/>
          <p:cNvSpPr/>
          <p:nvPr/>
        </p:nvSpPr>
        <p:spPr>
          <a:xfrm>
            <a:off x="7175863" y="2676271"/>
            <a:ext cx="4563292" cy="3416320"/>
          </a:xfrm>
          <a:prstGeom prst="rect">
            <a:avLst/>
          </a:prstGeom>
        </p:spPr>
        <p:txBody>
          <a:bodyPr wrap="square">
            <a:spAutoFit/>
          </a:bodyPr>
          <a:lstStyle/>
          <a:p>
            <a:r>
              <a:rPr lang="en-US" b="1" dirty="0"/>
              <a:t>East Africa</a:t>
            </a:r>
            <a:r>
              <a:rPr lang="en-US" dirty="0"/>
              <a:t>: NMME-driven soil moisture forecasts show the </a:t>
            </a:r>
            <a:r>
              <a:rPr lang="en-US" b="1" dirty="0"/>
              <a:t>wet conditions in Somalia, Uganda, and Kenya as well as southern to eastern Ethiopia persist through March 2024</a:t>
            </a:r>
            <a:r>
              <a:rPr lang="en-US" dirty="0"/>
              <a:t>. Dry conditions persist across northern Ethiopia, including the Afar region.</a:t>
            </a:r>
          </a:p>
          <a:p>
            <a:endParaRPr lang="en-US" dirty="0"/>
          </a:p>
          <a:p>
            <a:r>
              <a:rPr lang="en-US" b="1" dirty="0"/>
              <a:t>Yemen</a:t>
            </a:r>
            <a:r>
              <a:rPr lang="en-US" dirty="0"/>
              <a:t>: NMME-driven soil moisture forecasts show </a:t>
            </a:r>
            <a:r>
              <a:rPr lang="en-US" b="1" dirty="0"/>
              <a:t>average to wet conditions across the country</a:t>
            </a:r>
            <a:r>
              <a:rPr lang="en-US" dirty="0"/>
              <a:t>, with the exception of localized</a:t>
            </a:r>
          </a:p>
          <a:p>
            <a:r>
              <a:rPr lang="en-US" dirty="0"/>
              <a:t>dry conditions in the central-eastern region, through April 2024.</a:t>
            </a:r>
          </a:p>
        </p:txBody>
      </p:sp>
      <p:pic>
        <p:nvPicPr>
          <p:cNvPr id="5" name="Picture 4"/>
          <p:cNvPicPr>
            <a:picLocks noChangeAspect="1"/>
          </p:cNvPicPr>
          <p:nvPr/>
        </p:nvPicPr>
        <p:blipFill>
          <a:blip r:embed="rId2"/>
          <a:stretch>
            <a:fillRect/>
          </a:stretch>
        </p:blipFill>
        <p:spPr>
          <a:xfrm>
            <a:off x="670560" y="2090980"/>
            <a:ext cx="5539195" cy="4618974"/>
          </a:xfrm>
          <a:prstGeom prst="rect">
            <a:avLst/>
          </a:prstGeom>
        </p:spPr>
      </p:pic>
    </p:spTree>
    <p:extLst>
      <p:ext uri="{BB962C8B-B14F-4D97-AF65-F5344CB8AC3E}">
        <p14:creationId xmlns:p14="http://schemas.microsoft.com/office/powerpoint/2010/main" val="150616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523220"/>
          </a:xfrm>
          <a:prstGeom prst="rect">
            <a:avLst/>
          </a:prstGeom>
        </p:spPr>
        <p:txBody>
          <a:bodyPr wrap="square">
            <a:spAutoFit/>
          </a:bodyPr>
          <a:lstStyle/>
          <a:p>
            <a:pPr algn="ctr"/>
            <a:r>
              <a:rPr lang="en-US" sz="2800" b="1" dirty="0"/>
              <a:t>Assumption 4: </a:t>
            </a:r>
            <a:r>
              <a:rPr lang="en-US" sz="2800" dirty="0"/>
              <a:t>non-rainfall assumptions</a:t>
            </a:r>
          </a:p>
        </p:txBody>
      </p:sp>
      <p:sp>
        <p:nvSpPr>
          <p:cNvPr id="2" name="Rectangle 1"/>
          <p:cNvSpPr/>
          <p:nvPr/>
        </p:nvSpPr>
        <p:spPr>
          <a:xfrm>
            <a:off x="416560" y="1152128"/>
            <a:ext cx="11430000" cy="369332"/>
          </a:xfrm>
          <a:prstGeom prst="rect">
            <a:avLst/>
          </a:prstGeom>
        </p:spPr>
        <p:txBody>
          <a:bodyPr wrap="square">
            <a:spAutoFit/>
          </a:bodyPr>
          <a:lstStyle/>
          <a:p>
            <a:r>
              <a:rPr lang="en-US" dirty="0"/>
              <a:t>4b. Above-average temperatures are most likely through at least September 2024.</a:t>
            </a:r>
          </a:p>
        </p:txBody>
      </p:sp>
      <p:pic>
        <p:nvPicPr>
          <p:cNvPr id="3" name="Picture 2"/>
          <p:cNvPicPr>
            <a:picLocks noChangeAspect="1"/>
          </p:cNvPicPr>
          <p:nvPr/>
        </p:nvPicPr>
        <p:blipFill>
          <a:blip r:embed="rId2"/>
          <a:stretch>
            <a:fillRect/>
          </a:stretch>
        </p:blipFill>
        <p:spPr>
          <a:xfrm>
            <a:off x="2326639" y="1766234"/>
            <a:ext cx="7069455" cy="5091766"/>
          </a:xfrm>
          <a:prstGeom prst="rect">
            <a:avLst/>
          </a:prstGeom>
        </p:spPr>
      </p:pic>
    </p:spTree>
    <p:extLst>
      <p:ext uri="{BB962C8B-B14F-4D97-AF65-F5344CB8AC3E}">
        <p14:creationId xmlns:p14="http://schemas.microsoft.com/office/powerpoint/2010/main" val="2481224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7302" y="948099"/>
            <a:ext cx="10829925" cy="923330"/>
          </a:xfrm>
          <a:prstGeom prst="rect">
            <a:avLst/>
          </a:prstGeom>
        </p:spPr>
        <p:txBody>
          <a:bodyPr wrap="square">
            <a:spAutoFit/>
          </a:bodyPr>
          <a:lstStyle/>
          <a:p>
            <a:r>
              <a:rPr lang="en-US" b="1" dirty="0"/>
              <a:t>Assumption 1:</a:t>
            </a:r>
            <a:r>
              <a:rPr lang="en-US" dirty="0"/>
              <a:t>  Based on expectations for El Niño conditions in the spring and available ensemble forecasts, cumulative rainfall in Yemen’s </a:t>
            </a:r>
            <a:r>
              <a:rPr lang="en-US" b="1" dirty="0"/>
              <a:t>March to May 2024 first rainy season</a:t>
            </a:r>
            <a:r>
              <a:rPr lang="en-US" dirty="0"/>
              <a:t> is most likely to be average, though uncertainty exists given the long lead time.</a:t>
            </a:r>
          </a:p>
        </p:txBody>
      </p:sp>
      <p:sp>
        <p:nvSpPr>
          <p:cNvPr id="2" name="Rectangle 1"/>
          <p:cNvSpPr/>
          <p:nvPr/>
        </p:nvSpPr>
        <p:spPr>
          <a:xfrm>
            <a:off x="5212206" y="189850"/>
            <a:ext cx="1688283" cy="646331"/>
          </a:xfrm>
          <a:prstGeom prst="rect">
            <a:avLst/>
          </a:prstGeom>
        </p:spPr>
        <p:txBody>
          <a:bodyPr wrap="none">
            <a:spAutoFit/>
          </a:bodyPr>
          <a:lstStyle/>
          <a:p>
            <a:r>
              <a:rPr lang="en-US" sz="3600" b="1" dirty="0"/>
              <a:t>YEMEN</a:t>
            </a:r>
            <a:r>
              <a:rPr lang="en-US" dirty="0"/>
              <a:t>  </a:t>
            </a:r>
          </a:p>
        </p:txBody>
      </p:sp>
      <p:pic>
        <p:nvPicPr>
          <p:cNvPr id="4" name="Picture 3"/>
          <p:cNvPicPr>
            <a:picLocks noChangeAspect="1"/>
          </p:cNvPicPr>
          <p:nvPr/>
        </p:nvPicPr>
        <p:blipFill>
          <a:blip r:embed="rId2"/>
          <a:stretch>
            <a:fillRect/>
          </a:stretch>
        </p:blipFill>
        <p:spPr>
          <a:xfrm>
            <a:off x="2987040" y="2278470"/>
            <a:ext cx="6184900" cy="4348072"/>
          </a:xfrm>
          <a:prstGeom prst="rect">
            <a:avLst/>
          </a:prstGeom>
        </p:spPr>
      </p:pic>
    </p:spTree>
    <p:extLst>
      <p:ext uri="{BB962C8B-B14F-4D97-AF65-F5344CB8AC3E}">
        <p14:creationId xmlns:p14="http://schemas.microsoft.com/office/powerpoint/2010/main" val="4265000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4862" y="687076"/>
            <a:ext cx="11475542" cy="923330"/>
          </a:xfrm>
          <a:prstGeom prst="rect">
            <a:avLst/>
          </a:prstGeom>
        </p:spPr>
        <p:txBody>
          <a:bodyPr wrap="square">
            <a:spAutoFit/>
          </a:bodyPr>
          <a:lstStyle/>
          <a:p>
            <a:r>
              <a:rPr lang="en-US" b="1" dirty="0"/>
              <a:t>Assumption 2:</a:t>
            </a:r>
            <a:r>
              <a:rPr lang="en-US" dirty="0"/>
              <a:t> In the absence of available ensemble forecasts and given that </a:t>
            </a:r>
            <a:r>
              <a:rPr lang="en-US" b="1" dirty="0"/>
              <a:t>ENSO Neutral conditions are most likely by May-July, cumulative rainfall in Yemen’s July to September 2024 second rainy season is assumed to be average</a:t>
            </a:r>
            <a:r>
              <a:rPr lang="en-US" dirty="0"/>
              <a:t>, though notable uncertainty exists given the long lead time and absence of available forecasts. </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5760" y="2499868"/>
            <a:ext cx="6234469" cy="36367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248719" y="2110604"/>
            <a:ext cx="5493889" cy="399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71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11680" y="396240"/>
            <a:ext cx="8626016" cy="584775"/>
          </a:xfrm>
          <a:prstGeom prst="rect">
            <a:avLst/>
          </a:prstGeom>
          <a:noFill/>
        </p:spPr>
        <p:txBody>
          <a:bodyPr wrap="none" rtlCol="0">
            <a:spAutoFit/>
          </a:bodyPr>
          <a:lstStyle/>
          <a:p>
            <a:r>
              <a:rPr lang="en-US" sz="3200" b="1" dirty="0"/>
              <a:t>Summarized Responses to the Partners Questions</a:t>
            </a:r>
          </a:p>
        </p:txBody>
      </p:sp>
      <p:sp>
        <p:nvSpPr>
          <p:cNvPr id="2" name="Rectangle 1"/>
          <p:cNvSpPr/>
          <p:nvPr/>
        </p:nvSpPr>
        <p:spPr>
          <a:xfrm>
            <a:off x="690880" y="1396106"/>
            <a:ext cx="11094720" cy="4801956"/>
          </a:xfrm>
          <a:prstGeom prst="rect">
            <a:avLst/>
          </a:prstGeom>
        </p:spPr>
        <p:txBody>
          <a:bodyPr wrap="square">
            <a:spAutoFit/>
          </a:bodyPr>
          <a:lstStyle/>
          <a:p>
            <a:pPr marL="342900" marR="0" lvl="0" indent="-342900">
              <a:lnSpc>
                <a:spcPct val="107000"/>
              </a:lnSpc>
              <a:spcBef>
                <a:spcPts val="0"/>
              </a:spcBef>
              <a:spcAft>
                <a:spcPts val="0"/>
              </a:spcAft>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The humanitarian impacts of the on-going short-rains was significantly higher than 1997 and more recent 2019 events. This is attributed to much higher population density (&gt; 200%) living around flood prone riverine regions and urban </a:t>
            </a:r>
            <a:r>
              <a:rPr lang="en-US" sz="2200" dirty="0" err="1">
                <a:solidFill>
                  <a:srgbClr val="222222"/>
                </a:solidFill>
                <a:ea typeface="Times New Roman" panose="02020603050405020304" pitchFamily="18" charset="0"/>
                <a:cs typeface="Times New Roman" panose="02020603050405020304" pitchFamily="18" charset="0"/>
              </a:rPr>
              <a:t>centres</a:t>
            </a:r>
            <a:r>
              <a:rPr lang="en-US" sz="2200" dirty="0">
                <a:solidFill>
                  <a:srgbClr val="222222"/>
                </a:solidFill>
                <a:ea typeface="Times New Roman" panose="02020603050405020304" pitchFamily="18" charset="0"/>
                <a:cs typeface="Times New Roman" panose="02020603050405020304" pitchFamily="18" charset="0"/>
              </a:rPr>
              <a:t> along major river basins. As, a consequence of frequent prolonged severe drought conditions over eastern Horn, in recent decade. </a:t>
            </a:r>
          </a:p>
          <a:p>
            <a:pPr marL="342900" marR="0" lvl="0" indent="-342900">
              <a:lnSpc>
                <a:spcPct val="107000"/>
              </a:lnSpc>
              <a:spcBef>
                <a:spcPts val="0"/>
              </a:spcBef>
              <a:spcAft>
                <a:spcPts val="0"/>
              </a:spcAft>
              <a:buFont typeface="Wingdings" panose="05000000000000000000" pitchFamily="2" charset="2"/>
              <a:buChar char="§"/>
            </a:pPr>
            <a:endParaRPr lang="en-US" sz="22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Currently, the bulk of tropical rainfall system accompanied by El-Nino influenced enhanced rains have largely shifted southwards, Therefore, there is decreased likelihood for floods in the northern sector and elevated risks over the southern sector, especially  over the East Africa’s coastal strip, south-east Kenya into the western sector, and, especially Tanzania. </a:t>
            </a:r>
          </a:p>
          <a:p>
            <a:pPr marL="342900" marR="0" lvl="0" indent="-342900">
              <a:lnSpc>
                <a:spcPct val="107000"/>
              </a:lnSpc>
              <a:spcBef>
                <a:spcPts val="0"/>
              </a:spcBef>
              <a:spcAft>
                <a:spcPts val="0"/>
              </a:spcAft>
              <a:buFont typeface="Wingdings" panose="05000000000000000000" pitchFamily="2" charset="2"/>
              <a:buChar char="§"/>
            </a:pPr>
            <a:endParaRPr lang="en-US" sz="22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rgbClr val="222222"/>
                </a:solidFill>
                <a:ea typeface="Times New Roman" panose="02020603050405020304" pitchFamily="18" charset="0"/>
                <a:cs typeface="Times New Roman" panose="02020603050405020304" pitchFamily="18" charset="0"/>
              </a:rPr>
              <a:t>The anticipated tropical cyclones activity in coming months are likely to determine the geographical locations and intensity of the forecast extended rains in early 2024</a:t>
            </a:r>
            <a:r>
              <a:rPr lang="en-US" sz="2000" dirty="0">
                <a:solidFill>
                  <a:srgbClr val="222222"/>
                </a:solidFill>
                <a:ea typeface="Times New Roman" panose="02020603050405020304" pitchFamily="18" charset="0"/>
                <a:cs typeface="Times New Roman" panose="02020603050405020304" pitchFamily="18" charset="0"/>
              </a:rPr>
              <a:t> </a:t>
            </a: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9976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4823" y="60753"/>
            <a:ext cx="1428596" cy="584775"/>
          </a:xfrm>
          <a:prstGeom prst="rect">
            <a:avLst/>
          </a:prstGeom>
        </p:spPr>
        <p:txBody>
          <a:bodyPr wrap="none">
            <a:spAutoFit/>
          </a:bodyPr>
          <a:lstStyle/>
          <a:p>
            <a:r>
              <a:rPr lang="en-US" sz="3200" b="1" dirty="0"/>
              <a:t>YEMEN</a:t>
            </a:r>
            <a:endParaRPr lang="en-US" sz="3200" dirty="0"/>
          </a:p>
        </p:txBody>
      </p:sp>
      <p:sp>
        <p:nvSpPr>
          <p:cNvPr id="3" name="Rectangle 2"/>
          <p:cNvSpPr/>
          <p:nvPr/>
        </p:nvSpPr>
        <p:spPr>
          <a:xfrm>
            <a:off x="392607" y="695538"/>
            <a:ext cx="11475542" cy="1200329"/>
          </a:xfrm>
          <a:prstGeom prst="rect">
            <a:avLst/>
          </a:prstGeom>
        </p:spPr>
        <p:txBody>
          <a:bodyPr wrap="square">
            <a:spAutoFit/>
          </a:bodyPr>
          <a:lstStyle/>
          <a:p>
            <a:r>
              <a:rPr lang="en-US" b="1" dirty="0"/>
              <a:t>Assumption 3: </a:t>
            </a:r>
            <a:r>
              <a:rPr lang="en-US" dirty="0"/>
              <a:t>Risk of </a:t>
            </a:r>
            <a:r>
              <a:rPr lang="en-US" b="1" dirty="0"/>
              <a:t>cyclone strikes</a:t>
            </a:r>
            <a:r>
              <a:rPr lang="en-US" dirty="0"/>
              <a:t> and associated flooding for Socotra and the southern Aden Gulf coast is highest from mid-April to mid-June and from October to December. In the peak periods from October to </a:t>
            </a:r>
            <a:r>
              <a:rPr lang="en-US" b="1" dirty="0"/>
              <a:t>December 2023 and from mid-April to May 2024, risk of cyclone strikes will likely be above average due to forecast above-average sea surface temperatures in the Arabian Sea, though risk will still be low overall given the rarity of cyclone strikes in Yemen. </a:t>
            </a:r>
          </a:p>
        </p:txBody>
      </p:sp>
      <p:pic>
        <p:nvPicPr>
          <p:cNvPr id="4" name="Picture 3"/>
          <p:cNvPicPr>
            <a:picLocks noChangeAspect="1"/>
          </p:cNvPicPr>
          <p:nvPr/>
        </p:nvPicPr>
        <p:blipFill>
          <a:blip r:embed="rId2"/>
          <a:stretch>
            <a:fillRect/>
          </a:stretch>
        </p:blipFill>
        <p:spPr>
          <a:xfrm>
            <a:off x="6360160" y="2187306"/>
            <a:ext cx="4725352" cy="4399866"/>
          </a:xfrm>
          <a:prstGeom prst="rect">
            <a:avLst/>
          </a:prstGeom>
        </p:spPr>
      </p:pic>
      <p:pic>
        <p:nvPicPr>
          <p:cNvPr id="6" name="Picture 5"/>
          <p:cNvPicPr>
            <a:picLocks noChangeAspect="1"/>
          </p:cNvPicPr>
          <p:nvPr/>
        </p:nvPicPr>
        <p:blipFill>
          <a:blip r:embed="rId3"/>
          <a:stretch>
            <a:fillRect/>
          </a:stretch>
        </p:blipFill>
        <p:spPr>
          <a:xfrm>
            <a:off x="640080" y="2266842"/>
            <a:ext cx="4633277" cy="4497178"/>
          </a:xfrm>
          <a:prstGeom prst="rect">
            <a:avLst/>
          </a:prstGeom>
        </p:spPr>
      </p:pic>
    </p:spTree>
    <p:extLst>
      <p:ext uri="{BB962C8B-B14F-4D97-AF65-F5344CB8AC3E}">
        <p14:creationId xmlns:p14="http://schemas.microsoft.com/office/powerpoint/2010/main" val="3326785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4823" y="60753"/>
            <a:ext cx="1428596" cy="584775"/>
          </a:xfrm>
          <a:prstGeom prst="rect">
            <a:avLst/>
          </a:prstGeom>
        </p:spPr>
        <p:txBody>
          <a:bodyPr wrap="none">
            <a:spAutoFit/>
          </a:bodyPr>
          <a:lstStyle/>
          <a:p>
            <a:r>
              <a:rPr lang="en-US" sz="3200" b="1" dirty="0"/>
              <a:t>YEMEN</a:t>
            </a:r>
            <a:endParaRPr lang="en-US" sz="3200" dirty="0"/>
          </a:p>
        </p:txBody>
      </p:sp>
      <p:sp>
        <p:nvSpPr>
          <p:cNvPr id="3" name="Rectangle 2"/>
          <p:cNvSpPr/>
          <p:nvPr/>
        </p:nvSpPr>
        <p:spPr>
          <a:xfrm>
            <a:off x="392607" y="908898"/>
            <a:ext cx="11475542" cy="646331"/>
          </a:xfrm>
          <a:prstGeom prst="rect">
            <a:avLst/>
          </a:prstGeom>
        </p:spPr>
        <p:txBody>
          <a:bodyPr wrap="square">
            <a:spAutoFit/>
          </a:bodyPr>
          <a:lstStyle/>
          <a:p>
            <a:r>
              <a:rPr lang="en-US" b="1" dirty="0"/>
              <a:t>Assumption 4:</a:t>
            </a:r>
            <a:r>
              <a:rPr lang="en-US" dirty="0"/>
              <a:t> Based on NMME, C3S, and WMO ensemble forecasts and historical trends, </a:t>
            </a:r>
            <a:r>
              <a:rPr lang="en-US" b="1" dirty="0"/>
              <a:t>above-average temperatures </a:t>
            </a:r>
            <a:r>
              <a:rPr lang="en-US" dirty="0"/>
              <a:t>are most likely across most of the country through at least September 2024.</a:t>
            </a:r>
          </a:p>
        </p:txBody>
      </p:sp>
      <p:pic>
        <p:nvPicPr>
          <p:cNvPr id="6" name="Picture 5"/>
          <p:cNvPicPr>
            <a:picLocks noChangeAspect="1"/>
          </p:cNvPicPr>
          <p:nvPr/>
        </p:nvPicPr>
        <p:blipFill>
          <a:blip r:embed="rId2"/>
          <a:stretch>
            <a:fillRect/>
          </a:stretch>
        </p:blipFill>
        <p:spPr>
          <a:xfrm>
            <a:off x="307627" y="2692400"/>
            <a:ext cx="3431253" cy="3732847"/>
          </a:xfrm>
          <a:prstGeom prst="rect">
            <a:avLst/>
          </a:prstGeom>
        </p:spPr>
      </p:pic>
      <p:pic>
        <p:nvPicPr>
          <p:cNvPr id="7" name="Picture 6"/>
          <p:cNvPicPr>
            <a:picLocks noChangeAspect="1"/>
          </p:cNvPicPr>
          <p:nvPr/>
        </p:nvPicPr>
        <p:blipFill>
          <a:blip r:embed="rId3"/>
          <a:stretch>
            <a:fillRect/>
          </a:stretch>
        </p:blipFill>
        <p:spPr>
          <a:xfrm>
            <a:off x="4226560" y="2667755"/>
            <a:ext cx="3450272" cy="3740665"/>
          </a:xfrm>
          <a:prstGeom prst="rect">
            <a:avLst/>
          </a:prstGeom>
        </p:spPr>
      </p:pic>
      <p:pic>
        <p:nvPicPr>
          <p:cNvPr id="8" name="Picture 7"/>
          <p:cNvPicPr>
            <a:picLocks noChangeAspect="1"/>
          </p:cNvPicPr>
          <p:nvPr/>
        </p:nvPicPr>
        <p:blipFill>
          <a:blip r:embed="rId4"/>
          <a:stretch>
            <a:fillRect/>
          </a:stretch>
        </p:blipFill>
        <p:spPr>
          <a:xfrm>
            <a:off x="8351520" y="2676352"/>
            <a:ext cx="3412172" cy="3746989"/>
          </a:xfrm>
          <a:prstGeom prst="rect">
            <a:avLst/>
          </a:prstGeom>
        </p:spPr>
      </p:pic>
    </p:spTree>
    <p:extLst>
      <p:ext uri="{BB962C8B-B14F-4D97-AF65-F5344CB8AC3E}">
        <p14:creationId xmlns:p14="http://schemas.microsoft.com/office/powerpoint/2010/main" val="3372167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4823" y="60753"/>
            <a:ext cx="1428596" cy="584775"/>
          </a:xfrm>
          <a:prstGeom prst="rect">
            <a:avLst/>
          </a:prstGeom>
        </p:spPr>
        <p:txBody>
          <a:bodyPr wrap="none">
            <a:spAutoFit/>
          </a:bodyPr>
          <a:lstStyle/>
          <a:p>
            <a:r>
              <a:rPr lang="en-US" sz="3200" b="1" dirty="0"/>
              <a:t>YEMEN</a:t>
            </a:r>
            <a:endParaRPr lang="en-US" sz="3200" dirty="0"/>
          </a:p>
        </p:txBody>
      </p:sp>
      <p:sp>
        <p:nvSpPr>
          <p:cNvPr id="3" name="Rectangle 2"/>
          <p:cNvSpPr/>
          <p:nvPr/>
        </p:nvSpPr>
        <p:spPr>
          <a:xfrm>
            <a:off x="392607" y="908898"/>
            <a:ext cx="11475542" cy="2031325"/>
          </a:xfrm>
          <a:prstGeom prst="rect">
            <a:avLst/>
          </a:prstGeom>
        </p:spPr>
        <p:txBody>
          <a:bodyPr wrap="square">
            <a:spAutoFit/>
          </a:bodyPr>
          <a:lstStyle/>
          <a:p>
            <a:r>
              <a:rPr lang="en-US" b="1" dirty="0"/>
              <a:t>Assumption 5:</a:t>
            </a:r>
            <a:r>
              <a:rPr lang="en-US" dirty="0"/>
              <a:t>  Vegetation and pasture conditions are currently largely above average, though below-average conditions prevail in southern coastal areas. Vegetation conditions are expected to seasonally decline through February/March 2024 during the dry period, improve from March to May during the first rainy season, seasonally decline during the dry period through June/July, and then finally improve from July to September 2024 during the second rainy season. Given expectations for above-average temperatures, deterioration during dry periods is likely to be faster than normal. Overall, vegetation conditions are likely to remain mixed compared to the average, though with more areas likely to see below-average vegetation conditions over the course of the projection period due to the above-average temperatures.</a:t>
            </a:r>
          </a:p>
        </p:txBody>
      </p:sp>
    </p:spTree>
    <p:extLst>
      <p:ext uri="{BB962C8B-B14F-4D97-AF65-F5344CB8AC3E}">
        <p14:creationId xmlns:p14="http://schemas.microsoft.com/office/powerpoint/2010/main" val="1227347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06" y="1337853"/>
            <a:ext cx="5434149" cy="3406957"/>
          </a:xfrm>
          <a:prstGeom prst="rect">
            <a:avLst/>
          </a:prstGeom>
        </p:spPr>
      </p:pic>
      <p:sp>
        <p:nvSpPr>
          <p:cNvPr id="3" name="Rectangle 2"/>
          <p:cNvSpPr/>
          <p:nvPr/>
        </p:nvSpPr>
        <p:spPr>
          <a:xfrm>
            <a:off x="6480629" y="394136"/>
            <a:ext cx="5425440" cy="6186309"/>
          </a:xfrm>
          <a:prstGeom prst="rect">
            <a:avLst/>
          </a:prstGeom>
        </p:spPr>
        <p:txBody>
          <a:bodyPr wrap="square">
            <a:spAutoFit/>
          </a:bodyPr>
          <a:lstStyle/>
          <a:p>
            <a:r>
              <a:rPr lang="en-US" sz="1200" b="0" i="0" dirty="0">
                <a:solidFill>
                  <a:srgbClr val="000000"/>
                </a:solidFill>
                <a:effectLst/>
              </a:rPr>
              <a:t>KEY POINTS</a:t>
            </a:r>
            <a:br>
              <a:rPr lang="en-US" sz="1200" dirty="0"/>
            </a:br>
            <a:r>
              <a:rPr lang="en-US" sz="1200" b="0" i="0" dirty="0">
                <a:solidFill>
                  <a:srgbClr val="000000"/>
                </a:solidFill>
                <a:effectLst/>
              </a:rPr>
              <a:t>• Current situation: Outbreaks developed, groups, bands, and breeding: </a:t>
            </a:r>
            <a:r>
              <a:rPr lang="en-US" sz="1200" b="1" i="0" dirty="0">
                <a:solidFill>
                  <a:srgbClr val="660000"/>
                </a:solidFill>
                <a:effectLst/>
              </a:rPr>
              <a:t>Eritrea</a:t>
            </a:r>
            <a:r>
              <a:rPr lang="en-US" sz="1200" b="0" i="0" dirty="0">
                <a:solidFill>
                  <a:srgbClr val="000000"/>
                </a:solidFill>
                <a:effectLst/>
              </a:rPr>
              <a:t>, </a:t>
            </a:r>
            <a:r>
              <a:rPr lang="en-US" sz="1200" b="1" i="0" dirty="0">
                <a:solidFill>
                  <a:srgbClr val="660000"/>
                </a:solidFill>
                <a:effectLst/>
              </a:rPr>
              <a:t>Saudi Arabia</a:t>
            </a:r>
            <a:r>
              <a:rPr lang="en-US" sz="1200" b="0" i="0" dirty="0">
                <a:solidFill>
                  <a:srgbClr val="000000"/>
                </a:solidFill>
                <a:effectLst/>
              </a:rPr>
              <a:t>, </a:t>
            </a:r>
            <a:r>
              <a:rPr lang="en-US" sz="1200" b="1" i="0" dirty="0">
                <a:solidFill>
                  <a:srgbClr val="660000"/>
                </a:solidFill>
                <a:effectLst/>
              </a:rPr>
              <a:t>Somalia</a:t>
            </a:r>
            <a:r>
              <a:rPr lang="en-US" sz="1200" b="0" i="0" dirty="0">
                <a:solidFill>
                  <a:srgbClr val="000000"/>
                </a:solidFill>
                <a:effectLst/>
              </a:rPr>
              <a:t>, </a:t>
            </a:r>
            <a:r>
              <a:rPr lang="en-US" sz="1200" b="1" i="0" dirty="0">
                <a:solidFill>
                  <a:srgbClr val="660000"/>
                </a:solidFill>
                <a:effectLst/>
              </a:rPr>
              <a:t>Sudan</a:t>
            </a:r>
            <a:br>
              <a:rPr lang="en-US" sz="1200" dirty="0"/>
            </a:br>
            <a:r>
              <a:rPr lang="en-US" sz="1200" b="0" i="0" dirty="0">
                <a:solidFill>
                  <a:srgbClr val="000000"/>
                </a:solidFill>
                <a:effectLst/>
              </a:rPr>
              <a:t>• Current situation: The first generation of winter season (Nov–Jan) on the Red Sea and the Gulf of Aden coasts</a:t>
            </a:r>
            <a:br>
              <a:rPr lang="en-US" sz="1200" dirty="0"/>
            </a:br>
            <a:r>
              <a:rPr lang="en-US" sz="1200" b="0" i="0" dirty="0">
                <a:solidFill>
                  <a:srgbClr val="000000"/>
                </a:solidFill>
                <a:effectLst/>
              </a:rPr>
              <a:t>• Control: operations in </a:t>
            </a:r>
            <a:r>
              <a:rPr lang="en-US" sz="1200" b="1" i="0" dirty="0">
                <a:solidFill>
                  <a:srgbClr val="660000"/>
                </a:solidFill>
                <a:effectLst/>
              </a:rPr>
              <a:t>Eritrea</a:t>
            </a:r>
            <a:r>
              <a:rPr lang="en-US" sz="1200" b="0" i="0" dirty="0">
                <a:solidFill>
                  <a:srgbClr val="000000"/>
                </a:solidFill>
                <a:effectLst/>
              </a:rPr>
              <a:t>, </a:t>
            </a:r>
            <a:r>
              <a:rPr lang="en-US" sz="1200" b="1" i="0" dirty="0">
                <a:solidFill>
                  <a:srgbClr val="660000"/>
                </a:solidFill>
                <a:effectLst/>
              </a:rPr>
              <a:t>Mauritania</a:t>
            </a:r>
            <a:r>
              <a:rPr lang="en-US" sz="1200" b="0" i="0" dirty="0">
                <a:solidFill>
                  <a:srgbClr val="000000"/>
                </a:solidFill>
                <a:effectLst/>
              </a:rPr>
              <a:t>, </a:t>
            </a:r>
            <a:r>
              <a:rPr lang="en-US" sz="1200" b="1" i="0" dirty="0">
                <a:solidFill>
                  <a:srgbClr val="660000"/>
                </a:solidFill>
                <a:effectLst/>
              </a:rPr>
              <a:t>Saudi Arabia</a:t>
            </a:r>
            <a:r>
              <a:rPr lang="en-US" sz="1200" b="0" i="0" dirty="0">
                <a:solidFill>
                  <a:srgbClr val="000000"/>
                </a:solidFill>
                <a:effectLst/>
              </a:rPr>
              <a:t>, </a:t>
            </a:r>
            <a:r>
              <a:rPr lang="en-US" sz="1200" b="1" i="0" dirty="0">
                <a:solidFill>
                  <a:srgbClr val="660000"/>
                </a:solidFill>
                <a:effectLst/>
              </a:rPr>
              <a:t>Somalia</a:t>
            </a:r>
            <a:r>
              <a:rPr lang="en-US" sz="1200" b="0" i="0" dirty="0">
                <a:solidFill>
                  <a:srgbClr val="000000"/>
                </a:solidFill>
                <a:effectLst/>
              </a:rPr>
              <a:t>, </a:t>
            </a:r>
            <a:r>
              <a:rPr lang="en-US" sz="1200" b="1" i="0" dirty="0">
                <a:solidFill>
                  <a:srgbClr val="660000"/>
                </a:solidFill>
                <a:effectLst/>
              </a:rPr>
              <a:t>Sudan</a:t>
            </a:r>
            <a:br>
              <a:rPr lang="en-US" sz="1200" dirty="0"/>
            </a:br>
            <a:r>
              <a:rPr lang="en-US" sz="1200" b="0" i="0" dirty="0">
                <a:solidFill>
                  <a:srgbClr val="000000"/>
                </a:solidFill>
                <a:effectLst/>
              </a:rPr>
              <a:t>• November–February: above-normal rains and perhaps a second generation of breeding (Feb–Apr) on the Red Sea and the Gulf of Aden coasts</a:t>
            </a:r>
            <a:br>
              <a:rPr lang="en-US" sz="1200" dirty="0"/>
            </a:br>
            <a:r>
              <a:rPr lang="en-US" sz="1200" b="0" i="0" dirty="0">
                <a:solidFill>
                  <a:srgbClr val="000000"/>
                </a:solidFill>
                <a:effectLst/>
              </a:rPr>
              <a:t>________________________</a:t>
            </a:r>
            <a:br>
              <a:rPr lang="en-US" sz="1200" dirty="0"/>
            </a:br>
            <a:r>
              <a:rPr lang="en-US" sz="1200" b="0" i="0" dirty="0">
                <a:solidFill>
                  <a:srgbClr val="000000"/>
                </a:solidFill>
                <a:effectLst/>
              </a:rPr>
              <a:t>Central Region outbreaks in November.</a:t>
            </a:r>
            <a:br>
              <a:rPr lang="en-US" sz="1200" dirty="0"/>
            </a:br>
            <a:br>
              <a:rPr lang="en-US" sz="1200" dirty="0"/>
            </a:br>
            <a:r>
              <a:rPr lang="en-US" sz="1200" b="0" i="0" dirty="0">
                <a:solidFill>
                  <a:srgbClr val="000000"/>
                </a:solidFill>
                <a:effectLst/>
              </a:rPr>
              <a:t>Four local Desert Locust outbreaks developed during November.</a:t>
            </a:r>
            <a:br>
              <a:rPr lang="en-US" sz="1200" dirty="0"/>
            </a:br>
            <a:br>
              <a:rPr lang="en-US" sz="1200" dirty="0"/>
            </a:br>
            <a:r>
              <a:rPr lang="en-US" sz="1200" b="0" i="0" dirty="0">
                <a:solidFill>
                  <a:srgbClr val="000000"/>
                </a:solidFill>
                <a:effectLst/>
              </a:rPr>
              <a:t>The winter season started earlier than normal this year along the Red Sea and Gulf of Aden coasts due to the </a:t>
            </a:r>
            <a:r>
              <a:rPr lang="en-US" sz="1200" b="1" i="0" dirty="0">
                <a:solidFill>
                  <a:srgbClr val="660000"/>
                </a:solidFill>
                <a:effectLst/>
              </a:rPr>
              <a:t>Indian</a:t>
            </a:r>
            <a:r>
              <a:rPr lang="en-US" sz="1200" b="0" i="0" dirty="0">
                <a:solidFill>
                  <a:srgbClr val="000000"/>
                </a:solidFill>
                <a:effectLst/>
              </a:rPr>
              <a:t> Ocean Dipole and El Niño in the Horn of Africa. A few swarms laid in </a:t>
            </a:r>
            <a:r>
              <a:rPr lang="en-US" sz="1200" b="1" i="0" dirty="0">
                <a:solidFill>
                  <a:srgbClr val="660000"/>
                </a:solidFill>
                <a:effectLst/>
              </a:rPr>
              <a:t>Sudan</a:t>
            </a:r>
            <a:r>
              <a:rPr lang="en-US" sz="1200" b="0" i="0" dirty="0">
                <a:solidFill>
                  <a:srgbClr val="000000"/>
                </a:solidFill>
                <a:effectLst/>
              </a:rPr>
              <a:t> and </a:t>
            </a:r>
            <a:r>
              <a:rPr lang="en-US" sz="1200" b="1" i="0" dirty="0">
                <a:solidFill>
                  <a:srgbClr val="660000"/>
                </a:solidFill>
                <a:effectLst/>
              </a:rPr>
              <a:t>Somalia</a:t>
            </a:r>
            <a:r>
              <a:rPr lang="en-US" sz="1200" b="0" i="0" dirty="0">
                <a:solidFill>
                  <a:srgbClr val="000000"/>
                </a:solidFill>
                <a:effectLst/>
              </a:rPr>
              <a:t> while groups occurred in </a:t>
            </a:r>
            <a:r>
              <a:rPr lang="en-US" sz="1200" b="1" i="0" dirty="0">
                <a:solidFill>
                  <a:srgbClr val="660000"/>
                </a:solidFill>
                <a:effectLst/>
              </a:rPr>
              <a:t>Eritrea</a:t>
            </a:r>
            <a:r>
              <a:rPr lang="en-US" sz="1200" b="0" i="0" dirty="0">
                <a:solidFill>
                  <a:srgbClr val="000000"/>
                </a:solidFill>
                <a:effectLst/>
              </a:rPr>
              <a:t> and </a:t>
            </a:r>
            <a:r>
              <a:rPr lang="en-US" sz="1200" b="1" i="0" dirty="0">
                <a:solidFill>
                  <a:srgbClr val="660000"/>
                </a:solidFill>
                <a:effectLst/>
              </a:rPr>
              <a:t>Saudi Arabia</a:t>
            </a:r>
            <a:r>
              <a:rPr lang="en-US" sz="1200" b="0" i="0" dirty="0">
                <a:solidFill>
                  <a:srgbClr val="000000"/>
                </a:solidFill>
                <a:effectLst/>
              </a:rPr>
              <a:t>. Hatching started and hopper groups and bands increased during the breeding in </a:t>
            </a:r>
            <a:r>
              <a:rPr lang="en-US" sz="1200" b="1" i="0" dirty="0">
                <a:solidFill>
                  <a:srgbClr val="660000"/>
                </a:solidFill>
                <a:effectLst/>
              </a:rPr>
              <a:t>Sudan</a:t>
            </a:r>
            <a:r>
              <a:rPr lang="en-US" sz="1200" b="0" i="0" dirty="0">
                <a:solidFill>
                  <a:srgbClr val="000000"/>
                </a:solidFill>
                <a:effectLst/>
              </a:rPr>
              <a:t>, </a:t>
            </a:r>
            <a:r>
              <a:rPr lang="en-US" sz="1200" b="1" i="0" dirty="0">
                <a:solidFill>
                  <a:srgbClr val="660000"/>
                </a:solidFill>
                <a:effectLst/>
              </a:rPr>
              <a:t>Eritrea</a:t>
            </a:r>
            <a:r>
              <a:rPr lang="en-US" sz="1200" b="0" i="0" dirty="0">
                <a:solidFill>
                  <a:srgbClr val="000000"/>
                </a:solidFill>
                <a:effectLst/>
              </a:rPr>
              <a:t>, </a:t>
            </a:r>
            <a:r>
              <a:rPr lang="en-US" sz="1200" b="1" i="0" dirty="0">
                <a:solidFill>
                  <a:srgbClr val="660000"/>
                </a:solidFill>
                <a:effectLst/>
              </a:rPr>
              <a:t>Somalia</a:t>
            </a:r>
            <a:r>
              <a:rPr lang="en-US" sz="1200" b="0" i="0" dirty="0">
                <a:solidFill>
                  <a:srgbClr val="000000"/>
                </a:solidFill>
                <a:effectLst/>
              </a:rPr>
              <a:t>, and </a:t>
            </a:r>
            <a:r>
              <a:rPr lang="en-US" sz="1200" b="1" i="0" dirty="0">
                <a:solidFill>
                  <a:srgbClr val="660000"/>
                </a:solidFill>
                <a:effectLst/>
              </a:rPr>
              <a:t>Saudi Arabia</a:t>
            </a:r>
            <a:r>
              <a:rPr lang="en-US" sz="1200" b="0" i="0" dirty="0">
                <a:solidFill>
                  <a:srgbClr val="000000"/>
                </a:solidFill>
                <a:effectLst/>
              </a:rPr>
              <a:t> where control was done. </a:t>
            </a:r>
            <a:r>
              <a:rPr lang="en-US" sz="1200" b="1" i="0" dirty="0">
                <a:solidFill>
                  <a:srgbClr val="660000"/>
                </a:solidFill>
                <a:effectLst/>
              </a:rPr>
              <a:t>Yemen</a:t>
            </a:r>
            <a:r>
              <a:rPr lang="en-US" sz="1200" b="0" i="0" dirty="0">
                <a:solidFill>
                  <a:srgbClr val="000000"/>
                </a:solidFill>
                <a:effectLst/>
              </a:rPr>
              <a:t> had some hoppers and adults while </a:t>
            </a:r>
            <a:r>
              <a:rPr lang="en-US" sz="1200" b="1" i="0" dirty="0">
                <a:solidFill>
                  <a:srgbClr val="660000"/>
                </a:solidFill>
                <a:effectLst/>
              </a:rPr>
              <a:t>Egypt</a:t>
            </a:r>
            <a:r>
              <a:rPr lang="en-US" sz="1200" b="0" i="0" dirty="0">
                <a:solidFill>
                  <a:srgbClr val="000000"/>
                </a:solidFill>
                <a:effectLst/>
              </a:rPr>
              <a:t> had a few adults. In the Western Region, low numbers of adults were seen in </a:t>
            </a:r>
            <a:r>
              <a:rPr lang="en-US" sz="1200" b="1" i="0" dirty="0">
                <a:solidFill>
                  <a:srgbClr val="660000"/>
                </a:solidFill>
                <a:effectLst/>
              </a:rPr>
              <a:t>Mauritania</a:t>
            </a:r>
            <a:r>
              <a:rPr lang="en-US" sz="1200" b="0" i="0" dirty="0">
                <a:solidFill>
                  <a:srgbClr val="000000"/>
                </a:solidFill>
                <a:effectLst/>
              </a:rPr>
              <a:t>, </a:t>
            </a:r>
            <a:r>
              <a:rPr lang="en-US" sz="1200" b="1" i="0" dirty="0">
                <a:solidFill>
                  <a:srgbClr val="660000"/>
                </a:solidFill>
                <a:effectLst/>
              </a:rPr>
              <a:t>Niger</a:t>
            </a:r>
            <a:r>
              <a:rPr lang="en-US" sz="1200" b="0" i="0" dirty="0">
                <a:solidFill>
                  <a:srgbClr val="000000"/>
                </a:solidFill>
                <a:effectLst/>
              </a:rPr>
              <a:t>, </a:t>
            </a:r>
            <a:r>
              <a:rPr lang="en-US" sz="1200" b="1" i="0" dirty="0">
                <a:solidFill>
                  <a:srgbClr val="660000"/>
                </a:solidFill>
                <a:effectLst/>
              </a:rPr>
              <a:t>Western Sahara</a:t>
            </a:r>
            <a:r>
              <a:rPr lang="en-US" sz="1200" b="0" i="0" dirty="0">
                <a:solidFill>
                  <a:srgbClr val="000000"/>
                </a:solidFill>
                <a:effectLst/>
              </a:rPr>
              <a:t>, and </a:t>
            </a:r>
            <a:r>
              <a:rPr lang="en-US" sz="1200" b="1" i="0" dirty="0">
                <a:solidFill>
                  <a:srgbClr val="660000"/>
                </a:solidFill>
                <a:effectLst/>
              </a:rPr>
              <a:t>Algeria</a:t>
            </a:r>
            <a:r>
              <a:rPr lang="en-US" sz="1200" b="0" i="0" dirty="0">
                <a:solidFill>
                  <a:srgbClr val="000000"/>
                </a:solidFill>
                <a:effectLst/>
              </a:rPr>
              <a:t>.</a:t>
            </a:r>
            <a:br>
              <a:rPr lang="en-US" sz="1200" dirty="0"/>
            </a:br>
            <a:br>
              <a:rPr lang="en-US" sz="1200" dirty="0"/>
            </a:br>
            <a:r>
              <a:rPr lang="en-US" sz="1200" b="0" i="0" dirty="0">
                <a:solidFill>
                  <a:srgbClr val="000000"/>
                </a:solidFill>
                <a:effectLst/>
              </a:rPr>
              <a:t>During the forecast, breeding will cause locusts to increase during the first generation along the Red Sea and Gulf of Aden coasts from December and January. The latest weather models predict more rain than normal along both sides of the Gulf of Aden and perhaps the southern Red Sea coast, but the northern Red Sea coast is uncertain. Nevertheless, a second generation of breeding is expected from late January to April which would cause locust numbers to increase further with more groups, bands, and some swarms to form. Control operations should continue.</a:t>
            </a:r>
            <a:br>
              <a:rPr lang="en-US" sz="1200" dirty="0"/>
            </a:br>
            <a:br>
              <a:rPr lang="en-US" sz="1200" dirty="0"/>
            </a:br>
            <a:r>
              <a:rPr lang="en-US" sz="1200" b="0" i="0" dirty="0">
                <a:solidFill>
                  <a:srgbClr val="000000"/>
                </a:solidFill>
                <a:effectLst/>
              </a:rPr>
              <a:t>No significant development is likely in the Western and Eastern Regions.</a:t>
            </a:r>
            <a:br>
              <a:rPr lang="en-US" sz="1200" dirty="0"/>
            </a:br>
            <a:br>
              <a:rPr lang="en-US" sz="1200" dirty="0"/>
            </a:br>
            <a:r>
              <a:rPr lang="en-US" sz="1200" b="0" i="0" dirty="0">
                <a:solidFill>
                  <a:srgbClr val="000000"/>
                </a:solidFill>
                <a:effectLst/>
              </a:rPr>
              <a:t>See </a:t>
            </a:r>
            <a:r>
              <a:rPr lang="en-US" sz="1200" b="0" i="0" dirty="0" err="1">
                <a:solidFill>
                  <a:srgbClr val="000000"/>
                </a:solidFill>
                <a:effectLst/>
              </a:rPr>
              <a:t>LocustWatch</a:t>
            </a:r>
            <a:r>
              <a:rPr lang="en-US" sz="1200" b="0" i="0" dirty="0">
                <a:solidFill>
                  <a:srgbClr val="000000"/>
                </a:solidFill>
                <a:effectLst/>
              </a:rPr>
              <a:t>: www.fao.org/ag/locusts</a:t>
            </a:r>
            <a:endParaRPr lang="en-US" sz="1200" dirty="0"/>
          </a:p>
        </p:txBody>
      </p:sp>
    </p:spTree>
    <p:extLst>
      <p:ext uri="{BB962C8B-B14F-4D97-AF65-F5344CB8AC3E}">
        <p14:creationId xmlns:p14="http://schemas.microsoft.com/office/powerpoint/2010/main" val="3761382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01463" y="407126"/>
            <a:ext cx="8095978" cy="6263262"/>
          </a:xfrm>
          <a:prstGeom prst="rect">
            <a:avLst/>
          </a:prstGeom>
        </p:spPr>
      </p:pic>
    </p:spTree>
    <p:extLst>
      <p:ext uri="{BB962C8B-B14F-4D97-AF65-F5344CB8AC3E}">
        <p14:creationId xmlns:p14="http://schemas.microsoft.com/office/powerpoint/2010/main" val="71788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FC91EF9-9844-6A52-056F-826F3E1F2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92" t="13654" r="18333" b="21709"/>
          <a:stretch/>
        </p:blipFill>
        <p:spPr bwMode="auto">
          <a:xfrm>
            <a:off x="228601" y="1371600"/>
            <a:ext cx="5598963"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ydrograph">
            <a:extLst>
              <a:ext uri="{FF2B5EF4-FFF2-40B4-BE49-F238E27FC236}">
                <a16:creationId xmlns:a16="http://schemas.microsoft.com/office/drawing/2014/main" id="{EB8597F1-62F3-8D12-5BDA-BD71C01D0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53" y="1600200"/>
            <a:ext cx="6227047"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7FB266F-2D11-3019-2FAF-7D6072E955EC}"/>
              </a:ext>
            </a:extLst>
          </p:cNvPr>
          <p:cNvGrpSpPr/>
          <p:nvPr/>
        </p:nvGrpSpPr>
        <p:grpSpPr>
          <a:xfrm>
            <a:off x="318171" y="3601454"/>
            <a:ext cx="308098" cy="338554"/>
            <a:chOff x="4079822" y="2048110"/>
            <a:chExt cx="308098" cy="338554"/>
          </a:xfrm>
        </p:grpSpPr>
        <p:sp>
          <p:nvSpPr>
            <p:cNvPr id="5" name="Oval 4">
              <a:extLst>
                <a:ext uri="{FF2B5EF4-FFF2-40B4-BE49-F238E27FC236}">
                  <a16:creationId xmlns:a16="http://schemas.microsoft.com/office/drawing/2014/main" id="{56E33E2E-FA79-2901-8E65-D6FC2102B244}"/>
                </a:ext>
              </a:extLst>
            </p:cNvPr>
            <p:cNvSpPr>
              <a:spLocks noChangeAspect="1"/>
            </p:cNvSpPr>
            <p:nvPr/>
          </p:nvSpPr>
          <p:spPr>
            <a:xfrm>
              <a:off x="4343400" y="2325893"/>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E206BA-1624-12DA-B89A-02DE84AB17A5}"/>
                </a:ext>
              </a:extLst>
            </p:cNvPr>
            <p:cNvSpPr txBox="1"/>
            <p:nvPr/>
          </p:nvSpPr>
          <p:spPr>
            <a:xfrm>
              <a:off x="4079822" y="2048110"/>
              <a:ext cx="308098" cy="338554"/>
            </a:xfrm>
            <a:prstGeom prst="rect">
              <a:avLst/>
            </a:prstGeom>
            <a:noFill/>
          </p:spPr>
          <p:txBody>
            <a:bodyPr wrap="none" rtlCol="0">
              <a:spAutoFit/>
            </a:bodyPr>
            <a:lstStyle/>
            <a:p>
              <a:r>
                <a:rPr lang="en-US" sz="1600" dirty="0">
                  <a:latin typeface="Tw Cen MT" panose="020B0602020104020603" pitchFamily="34" charset="0"/>
                </a:rPr>
                <a:t>A</a:t>
              </a:r>
            </a:p>
          </p:txBody>
        </p:sp>
      </p:grpSp>
      <p:pic>
        <p:nvPicPr>
          <p:cNvPr id="7" name="Picture 6">
            <a:extLst>
              <a:ext uri="{FF2B5EF4-FFF2-40B4-BE49-F238E27FC236}">
                <a16:creationId xmlns:a16="http://schemas.microsoft.com/office/drawing/2014/main" id="{4301122C-192B-B641-2A40-17F5256221B5}"/>
              </a:ext>
            </a:extLst>
          </p:cNvPr>
          <p:cNvPicPr>
            <a:picLocks noChangeAspect="1"/>
          </p:cNvPicPr>
          <p:nvPr/>
        </p:nvPicPr>
        <p:blipFill>
          <a:blip r:embed="rId4"/>
          <a:stretch>
            <a:fillRect/>
          </a:stretch>
        </p:blipFill>
        <p:spPr>
          <a:xfrm>
            <a:off x="4065600" y="4129066"/>
            <a:ext cx="1753442" cy="1128734"/>
          </a:xfrm>
          <a:prstGeom prst="rect">
            <a:avLst/>
          </a:prstGeom>
        </p:spPr>
      </p:pic>
      <p:sp>
        <p:nvSpPr>
          <p:cNvPr id="8" name="TextBox 7">
            <a:extLst>
              <a:ext uri="{FF2B5EF4-FFF2-40B4-BE49-F238E27FC236}">
                <a16:creationId xmlns:a16="http://schemas.microsoft.com/office/drawing/2014/main" id="{E982A4F4-79A2-66E4-5FA2-6FEA3FE4C0B3}"/>
              </a:ext>
            </a:extLst>
          </p:cNvPr>
          <p:cNvSpPr txBox="1"/>
          <p:nvPr/>
        </p:nvSpPr>
        <p:spPr>
          <a:xfrm>
            <a:off x="6364438" y="1371600"/>
            <a:ext cx="963790" cy="323165"/>
          </a:xfrm>
          <a:prstGeom prst="rect">
            <a:avLst/>
          </a:prstGeom>
          <a:noFill/>
        </p:spPr>
        <p:txBody>
          <a:bodyPr wrap="none" rtlCol="0">
            <a:spAutoFit/>
          </a:bodyPr>
          <a:lstStyle/>
          <a:p>
            <a:r>
              <a:rPr lang="en-US" sz="1500" dirty="0">
                <a:latin typeface="Tw Cen MT" panose="020B0602020104020603" pitchFamily="34" charset="0"/>
              </a:rPr>
              <a:t>@ Point A</a:t>
            </a:r>
          </a:p>
        </p:txBody>
      </p:sp>
      <p:sp>
        <p:nvSpPr>
          <p:cNvPr id="9" name="TextBox 8">
            <a:extLst>
              <a:ext uri="{FF2B5EF4-FFF2-40B4-BE49-F238E27FC236}">
                <a16:creationId xmlns:a16="http://schemas.microsoft.com/office/drawing/2014/main" id="{A05E4674-2C9D-6014-C567-D4A8AFD7F306}"/>
              </a:ext>
            </a:extLst>
          </p:cNvPr>
          <p:cNvSpPr txBox="1"/>
          <p:nvPr/>
        </p:nvSpPr>
        <p:spPr>
          <a:xfrm>
            <a:off x="228601" y="5332511"/>
            <a:ext cx="5480181"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Dec 2023 – Mar 2024</a:t>
            </a:r>
            <a:endParaRPr lang="en-US" sz="1400" dirty="0">
              <a:latin typeface="Tw Cen MT" panose="020B0602020104020603" pitchFamily="34" charset="0"/>
            </a:endParaRPr>
          </a:p>
        </p:txBody>
      </p:sp>
      <p:sp>
        <p:nvSpPr>
          <p:cNvPr id="10" name="TextBox 9">
            <a:extLst>
              <a:ext uri="{FF2B5EF4-FFF2-40B4-BE49-F238E27FC236}">
                <a16:creationId xmlns:a16="http://schemas.microsoft.com/office/drawing/2014/main" id="{B68E65EF-C141-AAC0-0819-8A320C4674A4}"/>
              </a:ext>
            </a:extLst>
          </p:cNvPr>
          <p:cNvSpPr txBox="1"/>
          <p:nvPr/>
        </p:nvSpPr>
        <p:spPr>
          <a:xfrm>
            <a:off x="5964953" y="5283200"/>
            <a:ext cx="4696611"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Dec 2023 – Mar 2024</a:t>
            </a:r>
            <a:endParaRPr lang="en-US" sz="1400" dirty="0">
              <a:latin typeface="Tw Cen MT" panose="020B0602020104020603" pitchFamily="34" charset="0"/>
            </a:endParaRPr>
          </a:p>
        </p:txBody>
      </p:sp>
      <p:sp>
        <p:nvSpPr>
          <p:cNvPr id="11" name="TextBox 10">
            <a:extLst>
              <a:ext uri="{FF2B5EF4-FFF2-40B4-BE49-F238E27FC236}">
                <a16:creationId xmlns:a16="http://schemas.microsoft.com/office/drawing/2014/main" id="{C180E303-D7CD-8B25-E81A-C1080FE58938}"/>
              </a:ext>
            </a:extLst>
          </p:cNvPr>
          <p:cNvSpPr txBox="1"/>
          <p:nvPr/>
        </p:nvSpPr>
        <p:spPr>
          <a:xfrm>
            <a:off x="4298872" y="416560"/>
            <a:ext cx="3673571" cy="584775"/>
          </a:xfrm>
          <a:prstGeom prst="rect">
            <a:avLst/>
          </a:prstGeom>
          <a:noFill/>
        </p:spPr>
        <p:txBody>
          <a:bodyPr wrap="none" rtlCol="0">
            <a:spAutoFit/>
          </a:bodyPr>
          <a:lstStyle/>
          <a:p>
            <a:pPr algn="ctr"/>
            <a:r>
              <a:rPr lang="en-US" sz="3200" b="1" dirty="0"/>
              <a:t>Low Risk of Flooding</a:t>
            </a:r>
          </a:p>
        </p:txBody>
      </p:sp>
    </p:spTree>
    <p:extLst>
      <p:ext uri="{BB962C8B-B14F-4D97-AF65-F5344CB8AC3E}">
        <p14:creationId xmlns:p14="http://schemas.microsoft.com/office/powerpoint/2010/main" val="360001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605" y="406400"/>
            <a:ext cx="12027395" cy="584775"/>
          </a:xfrm>
          <a:prstGeom prst="rect">
            <a:avLst/>
          </a:prstGeom>
          <a:noFill/>
        </p:spPr>
        <p:txBody>
          <a:bodyPr wrap="none" rtlCol="0">
            <a:spAutoFit/>
          </a:bodyPr>
          <a:lstStyle/>
          <a:p>
            <a:pPr algn="ctr"/>
            <a:r>
              <a:rPr lang="en-US" sz="3100" b="1" dirty="0"/>
              <a:t>2023 October – December rains among the wettest on 40-years record</a:t>
            </a:r>
          </a:p>
        </p:txBody>
      </p:sp>
      <p:sp>
        <p:nvSpPr>
          <p:cNvPr id="6" name="Text Placeholder 6">
            <a:extLst>
              <a:ext uri="{FF2B5EF4-FFF2-40B4-BE49-F238E27FC236}">
                <a16:creationId xmlns:a16="http://schemas.microsoft.com/office/drawing/2014/main" id="{0DA2AE89-8D05-7E5B-C98E-521761CD5073}"/>
              </a:ext>
            </a:extLst>
          </p:cNvPr>
          <p:cNvSpPr txBox="1">
            <a:spLocks/>
          </p:cNvSpPr>
          <p:nvPr/>
        </p:nvSpPr>
        <p:spPr>
          <a:xfrm>
            <a:off x="3911600" y="1350707"/>
            <a:ext cx="3942079" cy="783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t>2023: Extreme rainfall amounts (SPI)</a:t>
            </a:r>
          </a:p>
        </p:txBody>
      </p:sp>
      <p:sp>
        <p:nvSpPr>
          <p:cNvPr id="10" name="Text Placeholder 5"/>
          <p:cNvSpPr txBox="1">
            <a:spLocks/>
          </p:cNvSpPr>
          <p:nvPr/>
        </p:nvSpPr>
        <p:spPr>
          <a:xfrm>
            <a:off x="426721" y="1252961"/>
            <a:ext cx="3220719" cy="616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t>2023 Well-above average performance (%).</a:t>
            </a:r>
          </a:p>
        </p:txBody>
      </p:sp>
      <p:sp>
        <p:nvSpPr>
          <p:cNvPr id="13" name="Rectangle 12">
            <a:extLst>
              <a:ext uri="{FF2B5EF4-FFF2-40B4-BE49-F238E27FC236}">
                <a16:creationId xmlns:a16="http://schemas.microsoft.com/office/drawing/2014/main" id="{7D29CBE7-1029-4EF9-6B32-C9856BE986F1}"/>
              </a:ext>
            </a:extLst>
          </p:cNvPr>
          <p:cNvSpPr/>
          <p:nvPr/>
        </p:nvSpPr>
        <p:spPr>
          <a:xfrm>
            <a:off x="5799667" y="4083473"/>
            <a:ext cx="1651000" cy="166600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6">
            <a:extLst>
              <a:ext uri="{FF2B5EF4-FFF2-40B4-BE49-F238E27FC236}">
                <a16:creationId xmlns:a16="http://schemas.microsoft.com/office/drawing/2014/main" id="{0DA2AE89-8D05-7E5B-C98E-521761CD5073}"/>
              </a:ext>
            </a:extLst>
          </p:cNvPr>
          <p:cNvSpPr txBox="1">
            <a:spLocks/>
          </p:cNvSpPr>
          <p:nvPr/>
        </p:nvSpPr>
        <p:spPr>
          <a:xfrm>
            <a:off x="8168640" y="1330387"/>
            <a:ext cx="3931919" cy="4476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t>2023: Ranking the seasonal rains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87" y="2052321"/>
            <a:ext cx="3886303" cy="46424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263" y="2087186"/>
            <a:ext cx="3838097" cy="45848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583" y="2065829"/>
            <a:ext cx="3870977" cy="4624142"/>
          </a:xfrm>
          <a:prstGeom prst="rect">
            <a:avLst/>
          </a:prstGeom>
        </p:spPr>
      </p:pic>
    </p:spTree>
    <p:extLst>
      <p:ext uri="{BB962C8B-B14F-4D97-AF65-F5344CB8AC3E}">
        <p14:creationId xmlns:p14="http://schemas.microsoft.com/office/powerpoint/2010/main" val="79433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1730-E36A-4BED-883E-7A5ACC59A34D}"/>
              </a:ext>
            </a:extLst>
          </p:cNvPr>
          <p:cNvSpPr>
            <a:spLocks noGrp="1"/>
          </p:cNvSpPr>
          <p:nvPr>
            <p:ph type="title"/>
          </p:nvPr>
        </p:nvSpPr>
        <p:spPr/>
        <p:txBody>
          <a:bodyPr>
            <a:normAutofit fontScale="90000"/>
          </a:bodyPr>
          <a:lstStyle/>
          <a:p>
            <a:r>
              <a:rPr lang="en-US" sz="3200" b="1" dirty="0">
                <a:latin typeface="+mn-lt"/>
              </a:rPr>
              <a:t>2023 was 2</a:t>
            </a:r>
            <a:r>
              <a:rPr lang="en-US" sz="3200" b="1" baseline="30000" dirty="0">
                <a:latin typeface="+mn-lt"/>
              </a:rPr>
              <a:t>nd</a:t>
            </a:r>
            <a:r>
              <a:rPr lang="en-US" sz="3200" b="1" dirty="0">
                <a:latin typeface="+mn-lt"/>
              </a:rPr>
              <a:t> most impactful, in terms of the number of locations that received extreme high October-November rainfall</a:t>
            </a:r>
          </a:p>
        </p:txBody>
      </p:sp>
      <p:pic>
        <p:nvPicPr>
          <p:cNvPr id="5" name="Content Placeholder 4">
            <a:extLst>
              <a:ext uri="{FF2B5EF4-FFF2-40B4-BE49-F238E27FC236}">
                <a16:creationId xmlns:a16="http://schemas.microsoft.com/office/drawing/2014/main" id="{30578E71-7506-4B7D-8DF4-17DDE9ADFE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9885" y="1825625"/>
            <a:ext cx="7252229" cy="4351338"/>
          </a:xfrm>
        </p:spPr>
      </p:pic>
    </p:spTree>
    <p:extLst>
      <p:ext uri="{BB962C8B-B14F-4D97-AF65-F5344CB8AC3E}">
        <p14:creationId xmlns:p14="http://schemas.microsoft.com/office/powerpoint/2010/main" val="243204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1120" y="497840"/>
            <a:ext cx="8856720" cy="584775"/>
          </a:xfrm>
          <a:prstGeom prst="rect">
            <a:avLst/>
          </a:prstGeom>
          <a:noFill/>
        </p:spPr>
        <p:txBody>
          <a:bodyPr wrap="none" rtlCol="0">
            <a:spAutoFit/>
          </a:bodyPr>
          <a:lstStyle/>
          <a:p>
            <a:r>
              <a:rPr lang="en-US" sz="3200" b="1" dirty="0"/>
              <a:t>Comparing  2023 vs. 1997 and 2019 at peak period </a:t>
            </a:r>
          </a:p>
        </p:txBody>
      </p:sp>
      <p:sp>
        <p:nvSpPr>
          <p:cNvPr id="6" name="Text Placeholder 6">
            <a:extLst>
              <a:ext uri="{FF2B5EF4-FFF2-40B4-BE49-F238E27FC236}">
                <a16:creationId xmlns:a16="http://schemas.microsoft.com/office/drawing/2014/main" id="{0DA2AE89-8D05-7E5B-C98E-521761CD5073}"/>
              </a:ext>
            </a:extLst>
          </p:cNvPr>
          <p:cNvSpPr txBox="1">
            <a:spLocks/>
          </p:cNvSpPr>
          <p:nvPr/>
        </p:nvSpPr>
        <p:spPr>
          <a:xfrm>
            <a:off x="35877" y="1631023"/>
            <a:ext cx="4061285" cy="773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t>2023: Recorded the worst-in-40 years over parts of eastern Horn </a:t>
            </a:r>
          </a:p>
          <a:p>
            <a:pPr>
              <a:buFont typeface="Wingdings" panose="05000000000000000000" pitchFamily="2" charset="2"/>
              <a:buChar char="§"/>
            </a:pPr>
            <a:r>
              <a:rPr lang="en-US" sz="1800" dirty="0"/>
              <a:t>Juba and Shabelle river catchments</a:t>
            </a:r>
          </a:p>
        </p:txBody>
      </p:sp>
      <p:sp>
        <p:nvSpPr>
          <p:cNvPr id="15" name="Text Placeholder 6">
            <a:extLst>
              <a:ext uri="{FF2B5EF4-FFF2-40B4-BE49-F238E27FC236}">
                <a16:creationId xmlns:a16="http://schemas.microsoft.com/office/drawing/2014/main" id="{A240259F-9D35-170F-364E-1B1E35A2BF0A}"/>
              </a:ext>
            </a:extLst>
          </p:cNvPr>
          <p:cNvSpPr txBox="1">
            <a:spLocks/>
          </p:cNvSpPr>
          <p:nvPr/>
        </p:nvSpPr>
        <p:spPr>
          <a:xfrm>
            <a:off x="7998635" y="1534160"/>
            <a:ext cx="3643031" cy="853439"/>
          </a:xfrm>
          <a:prstGeom prst="rect">
            <a:avLst/>
          </a:prstGeom>
          <a:noFill/>
          <a:ln>
            <a:noFill/>
          </a:ln>
        </p:spPr>
        <p:txBody>
          <a:bodyPr spcFirstLastPara="1" wrap="square" lIns="0" tIns="121900" rIns="121920" bIns="121900" anchor="t" anchorCtr="0">
            <a:noAutofit/>
          </a:bodyPr>
          <a:lstStyle>
            <a:defPPr marR="0" lvl="0" algn="l" rtl="0">
              <a:lnSpc>
                <a:spcPct val="100000"/>
              </a:lnSpc>
              <a:spcBef>
                <a:spcPts val="0"/>
              </a:spcBef>
              <a:spcAft>
                <a:spcPts val="0"/>
              </a:spcAft>
            </a:defPPr>
            <a:lvl1pPr marL="0" marR="0" lvl="0" indent="0" algn="l" rtl="0" eaLnBrk="1" hangingPunct="1">
              <a:lnSpc>
                <a:spcPct val="115000"/>
              </a:lnSpc>
              <a:spcBef>
                <a:spcPts val="0"/>
              </a:spcBef>
              <a:spcAft>
                <a:spcPts val="0"/>
              </a:spcAft>
              <a:buClr>
                <a:schemeClr val="accent2"/>
              </a:buClr>
              <a:buSzPts val="1600"/>
              <a:buFontTx/>
              <a:buNone/>
              <a:defRPr sz="1200" b="1" i="0" u="none" strike="noStrike" cap="none" baseline="0">
                <a:solidFill>
                  <a:schemeClr val="dk1"/>
                </a:solidFill>
                <a:latin typeface="Open Sans"/>
                <a:ea typeface="Open Sans"/>
                <a:cs typeface="Open Sans"/>
                <a:sym typeface="Open Sans"/>
              </a:defRPr>
            </a:lvl1pPr>
            <a:lvl2pPr marL="914400" marR="0" lvl="1"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lgn="ctr">
              <a:lnSpc>
                <a:spcPct val="90000"/>
              </a:lnSpc>
              <a:spcBef>
                <a:spcPts val="1000"/>
              </a:spcBef>
              <a:buClrTx/>
              <a:buSzPct val="94000"/>
              <a:buFont typeface="Wingdings" panose="05000000000000000000" pitchFamily="2" charset="2"/>
              <a:buChar char="§"/>
            </a:pPr>
            <a:r>
              <a:rPr lang="en-US" sz="1800" b="0" dirty="0">
                <a:solidFill>
                  <a:schemeClr val="tx1"/>
                </a:solidFill>
                <a:latin typeface="+mn-lt"/>
                <a:ea typeface="+mn-ea"/>
                <a:cs typeface="+mn-cs"/>
              </a:rPr>
              <a:t>1997 worse-than-2023, in terms of geographical extent</a:t>
            </a:r>
          </a:p>
        </p:txBody>
      </p:sp>
      <p:sp>
        <p:nvSpPr>
          <p:cNvPr id="16" name="Text Placeholder 1">
            <a:extLst>
              <a:ext uri="{FF2B5EF4-FFF2-40B4-BE49-F238E27FC236}">
                <a16:creationId xmlns:a16="http://schemas.microsoft.com/office/drawing/2014/main" id="{39877401-173B-6CC0-91C3-7A7206AE38B3}"/>
              </a:ext>
            </a:extLst>
          </p:cNvPr>
          <p:cNvSpPr txBox="1">
            <a:spLocks/>
          </p:cNvSpPr>
          <p:nvPr/>
        </p:nvSpPr>
        <p:spPr>
          <a:xfrm>
            <a:off x="172413" y="6441440"/>
            <a:ext cx="11636496" cy="358282"/>
          </a:xfrm>
          <a:prstGeom prst="rect">
            <a:avLst/>
          </a:prstGeom>
          <a:noFill/>
          <a:ln>
            <a:noFill/>
          </a:ln>
        </p:spPr>
        <p:txBody>
          <a:bodyPr spcFirstLastPara="1" wrap="square" lIns="0" tIns="60960" rIns="0" bIns="0" anchor="t" anchorCtr="0">
            <a:noAutofit/>
          </a:bodyPr>
          <a:lstStyle>
            <a:defPPr marR="0" lvl="0" algn="l" rtl="0">
              <a:lnSpc>
                <a:spcPct val="100000"/>
              </a:lnSpc>
              <a:spcBef>
                <a:spcPts val="0"/>
              </a:spcBef>
              <a:spcAft>
                <a:spcPts val="0"/>
              </a:spcAft>
              <a:defRPr lang="en-US"/>
            </a:defPPr>
            <a:lvl1pPr marR="0" lvl="0" indent="0" algn="ctr">
              <a:lnSpc>
                <a:spcPct val="115000"/>
              </a:lnSpc>
              <a:spcBef>
                <a:spcPts val="0"/>
              </a:spcBef>
              <a:spcAft>
                <a:spcPts val="0"/>
              </a:spcAft>
              <a:buClr>
                <a:schemeClr val="accent2"/>
              </a:buClr>
              <a:buSzPts val="1600"/>
              <a:buFontTx/>
              <a:buNone/>
              <a:defRPr sz="1333" b="0" i="1" u="none" strike="noStrike" cap="none" baseline="0">
                <a:solidFill>
                  <a:srgbClr val="54585A"/>
                </a:solidFill>
                <a:latin typeface="Open Sans"/>
                <a:ea typeface="Open Sans"/>
                <a:cs typeface="Open Sans"/>
              </a:defRPr>
            </a:lvl1pPr>
            <a:lvl2pPr marL="914400" marR="0" lvl="1" indent="-31750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defRPr>
            </a:lvl2pPr>
            <a:lvl3pPr marL="1371600" marR="0" lvl="2" indent="-30480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defRPr>
            </a:lvl3pPr>
            <a:lvl4pPr marL="1828800" marR="0" lvl="3" indent="-30480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defRPr>
            </a:lvl4pPr>
            <a:lvl5pPr marL="2286000" marR="0" lvl="4"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5pPr>
            <a:lvl6pPr marL="2743200" marR="0" lvl="5"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6pPr>
            <a:lvl7pPr marL="3200400" marR="0" lvl="6"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7pPr>
            <a:lvl8pPr marL="3657600" marR="0" lvl="7"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8pPr>
            <a:lvl9pPr marL="4114800" marR="0" lvl="8"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9pPr>
          </a:lstStyle>
          <a:p>
            <a:r>
              <a:rPr lang="en-US" sz="1200" dirty="0"/>
              <a:t>Source of uncertainty: Absence of in situ reports in Somalia in 1997 in CHIRPS data; possible underestimation of rainfall during that also extreme situation.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79852" y="2522332"/>
            <a:ext cx="3919108" cy="391910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97162" y="2542682"/>
            <a:ext cx="3786998" cy="37869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882" y="2570480"/>
            <a:ext cx="3650372" cy="3650372"/>
          </a:xfrm>
          <a:prstGeom prst="rect">
            <a:avLst/>
          </a:prstGeom>
        </p:spPr>
      </p:pic>
      <p:sp>
        <p:nvSpPr>
          <p:cNvPr id="19" name="Text Placeholder 6">
            <a:extLst>
              <a:ext uri="{FF2B5EF4-FFF2-40B4-BE49-F238E27FC236}">
                <a16:creationId xmlns:a16="http://schemas.microsoft.com/office/drawing/2014/main" id="{0DA2AE89-8D05-7E5B-C98E-521761CD5073}"/>
              </a:ext>
            </a:extLst>
          </p:cNvPr>
          <p:cNvSpPr txBox="1">
            <a:spLocks/>
          </p:cNvSpPr>
          <p:nvPr/>
        </p:nvSpPr>
        <p:spPr>
          <a:xfrm>
            <a:off x="3972561" y="182880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2023 worse-than-2019</a:t>
            </a:r>
          </a:p>
        </p:txBody>
      </p:sp>
      <p:sp>
        <p:nvSpPr>
          <p:cNvPr id="12" name="TextBox 11">
            <a:extLst>
              <a:ext uri="{FF2B5EF4-FFF2-40B4-BE49-F238E27FC236}">
                <a16:creationId xmlns:a16="http://schemas.microsoft.com/office/drawing/2014/main" id="{AC70D1F6-CE5D-4027-AD1E-B41F94DFD6F7}"/>
              </a:ext>
            </a:extLst>
          </p:cNvPr>
          <p:cNvSpPr txBox="1"/>
          <p:nvPr/>
        </p:nvSpPr>
        <p:spPr>
          <a:xfrm>
            <a:off x="3385930" y="1153762"/>
            <a:ext cx="6096000" cy="369332"/>
          </a:xfrm>
          <a:prstGeom prst="rect">
            <a:avLst/>
          </a:prstGeom>
          <a:noFill/>
        </p:spPr>
        <p:txBody>
          <a:bodyPr wrap="square">
            <a:spAutoFit/>
          </a:bodyPr>
          <a:lstStyle/>
          <a:p>
            <a:r>
              <a:rPr lang="en-US" sz="1800" dirty="0"/>
              <a:t>Period of analysis: 21 October – 20 November </a:t>
            </a:r>
          </a:p>
        </p:txBody>
      </p:sp>
    </p:spTree>
    <p:extLst>
      <p:ext uri="{BB962C8B-B14F-4D97-AF65-F5344CB8AC3E}">
        <p14:creationId xmlns:p14="http://schemas.microsoft.com/office/powerpoint/2010/main" val="154393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1120" y="497840"/>
            <a:ext cx="8856720" cy="584775"/>
          </a:xfrm>
          <a:prstGeom prst="rect">
            <a:avLst/>
          </a:prstGeom>
          <a:noFill/>
        </p:spPr>
        <p:txBody>
          <a:bodyPr wrap="none" rtlCol="0">
            <a:spAutoFit/>
          </a:bodyPr>
          <a:lstStyle/>
          <a:p>
            <a:r>
              <a:rPr lang="en-US" sz="3200" b="1" dirty="0"/>
              <a:t>Comparing  2023 vs. 1997 and 2019 at peak period </a:t>
            </a:r>
          </a:p>
        </p:txBody>
      </p:sp>
      <p:sp>
        <p:nvSpPr>
          <p:cNvPr id="6" name="Text Placeholder 6">
            <a:extLst>
              <a:ext uri="{FF2B5EF4-FFF2-40B4-BE49-F238E27FC236}">
                <a16:creationId xmlns:a16="http://schemas.microsoft.com/office/drawing/2014/main" id="{0DA2AE89-8D05-7E5B-C98E-521761CD5073}"/>
              </a:ext>
            </a:extLst>
          </p:cNvPr>
          <p:cNvSpPr txBox="1">
            <a:spLocks/>
          </p:cNvSpPr>
          <p:nvPr/>
        </p:nvSpPr>
        <p:spPr>
          <a:xfrm>
            <a:off x="98950" y="1614119"/>
            <a:ext cx="3817067" cy="773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t>2023: Recorded the worst-in-40 years over parts of eastern Horn</a:t>
            </a:r>
          </a:p>
          <a:p>
            <a:pPr>
              <a:buFont typeface="Wingdings" panose="05000000000000000000" pitchFamily="2" charset="2"/>
              <a:buChar char="§"/>
            </a:pPr>
            <a:r>
              <a:rPr lang="en-US" sz="1800" dirty="0"/>
              <a:t>Juba and Shabelle river catchments</a:t>
            </a:r>
          </a:p>
          <a:p>
            <a:pPr>
              <a:buFont typeface="Wingdings" panose="05000000000000000000" pitchFamily="2" charset="2"/>
              <a:buChar char="§"/>
            </a:pPr>
            <a:endParaRPr lang="en-US" sz="1800" dirty="0"/>
          </a:p>
        </p:txBody>
      </p:sp>
      <p:sp>
        <p:nvSpPr>
          <p:cNvPr id="15" name="Text Placeholder 6">
            <a:extLst>
              <a:ext uri="{FF2B5EF4-FFF2-40B4-BE49-F238E27FC236}">
                <a16:creationId xmlns:a16="http://schemas.microsoft.com/office/drawing/2014/main" id="{A240259F-9D35-170F-364E-1B1E35A2BF0A}"/>
              </a:ext>
            </a:extLst>
          </p:cNvPr>
          <p:cNvSpPr txBox="1">
            <a:spLocks/>
          </p:cNvSpPr>
          <p:nvPr/>
        </p:nvSpPr>
        <p:spPr>
          <a:xfrm>
            <a:off x="7998635" y="1534160"/>
            <a:ext cx="3643031" cy="853439"/>
          </a:xfrm>
          <a:prstGeom prst="rect">
            <a:avLst/>
          </a:prstGeom>
          <a:noFill/>
          <a:ln>
            <a:noFill/>
          </a:ln>
        </p:spPr>
        <p:txBody>
          <a:bodyPr spcFirstLastPara="1" wrap="square" lIns="0" tIns="121900" rIns="121920" bIns="121900" anchor="t" anchorCtr="0">
            <a:noAutofit/>
          </a:bodyPr>
          <a:lstStyle>
            <a:defPPr marR="0" lvl="0" algn="l" rtl="0">
              <a:lnSpc>
                <a:spcPct val="100000"/>
              </a:lnSpc>
              <a:spcBef>
                <a:spcPts val="0"/>
              </a:spcBef>
              <a:spcAft>
                <a:spcPts val="0"/>
              </a:spcAft>
            </a:defPPr>
            <a:lvl1pPr marL="0" marR="0" lvl="0" indent="0" algn="l" rtl="0" eaLnBrk="1" hangingPunct="1">
              <a:lnSpc>
                <a:spcPct val="115000"/>
              </a:lnSpc>
              <a:spcBef>
                <a:spcPts val="0"/>
              </a:spcBef>
              <a:spcAft>
                <a:spcPts val="0"/>
              </a:spcAft>
              <a:buClr>
                <a:schemeClr val="accent2"/>
              </a:buClr>
              <a:buSzPts val="1600"/>
              <a:buFontTx/>
              <a:buNone/>
              <a:defRPr sz="1200" b="1" i="0" u="none" strike="noStrike" cap="none" baseline="0">
                <a:solidFill>
                  <a:schemeClr val="dk1"/>
                </a:solidFill>
                <a:latin typeface="Open Sans"/>
                <a:ea typeface="Open Sans"/>
                <a:cs typeface="Open Sans"/>
                <a:sym typeface="Open Sans"/>
              </a:defRPr>
            </a:lvl1pPr>
            <a:lvl2pPr marL="914400" marR="0" lvl="1"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lgn="ctr">
              <a:lnSpc>
                <a:spcPct val="90000"/>
              </a:lnSpc>
              <a:spcBef>
                <a:spcPts val="1000"/>
              </a:spcBef>
              <a:buClrTx/>
              <a:buSzPct val="94000"/>
              <a:buFont typeface="Wingdings" panose="05000000000000000000" pitchFamily="2" charset="2"/>
              <a:buChar char="§"/>
            </a:pPr>
            <a:r>
              <a:rPr lang="en-US" sz="1800" b="0" dirty="0">
                <a:solidFill>
                  <a:schemeClr val="tx1"/>
                </a:solidFill>
                <a:latin typeface="+mn-lt"/>
                <a:ea typeface="+mn-ea"/>
                <a:cs typeface="+mn-cs"/>
              </a:rPr>
              <a:t>1997 worse-than-2023, in terms of geographical extent</a:t>
            </a:r>
          </a:p>
        </p:txBody>
      </p:sp>
      <p:sp>
        <p:nvSpPr>
          <p:cNvPr id="16" name="Text Placeholder 1">
            <a:extLst>
              <a:ext uri="{FF2B5EF4-FFF2-40B4-BE49-F238E27FC236}">
                <a16:creationId xmlns:a16="http://schemas.microsoft.com/office/drawing/2014/main" id="{39877401-173B-6CC0-91C3-7A7206AE38B3}"/>
              </a:ext>
            </a:extLst>
          </p:cNvPr>
          <p:cNvSpPr txBox="1">
            <a:spLocks/>
          </p:cNvSpPr>
          <p:nvPr/>
        </p:nvSpPr>
        <p:spPr>
          <a:xfrm>
            <a:off x="172413" y="6441440"/>
            <a:ext cx="11636496" cy="358282"/>
          </a:xfrm>
          <a:prstGeom prst="rect">
            <a:avLst/>
          </a:prstGeom>
          <a:noFill/>
          <a:ln>
            <a:noFill/>
          </a:ln>
        </p:spPr>
        <p:txBody>
          <a:bodyPr spcFirstLastPara="1" wrap="square" lIns="0" tIns="60960" rIns="0" bIns="0" anchor="t" anchorCtr="0">
            <a:noAutofit/>
          </a:bodyPr>
          <a:lstStyle>
            <a:defPPr marR="0" lvl="0" algn="l" rtl="0">
              <a:lnSpc>
                <a:spcPct val="100000"/>
              </a:lnSpc>
              <a:spcBef>
                <a:spcPts val="0"/>
              </a:spcBef>
              <a:spcAft>
                <a:spcPts val="0"/>
              </a:spcAft>
              <a:defRPr lang="en-US"/>
            </a:defPPr>
            <a:lvl1pPr marR="0" lvl="0" indent="0" algn="ctr">
              <a:lnSpc>
                <a:spcPct val="115000"/>
              </a:lnSpc>
              <a:spcBef>
                <a:spcPts val="0"/>
              </a:spcBef>
              <a:spcAft>
                <a:spcPts val="0"/>
              </a:spcAft>
              <a:buClr>
                <a:schemeClr val="accent2"/>
              </a:buClr>
              <a:buSzPts val="1600"/>
              <a:buFontTx/>
              <a:buNone/>
              <a:defRPr sz="1333" b="0" i="1" u="none" strike="noStrike" cap="none" baseline="0">
                <a:solidFill>
                  <a:srgbClr val="54585A"/>
                </a:solidFill>
                <a:latin typeface="Open Sans"/>
                <a:ea typeface="Open Sans"/>
                <a:cs typeface="Open Sans"/>
              </a:defRPr>
            </a:lvl1pPr>
            <a:lvl2pPr marL="914400" marR="0" lvl="1" indent="-31750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defRPr>
            </a:lvl2pPr>
            <a:lvl3pPr marL="1371600" marR="0" lvl="2" indent="-30480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defRPr>
            </a:lvl3pPr>
            <a:lvl4pPr marL="1828800" marR="0" lvl="3" indent="-30480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defRPr>
            </a:lvl4pPr>
            <a:lvl5pPr marL="2286000" marR="0" lvl="4"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5pPr>
            <a:lvl6pPr marL="2743200" marR="0" lvl="5"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6pPr>
            <a:lvl7pPr marL="3200400" marR="0" lvl="6"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7pPr>
            <a:lvl8pPr marL="3657600" marR="0" lvl="7"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8pPr>
            <a:lvl9pPr marL="4114800" marR="0" lvl="8" indent="-30480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defRPr>
            </a:lvl9pPr>
          </a:lstStyle>
          <a:p>
            <a:r>
              <a:rPr lang="en-US" sz="1200" dirty="0"/>
              <a:t>Source of uncertainty: Absence of in situ reports in Somalia in 1997 in CHIRPS data; possible underestimation of rainfall during that also extreme situation.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79852" y="2522332"/>
            <a:ext cx="3919108" cy="391910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97162" y="2542682"/>
            <a:ext cx="3786998" cy="37869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2081" y="2581638"/>
            <a:ext cx="3650372" cy="3650372"/>
          </a:xfrm>
          <a:prstGeom prst="rect">
            <a:avLst/>
          </a:prstGeom>
        </p:spPr>
      </p:pic>
      <p:sp>
        <p:nvSpPr>
          <p:cNvPr id="19" name="Text Placeholder 6">
            <a:extLst>
              <a:ext uri="{FF2B5EF4-FFF2-40B4-BE49-F238E27FC236}">
                <a16:creationId xmlns:a16="http://schemas.microsoft.com/office/drawing/2014/main" id="{0DA2AE89-8D05-7E5B-C98E-521761CD5073}"/>
              </a:ext>
            </a:extLst>
          </p:cNvPr>
          <p:cNvSpPr txBox="1">
            <a:spLocks/>
          </p:cNvSpPr>
          <p:nvPr/>
        </p:nvSpPr>
        <p:spPr>
          <a:xfrm>
            <a:off x="3972561" y="182880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2023 worse-than-2019</a:t>
            </a:r>
          </a:p>
        </p:txBody>
      </p:sp>
      <p:sp>
        <p:nvSpPr>
          <p:cNvPr id="12" name="TextBox 11">
            <a:extLst>
              <a:ext uri="{FF2B5EF4-FFF2-40B4-BE49-F238E27FC236}">
                <a16:creationId xmlns:a16="http://schemas.microsoft.com/office/drawing/2014/main" id="{AC70D1F6-CE5D-4027-AD1E-B41F94DFD6F7}"/>
              </a:ext>
            </a:extLst>
          </p:cNvPr>
          <p:cNvSpPr txBox="1"/>
          <p:nvPr/>
        </p:nvSpPr>
        <p:spPr>
          <a:xfrm>
            <a:off x="3385930" y="1153762"/>
            <a:ext cx="6096000" cy="369332"/>
          </a:xfrm>
          <a:prstGeom prst="rect">
            <a:avLst/>
          </a:prstGeom>
          <a:noFill/>
        </p:spPr>
        <p:txBody>
          <a:bodyPr wrap="square">
            <a:spAutoFit/>
          </a:bodyPr>
          <a:lstStyle/>
          <a:p>
            <a:r>
              <a:rPr lang="en-US" sz="1800" dirty="0"/>
              <a:t>Period of analysis: 21 October – 20 November </a:t>
            </a:r>
          </a:p>
        </p:txBody>
      </p:sp>
    </p:spTree>
    <p:extLst>
      <p:ext uri="{BB962C8B-B14F-4D97-AF65-F5344CB8AC3E}">
        <p14:creationId xmlns:p14="http://schemas.microsoft.com/office/powerpoint/2010/main" val="106064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2883</TotalTime>
  <Words>3596</Words>
  <Application>Microsoft Office PowerPoint</Application>
  <PresentationFormat>Widescreen</PresentationFormat>
  <Paragraphs>318</Paragraphs>
  <Slides>55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Calibri Light</vt:lpstr>
      <vt:lpstr>Candara</vt:lpstr>
      <vt:lpstr>Courier New</vt:lpstr>
      <vt:lpstr>Georgia</vt:lpstr>
      <vt:lpstr>Open Sans</vt:lpstr>
      <vt:lpstr>Tw Cen MT</vt:lpstr>
      <vt:lpstr>Wingdings</vt:lpstr>
      <vt:lpstr>Office Theme</vt:lpstr>
      <vt:lpstr>East – Africa &amp; Yemen Agro-Climatic Conditions &amp; Outlook</vt:lpstr>
      <vt:lpstr>Outline</vt:lpstr>
      <vt:lpstr>Questions for Science Partners</vt:lpstr>
      <vt:lpstr>PowerPoint Presentation</vt:lpstr>
      <vt:lpstr>PowerPoint Presentation</vt:lpstr>
      <vt:lpstr>PowerPoint Presentation</vt:lpstr>
      <vt:lpstr>2023 was 2nd most impactful, in terms of the number of locations that received extreme high October-November rainfall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Gideon Galu</dc:creator>
  <cp:lastModifiedBy>Pervez, Shahriar</cp:lastModifiedBy>
  <cp:revision>100</cp:revision>
  <dcterms:created xsi:type="dcterms:W3CDTF">2023-12-17T05:51:14Z</dcterms:created>
  <dcterms:modified xsi:type="dcterms:W3CDTF">2023-12-20T00:17:09Z</dcterms:modified>
</cp:coreProperties>
</file>