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2" r:id="rId1"/>
  </p:sldMasterIdLst>
  <p:notesMasterIdLst>
    <p:notesMasterId r:id="rId9"/>
  </p:notesMasterIdLst>
  <p:sldIdLst>
    <p:sldId id="256" r:id="rId2"/>
    <p:sldId id="270" r:id="rId3"/>
    <p:sldId id="302" r:id="rId4"/>
    <p:sldId id="303" r:id="rId5"/>
    <p:sldId id="304" r:id="rId6"/>
    <p:sldId id="305" r:id="rId7"/>
    <p:sldId id="306" r:id="rId8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0"/>
      <p:bold r:id="rId11"/>
      <p:italic r:id="rId12"/>
      <p:boldItalic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Open Sans SemiBold" panose="020B0706030804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AC9016-9ACA-4F10-80E5-C1F497981987}">
  <a:tblStyle styleId="{41AC9016-9ACA-4F10-80E5-C1F49798198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7D7F0A4-F5F6-4BE8-BB8F-84ABBDAE917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" name="Google Shape;3788;g3057496edb0_0_1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9" name="Google Shape;3789;g3057496edb0_0_1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Default title slide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6D439D42-892A-58D9-C1F0-91FD6CE27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D6AF5D5F-73FF-B82C-5CAF-AB409239BA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4BE9586E-B4A5-FE80-C5F8-5FE3906014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96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66F2E7C4-BE3C-6BD7-8A5A-F0E6BC498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98228261-9BFF-EF26-233B-BB451FA9DD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DC540E78-A55F-6962-86B9-1E2721B2F7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76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7816A692-D6F8-C871-CA9A-74E3A820A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31098AA2-7410-1D28-CF67-AD3B333D47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B1C10EF4-D4AE-876E-87AD-034A18579A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7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C0E51B13-D9E0-9692-2F5D-127C00C5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B4470977-E1A7-EC8F-CB74-12D1E3EC6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A444F4E2-FA3A-01FD-0F68-05AEA9692C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299CD455-44DB-573D-F4CA-890FB00A8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1C656DC6-D543-A1D7-041C-A8E79347CC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D1B89410-E72B-9661-F4B2-A446E8F0CB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69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3_4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"/>
          <p:cNvGrpSpPr/>
          <p:nvPr/>
        </p:nvGrpSpPr>
        <p:grpSpPr>
          <a:xfrm>
            <a:off x="-160400" y="-647700"/>
            <a:ext cx="11927008" cy="6888885"/>
            <a:chOff x="-825500" y="-742950"/>
            <a:chExt cx="11927008" cy="6888885"/>
          </a:xfrm>
        </p:grpSpPr>
        <p:sp>
          <p:nvSpPr>
            <p:cNvPr id="15" name="Google Shape;15;p2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2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4024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3" name="Google Shape;593;p2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417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200"/>
              <a:buFont typeface="Open Sans"/>
              <a:buNone/>
              <a:defRPr sz="12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2"/>
          <p:cNvSpPr txBox="1"/>
          <p:nvPr/>
        </p:nvSpPr>
        <p:spPr>
          <a:xfrm>
            <a:off x="394800" y="1536250"/>
            <a:ext cx="395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Famine Early Warning Systems Network</a:t>
            </a:r>
            <a:endParaRPr sz="1200">
              <a:solidFill>
                <a:schemeClr val="dk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95" name="Google Shape;595;p2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[dense, grey]">
  <p:cSld name="TITLE_AND_BODY_1_1_1_3">
    <p:bg>
      <p:bgPr>
        <a:solidFill>
          <a:schemeClr val="accent5"/>
        </a:solidFill>
        <a:effectLst/>
      </p:bgPr>
    </p:bg>
    <p:spTree>
      <p:nvGrpSpPr>
        <p:cNvPr id="1" name="Shape 3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" name="Google Shape;3120;p30"/>
          <p:cNvSpPr>
            <a:spLocks noGrp="1"/>
          </p:cNvSpPr>
          <p:nvPr>
            <p:ph type="pic" idx="2"/>
          </p:nvPr>
        </p:nvSpPr>
        <p:spPr>
          <a:xfrm>
            <a:off x="4652700" y="1195550"/>
            <a:ext cx="4300800" cy="2940900"/>
          </a:xfrm>
          <a:prstGeom prst="rect">
            <a:avLst/>
          </a:prstGeom>
          <a:noFill/>
          <a:ln>
            <a:noFill/>
          </a:ln>
        </p:spPr>
      </p:sp>
      <p:sp>
        <p:nvSpPr>
          <p:cNvPr id="3121" name="Google Shape;3121;p30"/>
          <p:cNvSpPr txBox="1">
            <a:spLocks noGrp="1"/>
          </p:cNvSpPr>
          <p:nvPr>
            <p:ph type="subTitle" idx="1"/>
          </p:nvPr>
        </p:nvSpPr>
        <p:spPr>
          <a:xfrm>
            <a:off x="4652700" y="4136450"/>
            <a:ext cx="4300800" cy="200100"/>
          </a:xfrm>
          <a:prstGeom prst="rect">
            <a:avLst/>
          </a:prstGeom>
        </p:spPr>
        <p:txBody>
          <a:bodyPr spcFirstLastPara="1" wrap="square" lIns="0" tIns="4575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22" name="Google Shape;3122;p30"/>
          <p:cNvSpPr txBox="1">
            <a:spLocks noGrp="1"/>
          </p:cNvSpPr>
          <p:nvPr>
            <p:ph type="subTitle" idx="3"/>
          </p:nvPr>
        </p:nvSpPr>
        <p:spPr>
          <a:xfrm>
            <a:off x="4652700" y="579950"/>
            <a:ext cx="4300800" cy="615600"/>
          </a:xfrm>
          <a:prstGeom prst="rect">
            <a:avLst/>
          </a:prstGeom>
        </p:spPr>
        <p:txBody>
          <a:bodyPr spcFirstLastPara="1" wrap="square" lIns="0" tIns="91500" rIns="91500" bIns="915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23" name="Google Shape;3123;p30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4" name="Google Shape;3124;p30"/>
          <p:cNvSpPr txBox="1">
            <a:spLocks noGrp="1"/>
          </p:cNvSpPr>
          <p:nvPr>
            <p:ph type="body" idx="4"/>
          </p:nvPr>
        </p:nvSpPr>
        <p:spPr>
          <a:xfrm>
            <a:off x="190500" y="618175"/>
            <a:ext cx="43815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5" name="Google Shape;3125;p3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[alternate]">
  <p:cSld name="TITLE_3_6_1"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"/>
          <p:cNvGrpSpPr/>
          <p:nvPr/>
        </p:nvGrpSpPr>
        <p:grpSpPr>
          <a:xfrm>
            <a:off x="-160400" y="-647700"/>
            <a:ext cx="11927008" cy="6888885"/>
            <a:chOff x="-825500" y="-742950"/>
            <a:chExt cx="11927008" cy="6888885"/>
          </a:xfrm>
        </p:grpSpPr>
        <p:sp>
          <p:nvSpPr>
            <p:cNvPr id="601" name="Google Shape;601;p3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8" name="Google Shape;1178;p3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5316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9" name="Google Shape;1179;p3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3468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0" name="Google Shape;1180;p3"/>
          <p:cNvSpPr txBox="1"/>
          <p:nvPr/>
        </p:nvSpPr>
        <p:spPr>
          <a:xfrm>
            <a:off x="394800" y="1536250"/>
            <a:ext cx="395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Famine Early Warning Systems Network</a:t>
            </a:r>
            <a:endParaRPr sz="12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181" name="Google Shape;1181;p3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short">
  <p:cSld name="SECTION_TITLE_AND_DESCRIPTION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"/>
          <p:cNvSpPr/>
          <p:nvPr/>
        </p:nvSpPr>
        <p:spPr>
          <a:xfrm>
            <a:off x="4572000" y="-125"/>
            <a:ext cx="4572000" cy="46534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4"/>
          <p:cNvSpPr txBox="1">
            <a:spLocks noGrp="1"/>
          </p:cNvSpPr>
          <p:nvPr>
            <p:ph type="title"/>
          </p:nvPr>
        </p:nvSpPr>
        <p:spPr>
          <a:xfrm>
            <a:off x="428625" y="2192600"/>
            <a:ext cx="3657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88" name="Google Shape;1188;p4"/>
          <p:cNvSpPr txBox="1">
            <a:spLocks noGrp="1"/>
          </p:cNvSpPr>
          <p:nvPr>
            <p:ph type="body" idx="1"/>
          </p:nvPr>
        </p:nvSpPr>
        <p:spPr>
          <a:xfrm>
            <a:off x="5029200" y="766350"/>
            <a:ext cx="36576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189" name="Google Shape;1189;p4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0" name="Google Shape;1190;p4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intro">
  <p:cSld name="SECTION_TITLE_AND_DESCRIPTION_1_3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5"/>
          <p:cNvSpPr/>
          <p:nvPr/>
        </p:nvSpPr>
        <p:spPr>
          <a:xfrm>
            <a:off x="4572000" y="-125"/>
            <a:ext cx="4572000" cy="46534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5"/>
          <p:cNvSpPr txBox="1">
            <a:spLocks noGrp="1"/>
          </p:cNvSpPr>
          <p:nvPr>
            <p:ph type="ctrTitle"/>
          </p:nvPr>
        </p:nvSpPr>
        <p:spPr>
          <a:xfrm>
            <a:off x="428625" y="3096513"/>
            <a:ext cx="37005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400"/>
              <a:buFont typeface="Open Sans"/>
              <a:buNone/>
              <a:defRPr sz="14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4" name="Google Shape;1194;p5"/>
          <p:cNvSpPr>
            <a:spLocks noGrp="1"/>
          </p:cNvSpPr>
          <p:nvPr>
            <p:ph type="pic" idx="2"/>
          </p:nvPr>
        </p:nvSpPr>
        <p:spPr>
          <a:xfrm>
            <a:off x="5492550" y="1206300"/>
            <a:ext cx="2730900" cy="2730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95" name="Google Shape;1195;p5"/>
          <p:cNvSpPr txBox="1">
            <a:spLocks noGrp="1"/>
          </p:cNvSpPr>
          <p:nvPr>
            <p:ph type="title" idx="3"/>
          </p:nvPr>
        </p:nvSpPr>
        <p:spPr>
          <a:xfrm>
            <a:off x="428625" y="2192600"/>
            <a:ext cx="3657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1196" name="Google Shape;1196;p5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7" name="Google Shape;1197;p5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long">
  <p:cSld name="SECTION_TITLE_AND_DESCRIPTION_1_2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"/>
          <p:cNvSpPr/>
          <p:nvPr/>
        </p:nvSpPr>
        <p:spPr>
          <a:xfrm>
            <a:off x="2738250" y="-125"/>
            <a:ext cx="6405900" cy="46534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6"/>
          <p:cNvSpPr txBox="1">
            <a:spLocks noGrp="1"/>
          </p:cNvSpPr>
          <p:nvPr>
            <p:ph type="title"/>
          </p:nvPr>
        </p:nvSpPr>
        <p:spPr>
          <a:xfrm>
            <a:off x="428625" y="2192600"/>
            <a:ext cx="183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1201" name="Google Shape;1201;p6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2" name="Google Shape;1202;p6"/>
          <p:cNvSpPr txBox="1">
            <a:spLocks noGrp="1"/>
          </p:cNvSpPr>
          <p:nvPr>
            <p:ph type="body" idx="1"/>
          </p:nvPr>
        </p:nvSpPr>
        <p:spPr>
          <a:xfrm>
            <a:off x="3262175" y="766350"/>
            <a:ext cx="54246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03" name="Google Shape;1203;p6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dark, 1:1 ratio]">
  <p:cSld name="SECTION_TITLE_AND_DESCRIPTION_1_1"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p18"/>
          <p:cNvSpPr>
            <a:spLocks noGrp="1"/>
          </p:cNvSpPr>
          <p:nvPr>
            <p:ph type="pic" idx="2"/>
          </p:nvPr>
        </p:nvSpPr>
        <p:spPr>
          <a:xfrm>
            <a:off x="3995475" y="-125"/>
            <a:ext cx="5148600" cy="4486031"/>
          </a:xfrm>
          <a:prstGeom prst="rect">
            <a:avLst/>
          </a:prstGeom>
          <a:noFill/>
          <a:ln>
            <a:noFill/>
          </a:ln>
        </p:spPr>
      </p:sp>
      <p:sp>
        <p:nvSpPr>
          <p:cNvPr id="3034" name="Google Shape;3034;p18"/>
          <p:cNvSpPr/>
          <p:nvPr/>
        </p:nvSpPr>
        <p:spPr>
          <a:xfrm>
            <a:off x="0" y="0"/>
            <a:ext cx="3995400" cy="448603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5" name="Google Shape;3035;p18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36" name="Google Shape;3036;p18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7" name="Google Shape;3037;p18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39" name="Google Shape;3039;p18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0" name="Google Shape;3040;p18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41" name="Google Shape;3041;p18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dark, 4:3 ratio]">
  <p:cSld name="SECTION_TITLE_AND_DESCRIPTION_1_1_4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4" name="Google Shape;3044;p19"/>
          <p:cNvSpPr>
            <a:spLocks noGrp="1"/>
          </p:cNvSpPr>
          <p:nvPr>
            <p:ph type="pic" idx="2"/>
          </p:nvPr>
        </p:nvSpPr>
        <p:spPr>
          <a:xfrm>
            <a:off x="4114800" y="858300"/>
            <a:ext cx="4572000" cy="30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045" name="Google Shape;3045;p19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46" name="Google Shape;3046;p19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7" name="Google Shape;3047;p19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8" name="Google Shape;3048;p19"/>
          <p:cNvSpPr/>
          <p:nvPr/>
        </p:nvSpPr>
        <p:spPr>
          <a:xfrm>
            <a:off x="0" y="4556775"/>
            <a:ext cx="9144000" cy="586800"/>
          </a:xfrm>
          <a:prstGeom prst="round1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9" name="Google Shape;3049;p19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0" name="Google Shape;3050;p19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51" name="Google Shape;3051;p19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light, 1:1]">
  <p:cSld name="SECTION_TITLE_AND_DESCRIPTION_1_1_5"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p20"/>
          <p:cNvSpPr>
            <a:spLocks noGrp="1"/>
          </p:cNvSpPr>
          <p:nvPr>
            <p:ph type="pic" idx="2"/>
          </p:nvPr>
        </p:nvSpPr>
        <p:spPr>
          <a:xfrm>
            <a:off x="3995475" y="-125"/>
            <a:ext cx="5148600" cy="4605625"/>
          </a:xfrm>
          <a:prstGeom prst="rect">
            <a:avLst/>
          </a:prstGeom>
          <a:noFill/>
          <a:ln>
            <a:noFill/>
          </a:ln>
        </p:spPr>
      </p:sp>
      <p:sp>
        <p:nvSpPr>
          <p:cNvPr id="3054" name="Google Shape;3054;p20"/>
          <p:cNvSpPr/>
          <p:nvPr/>
        </p:nvSpPr>
        <p:spPr>
          <a:xfrm>
            <a:off x="0" y="0"/>
            <a:ext cx="3995400" cy="4605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5" name="Google Shape;3055;p20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56" name="Google Shape;3056;p20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7" name="Google Shape;3057;p20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200"/>
              <a:buFont typeface="Open Sans"/>
              <a:buNone/>
              <a:defRPr sz="12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59" name="Google Shape;3059;p20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0" name="Google Shape;3060;p2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61" name="Google Shape;3061;p20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[standard]" type="tx">
  <p:cSld name="TITLE_AND_BODY"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p22"/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4" name="Google Shape;3074;p22"/>
          <p:cNvSpPr txBox="1">
            <a:spLocks noGrp="1"/>
          </p:cNvSpPr>
          <p:nvPr>
            <p:ph type="body" idx="1"/>
          </p:nvPr>
        </p:nvSpPr>
        <p:spPr>
          <a:xfrm>
            <a:off x="462925" y="999050"/>
            <a:ext cx="8218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–"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5" name="Google Shape;3075;p22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  <a:defRPr sz="20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–"/>
              <a:defRPr sz="13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556775"/>
            <a:ext cx="2524200" cy="5868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0" y="4556775"/>
            <a:ext cx="9144000" cy="586800"/>
          </a:xfrm>
          <a:prstGeom prst="round1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10;p1" title="State_Logo.png"/>
          <p:cNvPicPr preferRelativeResize="0"/>
          <p:nvPr/>
        </p:nvPicPr>
        <p:blipFill rotWithShape="1">
          <a:blip r:embed="rId1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1" title="FEWS NET Logo Full 2025.png"/>
          <p:cNvPicPr preferRelativeResize="0"/>
          <p:nvPr/>
        </p:nvPicPr>
        <p:blipFill rotWithShape="1">
          <a:blip r:embed="rId1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sign, tableware&#10;&#10;AI-generated content may be incorrect.">
            <a:extLst>
              <a:ext uri="{FF2B5EF4-FFF2-40B4-BE49-F238E27FC236}">
                <a16:creationId xmlns:a16="http://schemas.microsoft.com/office/drawing/2014/main" id="{D35AED94-D8BD-5C5F-EEE4-E43FA935F5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40016" y="4732348"/>
            <a:ext cx="691978" cy="25603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64" r:id="rId6"/>
    <p:sldLayoutId id="2147483665" r:id="rId7"/>
    <p:sldLayoutId id="2147483666" r:id="rId8"/>
    <p:sldLayoutId id="2147483668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Google Shape;3791;p46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4665900" cy="5211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FEWS NET Science Team</a:t>
            </a:r>
            <a:endParaRPr dirty="0"/>
          </a:p>
        </p:txBody>
      </p:sp>
      <p:sp>
        <p:nvSpPr>
          <p:cNvPr id="3792" name="Google Shape;3792;p46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4177200" cy="4572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September 15, 2025</a:t>
            </a:r>
            <a:endParaRPr dirty="0"/>
          </a:p>
        </p:txBody>
      </p:sp>
      <p:sp>
        <p:nvSpPr>
          <p:cNvPr id="3793" name="Google Shape;3793;p46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FEWS NET Enhanced Flood Monitoring and Forecast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/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Senegal</a:t>
            </a:r>
            <a:endParaRPr dirty="0"/>
          </a:p>
        </p:txBody>
      </p:sp>
      <p:sp>
        <p:nvSpPr>
          <p:cNvPr id="3888" name="Google Shape;3888;p60"/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deteriorated along the Senegal River. </a:t>
            </a:r>
            <a:endParaRPr dirty="0"/>
          </a:p>
        </p:txBody>
      </p:sp>
      <p:sp>
        <p:nvSpPr>
          <p:cNvPr id="3889" name="Google Shape;3889;p6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E59A3-A357-5E29-556A-EC67DE92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2875" y="855000"/>
            <a:ext cx="4141693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A11B72-0FFC-7E7D-9F1B-E0D2FEB6F8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3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34F2B-AE3F-3320-DE70-B752CF68395D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Aug – 01 Sep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9D237-8390-F88C-6F16-9C60C4A38CA1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06A16DD2-B9CC-FD21-DE19-6E6CDC1C7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D8733AEB-740B-E0EB-EF2B-732E9730BE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Central Mali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430FCDC9-343F-2BAE-C5D3-8419B8478F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area expanced in Central Mali and into Burkina Faso.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AA66EF4D-689D-EB01-D9CD-282D2D853E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67513-11AC-2925-83D1-E5D3E8048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2875" y="855000"/>
            <a:ext cx="4141693" cy="3200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68D72F-4B99-B6C3-364D-DA0D76189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3" cy="3200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CB341-A985-8205-88ED-267657EC5A82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Aug – 01 Sep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75AAA-44DF-BED0-9713-9FBCF433B81E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</p:spTree>
    <p:extLst>
      <p:ext uri="{BB962C8B-B14F-4D97-AF65-F5344CB8AC3E}">
        <p14:creationId xmlns:p14="http://schemas.microsoft.com/office/powerpoint/2010/main" val="1447553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F584B12B-7FA1-79E1-BE11-13C52CD7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8B6C5BE3-6B77-4CBC-5EB1-CAD45799F6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Nigeria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01E24CEB-FFBB-8B0E-6C28-E90136F30E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All four major river systems (Sokoto, Niger, Komadudu, Beneu) in Nigeria are experiencing flooding. 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544013E4-8EE3-63A7-FBC9-2B0310FB88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85C95-796C-A72D-5ACE-2180D5BD91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2875" y="855000"/>
            <a:ext cx="4141692" cy="3200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8B43D-F5B3-E672-1BF4-0F738359E9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2" cy="3200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C6716-C636-2168-9453-680ED290C089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Aug – 01 Sep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1FE26-4440-D084-2AD7-D147BCC9D2C3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</p:spTree>
    <p:extLst>
      <p:ext uri="{BB962C8B-B14F-4D97-AF65-F5344CB8AC3E}">
        <p14:creationId xmlns:p14="http://schemas.microsoft.com/office/powerpoint/2010/main" val="130500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52542AA5-07F6-EF5E-675D-79C74D007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1799371B-AA5C-07FD-E7B9-5C92E5860F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Chad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88E1717B-6AE9-B5A8-EFF6-3DEFC1E857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worsen especially along the Logone River in Chad.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EF40F11F-F862-9A18-15FE-081AFF69AF7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B9E20-3FD3-5B3A-13F3-93F44815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2875" y="855000"/>
            <a:ext cx="4141692" cy="320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01D531-4893-6F0F-3693-96D94226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2" cy="3200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C3905F-9B68-1411-0E71-C131737C5FA3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Aug – 01 Sep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B2DE3-0D86-E2C4-880A-5E860F989073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</p:spTree>
    <p:extLst>
      <p:ext uri="{BB962C8B-B14F-4D97-AF65-F5344CB8AC3E}">
        <p14:creationId xmlns:p14="http://schemas.microsoft.com/office/powerpoint/2010/main" val="166506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3265B1B3-63C2-42E3-2227-023959E42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10EF416C-09CC-3CFA-4C6C-7904E25649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South Sudan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AFA7B36F-4EF1-504C-19A9-C4FA96FEC7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intensifying in South Sudan.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50E92EF8-536B-FDB5-8E20-9427994B57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4B79C-6C57-AF3F-5B88-D2445A82B7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2875" y="855000"/>
            <a:ext cx="4141691" cy="320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0EAC0-D85E-A860-EAB6-0FAC720760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1" cy="3200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0CC58-F694-AA9C-95AE-F41F4A4B7241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Aug – 01 Sep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40E6D-3033-894A-BCF9-CC6F90F6674A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</p:spTree>
    <p:extLst>
      <p:ext uri="{BB962C8B-B14F-4D97-AF65-F5344CB8AC3E}">
        <p14:creationId xmlns:p14="http://schemas.microsoft.com/office/powerpoint/2010/main" val="2917088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4BD474E0-87B3-12EA-9A34-18E8B87CE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95DA42D3-D698-F6D4-1215-25E5074A89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Sudan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059174D8-8B23-3534-D97B-08F1400E73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improved in the Blue Nile and Atbara catchments.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F888C414-C90A-CBEF-C519-B0FDD7C707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7BCA5-CAD0-15A8-FBEF-64DCABFCBC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2875" y="855000"/>
            <a:ext cx="4141691" cy="3200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D5337-A0D2-0583-72BE-4C2089D256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1" cy="3200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37A81-7255-9F5F-4FF9-F7D5C24E6A12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Aug – 01 Sep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598B0-0C68-5324-B8F9-A4427D9BFB7A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</p:spTree>
    <p:extLst>
      <p:ext uri="{BB962C8B-B14F-4D97-AF65-F5344CB8AC3E}">
        <p14:creationId xmlns:p14="http://schemas.microsoft.com/office/powerpoint/2010/main" val="15870367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244</Words>
  <Application>Microsoft Office PowerPoint</Application>
  <PresentationFormat>On-screen Show (16:9)</PresentationFormat>
  <Paragraphs>34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Georgia</vt:lpstr>
      <vt:lpstr>Open Sans</vt:lpstr>
      <vt:lpstr>Open Sans SemiBold</vt:lpstr>
      <vt:lpstr>Simple Light</vt:lpstr>
      <vt:lpstr>FEWS NET Enhanced Flood Monitoring and Forecast</vt:lpstr>
      <vt:lpstr>Flooding Conditions in Senegal</vt:lpstr>
      <vt:lpstr>Flooding Conditions in Central Mali</vt:lpstr>
      <vt:lpstr>Flooding Conditions in Nigeria</vt:lpstr>
      <vt:lpstr>Flooding Conditions in Chad</vt:lpstr>
      <vt:lpstr>Flooding Conditions in South Sudan</vt:lpstr>
      <vt:lpstr>Flooding Conditions in Sudan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Pervez, Shahriar</dc:creator>
  <cp:lastModifiedBy>Pervez, Shahriar</cp:lastModifiedBy>
  <cp:revision>10</cp:revision>
  <dcterms:modified xsi:type="dcterms:W3CDTF">2025-09-15T20:26:01Z</dcterms:modified>
</cp:coreProperties>
</file>