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05" r:id="rId5"/>
    <p:sldId id="636" r:id="rId6"/>
    <p:sldId id="641" r:id="rId7"/>
    <p:sldId id="632" r:id="rId8"/>
    <p:sldId id="639" r:id="rId9"/>
  </p:sldIdLst>
  <p:sldSz cx="12192000" cy="6858000"/>
  <p:notesSz cx="6950075" cy="923607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36"/>
            <p14:sldId id="641"/>
            <p14:sldId id="632"/>
            <p14:sldId id="639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FF3300"/>
    <a:srgbClr val="9933FF"/>
    <a:srgbClr val="FFDD4F"/>
    <a:srgbClr val="FFCC00"/>
    <a:srgbClr val="FF6600"/>
    <a:srgbClr val="E9EDF4"/>
    <a:srgbClr val="D0D8E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54" autoAdjust="0"/>
    <p:restoredTop sz="85609" autoAdjust="0"/>
  </p:normalViewPr>
  <p:slideViewPr>
    <p:cSldViewPr>
      <p:cViewPr varScale="1">
        <p:scale>
          <a:sx n="78" d="100"/>
          <a:sy n="78" d="100"/>
        </p:scale>
        <p:origin x="96" y="5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0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May 13, 2024,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4905BFF-BC87-E7C2-BA24-B88BDE42E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46" y="1596914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21EFA3A-0724-A564-D323-8D445370F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13479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FC8FF2-1472-1F9A-D260-B473CAE4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6172"/>
            <a:ext cx="10972800" cy="73152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E42381-C722-9F08-907F-6C7A78D8A9F3}"/>
              </a:ext>
            </a:extLst>
          </p:cNvPr>
          <p:cNvSpPr txBox="1"/>
          <p:nvPr/>
        </p:nvSpPr>
        <p:spPr>
          <a:xfrm>
            <a:off x="561130" y="6129516"/>
            <a:ext cx="1148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</a:rPr>
              <a:t>Flooding conditions continue to be unchanged in South Sudan.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EC7C56-29A3-4103-01A3-0BB61FEC99B4}"/>
              </a:ext>
            </a:extLst>
          </p:cNvPr>
          <p:cNvGrpSpPr/>
          <p:nvPr/>
        </p:nvGrpSpPr>
        <p:grpSpPr>
          <a:xfrm>
            <a:off x="685800" y="1592937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E2571D-03A9-9A34-BDEC-4C068AD45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C7D9E4-A520-EA7A-8213-C32008D40B8B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C33A93-45E6-A089-2A23-4296D11CC6EA}"/>
              </a:ext>
            </a:extLst>
          </p:cNvPr>
          <p:cNvGrpSpPr/>
          <p:nvPr/>
        </p:nvGrpSpPr>
        <p:grpSpPr>
          <a:xfrm>
            <a:off x="6305847" y="1592937"/>
            <a:ext cx="3076825" cy="396466"/>
            <a:chOff x="443445" y="5506720"/>
            <a:chExt cx="3048000" cy="39646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4EC696-39FD-6C7E-A37C-F8E509EC5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773194-0AD9-3706-FCAA-73A36823438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79DB4B-591B-E3FF-1502-D2EA8434A83E}"/>
              </a:ext>
            </a:extLst>
          </p:cNvPr>
          <p:cNvSpPr txBox="1"/>
          <p:nvPr/>
        </p:nvSpPr>
        <p:spPr>
          <a:xfrm>
            <a:off x="9525000" y="2913850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Sobet</a:t>
            </a:r>
            <a:endParaRPr lang="en-US" sz="14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3F8ED2-4CF4-F54C-77CF-795D705168D1}"/>
              </a:ext>
            </a:extLst>
          </p:cNvPr>
          <p:cNvSpPr txBox="1"/>
          <p:nvPr/>
        </p:nvSpPr>
        <p:spPr>
          <a:xfrm>
            <a:off x="10564931" y="3929793"/>
            <a:ext cx="718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Akobo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60D12-9BA2-B898-2B50-3B97BCE20135}"/>
              </a:ext>
            </a:extLst>
          </p:cNvPr>
          <p:cNvSpPr txBox="1"/>
          <p:nvPr/>
        </p:nvSpPr>
        <p:spPr>
          <a:xfrm>
            <a:off x="10000913" y="4633482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Pibor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4181FF-A3A2-500F-CC8C-0D503A6FC0F2}"/>
              </a:ext>
            </a:extLst>
          </p:cNvPr>
          <p:cNvSpPr txBox="1"/>
          <p:nvPr/>
        </p:nvSpPr>
        <p:spPr>
          <a:xfrm>
            <a:off x="3962400" y="2901560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Sobet</a:t>
            </a:r>
            <a:endParaRPr lang="en-US" sz="14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4B7FDC-86AE-A61A-A2D2-D358E4937805}"/>
              </a:ext>
            </a:extLst>
          </p:cNvPr>
          <p:cNvSpPr txBox="1"/>
          <p:nvPr/>
        </p:nvSpPr>
        <p:spPr>
          <a:xfrm>
            <a:off x="4785773" y="3864289"/>
            <a:ext cx="718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Akobo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3CFF8-DBDA-E40D-F7AF-CC7F1A6C45CB}"/>
              </a:ext>
            </a:extLst>
          </p:cNvPr>
          <p:cNvSpPr txBox="1"/>
          <p:nvPr/>
        </p:nvSpPr>
        <p:spPr>
          <a:xfrm>
            <a:off x="4514513" y="4481082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Pibor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C622F-2B8C-AD10-309F-44B9A7811669}"/>
              </a:ext>
            </a:extLst>
          </p:cNvPr>
          <p:cNvSpPr txBox="1"/>
          <p:nvPr/>
        </p:nvSpPr>
        <p:spPr>
          <a:xfrm>
            <a:off x="618564" y="574239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01 – 05 May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79405-BDD5-4831-3B29-8CD0FE020AC7}"/>
              </a:ext>
            </a:extLst>
          </p:cNvPr>
          <p:cNvSpPr txBox="1"/>
          <p:nvPr/>
        </p:nvSpPr>
        <p:spPr>
          <a:xfrm>
            <a:off x="6305847" y="5722370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08 – 12 May 2024</a:t>
            </a:r>
          </a:p>
        </p:txBody>
      </p:sp>
    </p:spTree>
    <p:extLst>
      <p:ext uri="{BB962C8B-B14F-4D97-AF65-F5344CB8AC3E}">
        <p14:creationId xmlns:p14="http://schemas.microsoft.com/office/powerpoint/2010/main" val="18138856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08B1-D224-24E1-6718-9F18142A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Kenya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43F3D96-80BE-E6B8-E249-2E8F6E907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63133"/>
            <a:ext cx="5325035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DBD5F2-5235-152E-62CB-D75A04F35792}"/>
              </a:ext>
            </a:extLst>
          </p:cNvPr>
          <p:cNvSpPr txBox="1"/>
          <p:nvPr/>
        </p:nvSpPr>
        <p:spPr>
          <a:xfrm>
            <a:off x="643760" y="6080760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along Tana and Lag Dera Rivers continue in Kenya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A7FFAC-94F2-DD25-5BB7-945FB0296646}"/>
              </a:ext>
            </a:extLst>
          </p:cNvPr>
          <p:cNvGrpSpPr/>
          <p:nvPr/>
        </p:nvGrpSpPr>
        <p:grpSpPr>
          <a:xfrm>
            <a:off x="609599" y="5269121"/>
            <a:ext cx="3048000" cy="396466"/>
            <a:chOff x="443445" y="5506720"/>
            <a:chExt cx="3048000" cy="3964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A1C1D9C-269D-7A2B-CF2B-3E3550B0A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5F9216-3137-4C1A-0810-B3D8BA37445B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CFB898A-E7D5-EE35-20C4-36A506D834DF}"/>
              </a:ext>
            </a:extLst>
          </p:cNvPr>
          <p:cNvSpPr txBox="1"/>
          <p:nvPr/>
        </p:nvSpPr>
        <p:spPr>
          <a:xfrm>
            <a:off x="609599" y="5677933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08 – 12 May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1D1E77-700A-CCC5-21AE-75AE29D078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71" t="22000" r="31671" b="1111"/>
          <a:stretch/>
        </p:blipFill>
        <p:spPr>
          <a:xfrm>
            <a:off x="6257367" y="1557413"/>
            <a:ext cx="4816457" cy="411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807ED6-1136-A01E-EC7C-4BA9A80FFBEB}"/>
              </a:ext>
            </a:extLst>
          </p:cNvPr>
          <p:cNvSpPr txBox="1"/>
          <p:nvPr/>
        </p:nvSpPr>
        <p:spPr>
          <a:xfrm>
            <a:off x="6257367" y="568093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International Charter: flooding along Tana River near Garissa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9A73B8-E255-E8E2-D22E-7514541254A6}"/>
              </a:ext>
            </a:extLst>
          </p:cNvPr>
          <p:cNvSpPr>
            <a:spLocks noChangeAspect="1"/>
          </p:cNvSpPr>
          <p:nvPr/>
        </p:nvSpPr>
        <p:spPr>
          <a:xfrm>
            <a:off x="3733800" y="32766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681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E8CDA76-62E4-3C35-50C4-E016B7D4A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5" t="5556" r="17282" b="25555"/>
          <a:stretch/>
        </p:blipFill>
        <p:spPr bwMode="auto">
          <a:xfrm>
            <a:off x="699424" y="1576074"/>
            <a:ext cx="444733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421B368-5F55-AC86-E99A-166E1E4F3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4777" y="1443144"/>
            <a:ext cx="5286600" cy="25146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Kenya, Ethiopia, and Somalia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C2F4B-56B8-4904-86F8-BC67AD45BC11}"/>
              </a:ext>
            </a:extLst>
          </p:cNvPr>
          <p:cNvSpPr txBox="1"/>
          <p:nvPr/>
        </p:nvSpPr>
        <p:spPr>
          <a:xfrm>
            <a:off x="696556" y="5690874"/>
            <a:ext cx="44473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forecast: </a:t>
            </a:r>
            <a:r>
              <a:rPr lang="en-US" sz="1600" b="1" dirty="0">
                <a:latin typeface="Tw Cen MT" panose="020B0602020104020603" pitchFamily="34" charset="0"/>
              </a:rPr>
              <a:t>11 May – 10 Jun 2024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9310F4-F246-4A58-BE77-3C1E58541EE5}"/>
              </a:ext>
            </a:extLst>
          </p:cNvPr>
          <p:cNvSpPr txBox="1"/>
          <p:nvPr/>
        </p:nvSpPr>
        <p:spPr>
          <a:xfrm>
            <a:off x="643760" y="6019800"/>
            <a:ext cx="1090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Streamflow passed the peak in Southern Kenya and are on the decline. However, discharges are still at 5 to 20-yr return period level. Flooding expected to continue till end of May.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13F114-5F1C-467A-8D67-F92D9ABF4E24}"/>
              </a:ext>
            </a:extLst>
          </p:cNvPr>
          <p:cNvSpPr txBox="1"/>
          <p:nvPr/>
        </p:nvSpPr>
        <p:spPr>
          <a:xfrm>
            <a:off x="5867400" y="573259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forecast: </a:t>
            </a:r>
            <a:r>
              <a:rPr lang="en-US" sz="1600" b="1" dirty="0">
                <a:latin typeface="Tw Cen MT" panose="020B0602020104020603" pitchFamily="34" charset="0"/>
              </a:rPr>
              <a:t>11 May – 10 Jun 2024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B22592-F48A-A305-8D27-716C80A625F1}"/>
              </a:ext>
            </a:extLst>
          </p:cNvPr>
          <p:cNvGrpSpPr/>
          <p:nvPr/>
        </p:nvGrpSpPr>
        <p:grpSpPr>
          <a:xfrm>
            <a:off x="2535000" y="4366819"/>
            <a:ext cx="324128" cy="420200"/>
            <a:chOff x="4315187" y="2325893"/>
            <a:chExt cx="324128" cy="420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3818A8A-5C99-B67D-B92F-E90BE6680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484281-CE79-3612-BB8F-C4369DDDCA0D}"/>
                </a:ext>
              </a:extLst>
            </p:cNvPr>
            <p:cNvSpPr txBox="1"/>
            <p:nvPr/>
          </p:nvSpPr>
          <p:spPr>
            <a:xfrm>
              <a:off x="4315187" y="2376761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4FB3C9-112C-2BC0-AA16-AE38C5AA6F19}"/>
              </a:ext>
            </a:extLst>
          </p:cNvPr>
          <p:cNvGrpSpPr/>
          <p:nvPr/>
        </p:nvGrpSpPr>
        <p:grpSpPr>
          <a:xfrm>
            <a:off x="2448723" y="4830953"/>
            <a:ext cx="374772" cy="369332"/>
            <a:chOff x="4343400" y="2271621"/>
            <a:chExt cx="374772" cy="36933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F99335D-3054-27D8-35A9-6A51978C91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F17EA5-ED2C-C1B3-009C-02F7A76ED1AE}"/>
                </a:ext>
              </a:extLst>
            </p:cNvPr>
            <p:cNvSpPr txBox="1"/>
            <p:nvPr/>
          </p:nvSpPr>
          <p:spPr>
            <a:xfrm>
              <a:off x="4418090" y="227162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EAD0DEBF-1275-50DA-3899-0F67A67C9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8739" y="3276600"/>
            <a:ext cx="5286600" cy="2514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7EE74F-7D76-ACD7-0208-37ED3F344E95}"/>
              </a:ext>
            </a:extLst>
          </p:cNvPr>
          <p:cNvSpPr txBox="1"/>
          <p:nvPr/>
        </p:nvSpPr>
        <p:spPr>
          <a:xfrm>
            <a:off x="8529918" y="1659671"/>
            <a:ext cx="1909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 point A: Lag Dera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B9C71-46BE-FDB0-F8EF-350C2CD6A893}"/>
              </a:ext>
            </a:extLst>
          </p:cNvPr>
          <p:cNvSpPr txBox="1"/>
          <p:nvPr/>
        </p:nvSpPr>
        <p:spPr>
          <a:xfrm>
            <a:off x="8686800" y="3508502"/>
            <a:ext cx="1909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 point B: Tana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37EE2F-C638-D5A2-61C5-4D148B4145B2}"/>
              </a:ext>
            </a:extLst>
          </p:cNvPr>
          <p:cNvGrpSpPr/>
          <p:nvPr/>
        </p:nvGrpSpPr>
        <p:grpSpPr>
          <a:xfrm>
            <a:off x="3953582" y="3903000"/>
            <a:ext cx="1196939" cy="1823989"/>
            <a:chOff x="665252" y="1470232"/>
            <a:chExt cx="1196939" cy="1823989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E11BC4B4-C626-C92A-9E19-1B8DE02DAB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8" r="61346" b="3333"/>
            <a:stretch/>
          </p:blipFill>
          <p:spPr bwMode="auto">
            <a:xfrm>
              <a:off x="719191" y="1470232"/>
              <a:ext cx="1143000" cy="1789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12CB11-D905-85C9-AD73-970E3AE2D015}"/>
                </a:ext>
              </a:extLst>
            </p:cNvPr>
            <p:cNvSpPr txBox="1"/>
            <p:nvPr/>
          </p:nvSpPr>
          <p:spPr>
            <a:xfrm>
              <a:off x="665252" y="3048000"/>
              <a:ext cx="11969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Tw Cen MT" panose="020B0602020104020603" pitchFamily="34" charset="0"/>
                </a:rPr>
                <a:t>2-yr    5-yr    20-yr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60108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28E15DE8-2A0E-D205-2552-C7BA645B0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1588736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FC8FF2-1472-1F9A-D260-B473CAE4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6172"/>
            <a:ext cx="10972800" cy="731520"/>
          </a:xfrm>
        </p:spPr>
        <p:txBody>
          <a:bodyPr/>
          <a:lstStyle/>
          <a:p>
            <a:r>
              <a:rPr lang="en-US" dirty="0"/>
              <a:t>Flooding in Zambia and Eastern Angola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EC7C56-29A3-4103-01A3-0BB61FEC99B4}"/>
              </a:ext>
            </a:extLst>
          </p:cNvPr>
          <p:cNvGrpSpPr/>
          <p:nvPr/>
        </p:nvGrpSpPr>
        <p:grpSpPr>
          <a:xfrm>
            <a:off x="685800" y="1592937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E2571D-03A9-9A34-BDEC-4C068AD45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C7D9E4-A520-EA7A-8213-C32008D40B8B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895AA-9498-95F4-42F3-F1111B148F53}"/>
              </a:ext>
            </a:extLst>
          </p:cNvPr>
          <p:cNvGrpSpPr/>
          <p:nvPr/>
        </p:nvGrpSpPr>
        <p:grpSpPr>
          <a:xfrm>
            <a:off x="6356664" y="1593293"/>
            <a:ext cx="3076825" cy="396466"/>
            <a:chOff x="443445" y="5506720"/>
            <a:chExt cx="3048000" cy="3964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7B0690-69A0-282A-DD73-9B02C00EF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B6AA76-DD8E-397A-DA7D-ABCCF56D2A1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70A7EE-E3B4-C252-4F7D-D3446E9B9027}"/>
              </a:ext>
            </a:extLst>
          </p:cNvPr>
          <p:cNvSpPr txBox="1"/>
          <p:nvPr/>
        </p:nvSpPr>
        <p:spPr>
          <a:xfrm>
            <a:off x="618564" y="574239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01 – 05 May 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36BB27-9C20-68D1-A828-840CD3338549}"/>
              </a:ext>
            </a:extLst>
          </p:cNvPr>
          <p:cNvSpPr txBox="1"/>
          <p:nvPr/>
        </p:nvSpPr>
        <p:spPr>
          <a:xfrm>
            <a:off x="6305847" y="5722370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08 – 12 May 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A82425-60AD-9A99-4BF4-8418FAF0A2B5}"/>
              </a:ext>
            </a:extLst>
          </p:cNvPr>
          <p:cNvSpPr txBox="1"/>
          <p:nvPr/>
        </p:nvSpPr>
        <p:spPr>
          <a:xfrm>
            <a:off x="609600" y="6089728"/>
            <a:ext cx="1090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</a:rPr>
              <a:t>Conditions remained unchanged in the upstream of Zambezi River in Eastern Angola and Western Zambia.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95B06792-06BC-77EB-228F-D9B55CC63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47" y="1607570"/>
            <a:ext cx="53250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2647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54112</TotalTime>
  <Words>257</Words>
  <Application>Microsoft Office PowerPoint</Application>
  <PresentationFormat>Widescreen</PresentationFormat>
  <Paragraphs>38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Open Sans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Conditions in South Sudan</vt:lpstr>
      <vt:lpstr>Flooding in Kenya</vt:lpstr>
      <vt:lpstr>Flooding Conditions in Kenya, Ethiopia, and Somalia</vt:lpstr>
      <vt:lpstr>Flooding in Zambia and Eastern Angola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2234</cp:revision>
  <cp:lastPrinted>2015-08-11T15:53:42Z</cp:lastPrinted>
  <dcterms:created xsi:type="dcterms:W3CDTF">2016-04-22T19:29:16Z</dcterms:created>
  <dcterms:modified xsi:type="dcterms:W3CDTF">2024-05-13T20:25:53Z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