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05" r:id="rId5"/>
    <p:sldId id="636" r:id="rId6"/>
    <p:sldId id="639" r:id="rId7"/>
  </p:sldIdLst>
  <p:sldSz cx="12192000" cy="6858000"/>
  <p:notesSz cx="6950075" cy="9236075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72922F-3812-4AC1-81B4-74E0A3CC4C18}">
          <p14:sldIdLst>
            <p14:sldId id="505"/>
            <p14:sldId id="636"/>
            <p14:sldId id="639"/>
          </p14:sldIdLst>
        </p14:section>
        <p14:section name="Untitled Section" id="{69C5BBBF-59C5-4E37-97E1-BE2FEE0AEBE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 Stabler" initials="B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00080"/>
    <a:srgbClr val="FF3300"/>
    <a:srgbClr val="9933FF"/>
    <a:srgbClr val="FFDD4F"/>
    <a:srgbClr val="FFCC00"/>
    <a:srgbClr val="FF6600"/>
    <a:srgbClr val="E9EDF4"/>
    <a:srgbClr val="D0D8E8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4" autoAdjust="0"/>
    <p:restoredTop sz="85609" autoAdjust="0"/>
  </p:normalViewPr>
  <p:slideViewPr>
    <p:cSldViewPr>
      <p:cViewPr varScale="1">
        <p:scale>
          <a:sx n="93" d="100"/>
          <a:sy n="93" d="100"/>
        </p:scale>
        <p:origin x="23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211" y="1"/>
            <a:ext cx="3011276" cy="46275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8AE7B44-4A3A-4F68-A393-82A47AF755A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211" y="8773318"/>
            <a:ext cx="3011276" cy="46275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ABDAC4E9-F8CA-4132-8404-263BDFCFE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451C3B-E755-4C0F-BBF5-A659D6D37FA5}" type="datetimeFigureOut">
              <a:rPr lang="en-US"/>
              <a:pPr>
                <a:defRPr/>
              </a:pPr>
              <a:t>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3738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4" tIns="46242" rIns="92484" bIns="4624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8A452-DD65-468A-AB5D-05D2CF267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925372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 i="0" baseline="0"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50743"/>
            <a:ext cx="10972800" cy="47548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>
              <a:spcBef>
                <a:spcPts val="800"/>
              </a:spcBef>
              <a:buFont typeface="Wingdings" pitchFamily="2" charset="2"/>
              <a:buChar char="§"/>
              <a:defRPr sz="24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latin typeface="Tw Cen MT" pitchFamily="34" charset="0"/>
              </a:defRPr>
            </a:lvl2pPr>
            <a:lvl3pPr>
              <a:buSzPct val="100000"/>
              <a:defRPr sz="2000" baseline="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latin typeface="Tw Cen MT" pitchFamily="34" charset="0"/>
              </a:defRPr>
            </a:lvl4pPr>
            <a:lvl5pPr>
              <a:buSzPct val="80000"/>
              <a:defRPr baseline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BA9556-E8B9-4246-9619-D14475C0352C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BD0E5-C25E-4801-991A-ECA9F4435332}"/>
              </a:ext>
            </a:extLst>
          </p:cNvPr>
          <p:cNvSpPr/>
          <p:nvPr userDrawn="1"/>
        </p:nvSpPr>
        <p:spPr>
          <a:xfrm>
            <a:off x="0" y="838200"/>
            <a:ext cx="1219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C9F085-E261-404A-B399-26F9A60E9A6F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7240"/>
            <a:ext cx="10972800" cy="731520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i="0" baseline="0">
                <a:solidFill>
                  <a:srgbClr val="002F6C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10972800" cy="4297680"/>
          </a:xfrm>
          <a:prstGeom prst="rect">
            <a:avLst/>
          </a:prstGeom>
        </p:spPr>
        <p:txBody>
          <a:bodyPr tIns="18288" bIns="18288" anchor="t" anchorCtr="0">
            <a:normAutofit/>
          </a:bodyPr>
          <a:lstStyle>
            <a:lvl1pPr marL="342900" indent="-342900">
              <a:spcBef>
                <a:spcPts val="800"/>
              </a:spcBef>
              <a:buSzPct val="125000"/>
              <a:buFont typeface="Arial" panose="020B0604020202020204" pitchFamily="34" charset="0"/>
              <a:buChar char="•"/>
              <a:defRPr sz="2400" baseline="0">
                <a:solidFill>
                  <a:srgbClr val="2A2C2D"/>
                </a:solidFill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>
                <a:solidFill>
                  <a:srgbClr val="2A2C2D"/>
                </a:solidFill>
                <a:latin typeface="Tw Cen MT" pitchFamily="34" charset="0"/>
              </a:defRPr>
            </a:lvl2pPr>
            <a:lvl3pPr>
              <a:buSzPct val="100000"/>
              <a:defRPr sz="2000" baseline="0">
                <a:solidFill>
                  <a:srgbClr val="2A2C2D"/>
                </a:solidFill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baseline="0">
                <a:solidFill>
                  <a:srgbClr val="2A2C2D"/>
                </a:solidFill>
                <a:latin typeface="Tw Cen MT" pitchFamily="34" charset="0"/>
              </a:defRPr>
            </a:lvl4pPr>
            <a:lvl5pPr>
              <a:buSzPct val="80000"/>
              <a:defRPr baseline="0">
                <a:solidFill>
                  <a:srgbClr val="2A2C2D"/>
                </a:solidFill>
                <a:latin typeface="Tw Cen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0"/>
          </p:nvPr>
        </p:nvSpPr>
        <p:spPr>
          <a:xfrm>
            <a:off x="609600" y="1600200"/>
            <a:ext cx="109728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F6C"/>
                </a:solidFill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FEWS_NET_III_Logo-0.6in.jpg">
            <a:extLst>
              <a:ext uri="{FF2B5EF4-FFF2-40B4-BE49-F238E27FC236}">
                <a16:creationId xmlns:a16="http://schemas.microsoft.com/office/drawing/2014/main" id="{B6D35BA6-321F-4B00-A8DC-5106C3C73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527" y="124354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014B34-EB99-4B2D-9483-8A19792317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08" y="124354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457200"/>
            <a:ext cx="3082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1828800" y="18288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0" dirty="0">
                <a:solidFill>
                  <a:schemeClr val="bg1"/>
                </a:solidFill>
                <a:effectLst/>
                <a:latin typeface="Tw Cen MT" pitchFamily="34" charset="0"/>
              </a:rPr>
              <a:t>Famine Early Warning Systems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828800"/>
          </a:xfrm>
          <a:prstGeom prst="rect">
            <a:avLst/>
          </a:prstGeom>
        </p:spPr>
        <p:txBody>
          <a:bodyPr anchor="ctr" anchorCtr="0"/>
          <a:lstStyle>
            <a:lvl1pPr>
              <a:defRPr sz="4000" b="1" i="0" baseline="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5344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Tw Cen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60786"/>
            <a:ext cx="3052072" cy="9144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54880"/>
          </a:xfrm>
          <a:prstGeom prst="rect">
            <a:avLst/>
          </a:prstGeom>
        </p:spPr>
        <p:txBody>
          <a:bodyPr tIns="18288" bIns="18288" anchor="ctr" anchorCtr="0"/>
          <a:lstStyle>
            <a:lvl1pPr marL="914400" indent="0">
              <a:spcBef>
                <a:spcPts val="0"/>
              </a:spcBef>
              <a:buFontTx/>
              <a:buNone/>
              <a:defRPr sz="2800" baseline="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 baseline="0"/>
            </a:lvl2pPr>
            <a:lvl3pPr>
              <a:buSzPct val="100000"/>
              <a:defRPr sz="2000" baseline="0"/>
            </a:lvl3pPr>
            <a:lvl4pPr>
              <a:buSzPct val="40000"/>
              <a:buFont typeface="Wingdings" pitchFamily="2" charset="2"/>
              <a:buChar char="q"/>
              <a:defRPr baseline="0"/>
            </a:lvl4pPr>
            <a:lvl5pPr>
              <a:buSzPct val="80000"/>
              <a:defRPr baseline="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943C15E-A428-4999-B5D1-6F22671A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33029"/>
            <a:ext cx="10972800" cy="49362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2F6C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00200"/>
            <a:ext cx="5364480" cy="47548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9" name="Picture 8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6448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00200"/>
            <a:ext cx="5486400" cy="457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0"/>
          </p:nvPr>
        </p:nvSpPr>
        <p:spPr>
          <a:xfrm>
            <a:off x="60960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buSzPct val="100000"/>
              <a:buFont typeface="Arial" pitchFamily="34" charset="0"/>
              <a:buChar char="•"/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057400"/>
            <a:ext cx="5364480" cy="429768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buSzPct val="50000"/>
              <a:buFont typeface="Courier New" pitchFamily="49" charset="0"/>
              <a:buChar char="o"/>
              <a:defRPr sz="2400">
                <a:latin typeface="Tw Cen MT" pitchFamily="34" charset="0"/>
              </a:defRPr>
            </a:lvl2pPr>
            <a:lvl3pPr>
              <a:defRPr sz="2000">
                <a:latin typeface="Tw Cen MT" pitchFamily="34" charset="0"/>
              </a:defRPr>
            </a:lvl3pPr>
            <a:lvl4pPr>
              <a:buSzPct val="40000"/>
              <a:buFont typeface="Wingdings" pitchFamily="2" charset="2"/>
              <a:buChar char="q"/>
              <a:defRPr sz="2000">
                <a:latin typeface="Tw Cen MT" pitchFamily="34" charset="0"/>
              </a:defRPr>
            </a:lvl4pPr>
            <a:lvl5pPr>
              <a:buSzPct val="80000"/>
              <a:defRPr sz="200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23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1" name="Picture 10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10972800" cy="182880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14630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" y="777240"/>
            <a:ext cx="11948160" cy="73152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Tw Cen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657600" y="6308726"/>
            <a:ext cx="4876800" cy="366713"/>
          </a:xfrm>
          <a:prstGeom prst="rect">
            <a:avLst/>
          </a:prstGeom>
          <a:ln w="6350">
            <a:noFill/>
          </a:ln>
        </p:spPr>
        <p:txBody>
          <a:bodyPr wrap="none" lIns="0" tIns="0" rIns="0" bIns="0" anchor="ctr"/>
          <a:lstStyle>
            <a:lvl1pPr>
              <a:defRPr baseline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 algn="ctr">
              <a:defRPr/>
            </a:pPr>
            <a:r>
              <a:rPr lang="en-US" sz="1200" u="sng" dirty="0"/>
              <a:t>__________________________________________</a:t>
            </a:r>
          </a:p>
          <a:p>
            <a:pPr algn="ctr">
              <a:defRPr/>
            </a:pPr>
            <a:r>
              <a:rPr lang="en-US" sz="1200" dirty="0"/>
              <a:t>FAMINE EARLY WARNING SYSTEMS NETWORK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9510184" y="6308726"/>
            <a:ext cx="2438400" cy="366713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baseline="0">
                <a:latin typeface="Calibri" pitchFamily="34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8FB0EDA-AD82-4420-B46C-1FDFF6637802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8" name="Picture 7" descr="FEWS_NET_III_Logo-0.6in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" y="182881"/>
            <a:ext cx="188976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2881"/>
            <a:ext cx="1965965" cy="54864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1" r:id="rId2"/>
    <p:sldLayoutId id="2147483721" r:id="rId3"/>
    <p:sldLayoutId id="2147483723" r:id="rId4"/>
    <p:sldLayoutId id="2147483725" r:id="rId5"/>
    <p:sldLayoutId id="2147483726" r:id="rId6"/>
    <p:sldLayoutId id="2147483724" r:id="rId7"/>
    <p:sldLayoutId id="2147483727" r:id="rId8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D5A2A-853C-4BA4-BDCA-4525DCE8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95400"/>
            <a:ext cx="10972800" cy="2286000"/>
          </a:xfrm>
        </p:spPr>
        <p:txBody>
          <a:bodyPr/>
          <a:lstStyle/>
          <a:p>
            <a:pPr algn="ctr"/>
            <a:r>
              <a:rPr lang="en-US" sz="4200" dirty="0"/>
              <a:t>FEWS NET Enhanced Flood Monitoring – East Africa, West Africa, southern Africa and Yemen</a:t>
            </a:r>
          </a:p>
        </p:txBody>
      </p:sp>
      <p:sp>
        <p:nvSpPr>
          <p:cNvPr id="5" name="Google Shape;106;p26">
            <a:extLst>
              <a:ext uri="{FF2B5EF4-FFF2-40B4-BE49-F238E27FC236}">
                <a16:creationId xmlns:a16="http://schemas.microsoft.com/office/drawing/2014/main" id="{FDBFA06A-E0DD-4173-81B5-F7DEBDAF8DCB}"/>
              </a:ext>
            </a:extLst>
          </p:cNvPr>
          <p:cNvSpPr txBox="1">
            <a:spLocks/>
          </p:cNvSpPr>
          <p:nvPr/>
        </p:nvSpPr>
        <p:spPr>
          <a:xfrm>
            <a:off x="609600" y="3962400"/>
            <a:ext cx="10972800" cy="16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•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Courier New" pitchFamily="49" charset="0"/>
              <a:buChar char="o"/>
              <a:defRPr sz="24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40000"/>
              <a:buFont typeface="Wingdings" pitchFamily="2" charset="2"/>
              <a:buChar char="q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»"/>
              <a:defRPr sz="2000" kern="1200" baseline="0">
                <a:solidFill>
                  <a:srgbClr val="2A2C2D"/>
                </a:solidFill>
                <a:latin typeface="Tw Cen M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b="1" dirty="0"/>
              <a:t>Jan 22, 2024, Hazard Briefing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FEWS NET Science Team: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3600" dirty="0"/>
              <a:t>USGS, NASA, NOAA, </a:t>
            </a:r>
            <a:r>
              <a:rPr lang="en-US" sz="3600" dirty="0" err="1"/>
              <a:t>UCSB+Regional</a:t>
            </a:r>
            <a:r>
              <a:rPr lang="en-US" sz="3600" dirty="0"/>
              <a:t> Scientists</a:t>
            </a:r>
          </a:p>
        </p:txBody>
      </p:sp>
    </p:spTree>
    <p:extLst>
      <p:ext uri="{BB962C8B-B14F-4D97-AF65-F5344CB8AC3E}">
        <p14:creationId xmlns:p14="http://schemas.microsoft.com/office/powerpoint/2010/main" val="6843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064F439D-52F8-68CF-8C39-FA2104866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812" y="1622981"/>
            <a:ext cx="5325035" cy="4114800"/>
          </a:xfrm>
          <a:prstGeom prst="rect">
            <a:avLst/>
          </a:prstGeom>
        </p:spPr>
      </p:pic>
      <p:pic>
        <p:nvPicPr>
          <p:cNvPr id="5" name="Picture 4" descr="A map of the area&#10;&#10;Description automatically generated with low confidence">
            <a:extLst>
              <a:ext uri="{FF2B5EF4-FFF2-40B4-BE49-F238E27FC236}">
                <a16:creationId xmlns:a16="http://schemas.microsoft.com/office/drawing/2014/main" id="{B62EB0AE-6ABC-2805-6EDF-501E2A1F1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5824"/>
            <a:ext cx="5325035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C8FF2-1472-1F9A-D260-B473CAE4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172"/>
            <a:ext cx="10972800" cy="731520"/>
          </a:xfrm>
        </p:spPr>
        <p:txBody>
          <a:bodyPr/>
          <a:lstStyle/>
          <a:p>
            <a:r>
              <a:rPr lang="en-US" dirty="0"/>
              <a:t>Flooding Conditions in South Sudan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E42381-C722-9F08-907F-6C7A78D8A9F3}"/>
              </a:ext>
            </a:extLst>
          </p:cNvPr>
          <p:cNvSpPr txBox="1"/>
          <p:nvPr/>
        </p:nvSpPr>
        <p:spPr>
          <a:xfrm>
            <a:off x="561130" y="6129516"/>
            <a:ext cx="114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w Cen MT" panose="020B0602020104020603" pitchFamily="34" charset="0"/>
              </a:rPr>
              <a:t>Inundated areas remained unchanged in the Pibor-Akobo River catchments in South Sudan.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0C6EBE-0566-42A0-4284-65AC8FE44768}"/>
              </a:ext>
            </a:extLst>
          </p:cNvPr>
          <p:cNvSpPr txBox="1"/>
          <p:nvPr/>
        </p:nvSpPr>
        <p:spPr>
          <a:xfrm>
            <a:off x="618564" y="5742390"/>
            <a:ext cx="53250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11 – 15 Jan 2024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EC7C56-29A3-4103-01A3-0BB61FEC99B4}"/>
              </a:ext>
            </a:extLst>
          </p:cNvPr>
          <p:cNvGrpSpPr/>
          <p:nvPr/>
        </p:nvGrpSpPr>
        <p:grpSpPr>
          <a:xfrm>
            <a:off x="685800" y="1592937"/>
            <a:ext cx="3076825" cy="396466"/>
            <a:chOff x="443445" y="5506720"/>
            <a:chExt cx="3048000" cy="39646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DE2571D-03A9-9A34-BDEC-4C068AD45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C7D9E4-A520-EA7A-8213-C32008D40B8B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6952E0C-6175-7808-E706-FEA9C6CE63CE}"/>
              </a:ext>
            </a:extLst>
          </p:cNvPr>
          <p:cNvSpPr txBox="1"/>
          <p:nvPr/>
        </p:nvSpPr>
        <p:spPr>
          <a:xfrm>
            <a:off x="6305847" y="5722370"/>
            <a:ext cx="53250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17 – 21 Jan 2024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C33A93-45E6-A089-2A23-4296D11CC6EA}"/>
              </a:ext>
            </a:extLst>
          </p:cNvPr>
          <p:cNvGrpSpPr/>
          <p:nvPr/>
        </p:nvGrpSpPr>
        <p:grpSpPr>
          <a:xfrm>
            <a:off x="6305847" y="1592937"/>
            <a:ext cx="3076825" cy="396466"/>
            <a:chOff x="443445" y="5506720"/>
            <a:chExt cx="3048000" cy="39646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44EC696-39FD-6C7E-A37C-F8E509EC5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773194-0AD9-3706-FCAA-73A368234386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8856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D88EACEF-A168-0339-F923-11E31AF65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43" y="1616132"/>
            <a:ext cx="5325035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FC8FF2-1472-1F9A-D260-B473CAE4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6172"/>
            <a:ext cx="10972800" cy="731520"/>
          </a:xfrm>
        </p:spPr>
        <p:txBody>
          <a:bodyPr/>
          <a:lstStyle/>
          <a:p>
            <a:r>
              <a:rPr lang="en-US" dirty="0"/>
              <a:t>Flooding in Zambia and Eastern Angola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E42381-C722-9F08-907F-6C7A78D8A9F3}"/>
              </a:ext>
            </a:extLst>
          </p:cNvPr>
          <p:cNvSpPr txBox="1"/>
          <p:nvPr/>
        </p:nvSpPr>
        <p:spPr>
          <a:xfrm>
            <a:off x="561130" y="6129516"/>
            <a:ext cx="114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w Cen MT" panose="020B0602020104020603" pitchFamily="34" charset="0"/>
              </a:rPr>
              <a:t>Inundated area increased marginally in Zambia.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EC7C56-29A3-4103-01A3-0BB61FEC99B4}"/>
              </a:ext>
            </a:extLst>
          </p:cNvPr>
          <p:cNvGrpSpPr/>
          <p:nvPr/>
        </p:nvGrpSpPr>
        <p:grpSpPr>
          <a:xfrm>
            <a:off x="685800" y="1592937"/>
            <a:ext cx="3076825" cy="396466"/>
            <a:chOff x="443445" y="5506720"/>
            <a:chExt cx="3048000" cy="39646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DE2571D-03A9-9A34-BDEC-4C068AD451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C7D9E4-A520-EA7A-8213-C32008D40B8B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6651CED-F5AA-312E-C392-08BCD54EA269}"/>
              </a:ext>
            </a:extLst>
          </p:cNvPr>
          <p:cNvSpPr txBox="1"/>
          <p:nvPr/>
        </p:nvSpPr>
        <p:spPr>
          <a:xfrm>
            <a:off x="618564" y="5722370"/>
            <a:ext cx="53250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11 – 15 Jan 2024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F7A6E651-398D-9A4E-4701-6FBEF425E2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121" y="1616132"/>
            <a:ext cx="5325035" cy="41148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C6895AA-9498-95F4-42F3-F1111B148F53}"/>
              </a:ext>
            </a:extLst>
          </p:cNvPr>
          <p:cNvGrpSpPr/>
          <p:nvPr/>
        </p:nvGrpSpPr>
        <p:grpSpPr>
          <a:xfrm>
            <a:off x="6356664" y="1593293"/>
            <a:ext cx="3076825" cy="396466"/>
            <a:chOff x="443445" y="5506720"/>
            <a:chExt cx="3048000" cy="3964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97B0690-69A0-282A-DD73-9B02C00EF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3445" y="5569811"/>
              <a:ext cx="3048000" cy="3333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BB6AA76-DD8E-397A-DA7D-ABCCF56D2A13}"/>
                </a:ext>
              </a:extLst>
            </p:cNvPr>
            <p:cNvSpPr txBox="1"/>
            <p:nvPr/>
          </p:nvSpPr>
          <p:spPr>
            <a:xfrm>
              <a:off x="2570480" y="5506720"/>
              <a:ext cx="9092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Tw Cen MT" panose="020B0602020104020603" pitchFamily="34" charset="0"/>
                </a:rPr>
                <a:t>(% of the pixel)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3DD9260-4FA7-19E1-51F8-32F568EDA8BD}"/>
              </a:ext>
            </a:extLst>
          </p:cNvPr>
          <p:cNvSpPr txBox="1"/>
          <p:nvPr/>
        </p:nvSpPr>
        <p:spPr>
          <a:xfrm>
            <a:off x="6289428" y="5722726"/>
            <a:ext cx="53250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anose="020B0602020104020603" pitchFamily="34" charset="0"/>
              </a:rPr>
              <a:t>NOAA VIIRS 5-day comp.: </a:t>
            </a:r>
            <a:r>
              <a:rPr lang="en-US" sz="1600" b="1" dirty="0">
                <a:latin typeface="Tw Cen MT" panose="020B0602020104020603" pitchFamily="34" charset="0"/>
              </a:rPr>
              <a:t>17 – 21 Jan 2024</a:t>
            </a:r>
          </a:p>
        </p:txBody>
      </p:sp>
    </p:spTree>
    <p:extLst>
      <p:ext uri="{BB962C8B-B14F-4D97-AF65-F5344CB8AC3E}">
        <p14:creationId xmlns:p14="http://schemas.microsoft.com/office/powerpoint/2010/main" val="367862647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8b7a1be1ac0afe75db47d8f1927cc93dd9c8"/>
</p:tagLst>
</file>

<file path=ppt/theme/theme1.xml><?xml version="1.0" encoding="utf-8"?>
<a:theme xmlns:a="http://schemas.openxmlformats.org/drawingml/2006/main" name="FEWS NET Official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B5B6F9D2-3256-4DF9-AAB8-2527F5E10F20}" vid="{B5468DB9-E6B6-4235-B40F-CB319F7112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0C1B7B06AD3F419130A1F47FDA189E" ma:contentTypeVersion="3" ma:contentTypeDescription="Create a new document." ma:contentTypeScope="" ma:versionID="419d1987f412ccc28608e69c40962296">
  <xsd:schema xmlns:xsd="http://www.w3.org/2001/XMLSchema" xmlns:p="http://schemas.microsoft.com/office/2006/metadata/properties" targetNamespace="http://schemas.microsoft.com/office/2006/metadata/properties" ma:root="true" ma:fieldsID="3ee0e18589dc207c86e23992378a7ab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Ent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D781DA4-1154-4DB3-9281-B2797870FF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D9057-24BC-4375-B825-AB308A9687D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167280C-57A5-48DB-AC3A-497A70A85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52627</TotalTime>
  <Words>129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Tw Cen MT</vt:lpstr>
      <vt:lpstr>Wingdings</vt:lpstr>
      <vt:lpstr>FEWS NET Official PPT Template</vt:lpstr>
      <vt:lpstr>FEWS NET Enhanced Flood Monitoring – East Africa, West Africa, southern Africa and Yemen</vt:lpstr>
      <vt:lpstr>Flooding Conditions in South Sudan</vt:lpstr>
      <vt:lpstr>Flooding in Zambia and Eastern Angola</vt:lpstr>
    </vt:vector>
  </TitlesOfParts>
  <Company>Chemonics International,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Lamport</dc:creator>
  <cp:lastModifiedBy>Pervez, Shahriar</cp:lastModifiedBy>
  <cp:revision>2153</cp:revision>
  <cp:lastPrinted>2015-08-11T15:53:42Z</cp:lastPrinted>
  <dcterms:created xsi:type="dcterms:W3CDTF">2016-04-22T19:29:16Z</dcterms:created>
  <dcterms:modified xsi:type="dcterms:W3CDTF">2024-01-22T19:55:42Z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0x010100F00C1B7B06AD3F419130A1F47FDA189E</vt:lpwstr>
  </property>
</Properties>
</file>