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8"/>
  </p:notesMasterIdLst>
  <p:sldIdLst>
    <p:sldId id="257" r:id="rId2"/>
    <p:sldId id="360" r:id="rId3"/>
    <p:sldId id="361" r:id="rId4"/>
    <p:sldId id="365" r:id="rId5"/>
    <p:sldId id="364" r:id="rId6"/>
    <p:sldId id="368" r:id="rId7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Tw Cen MT" panose="020B0602020104020603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DE99F"/>
    <a:srgbClr val="1BD57C"/>
    <a:srgbClr val="15A35F"/>
    <a:srgbClr val="69E7ED"/>
    <a:srgbClr val="1CDAE4"/>
    <a:srgbClr val="39DFE7"/>
    <a:srgbClr val="62E5EC"/>
    <a:srgbClr val="82BBEE"/>
    <a:srgbClr val="C3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99" autoAdjust="0"/>
  </p:normalViewPr>
  <p:slideViewPr>
    <p:cSldViewPr snapToGrid="0">
      <p:cViewPr varScale="1">
        <p:scale>
          <a:sx n="110" d="100"/>
          <a:sy n="110" d="100"/>
        </p:scale>
        <p:origin x="5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7e63f59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g17e63f59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81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3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80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540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71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with partners]">
  <p:cSld name="TITLE_3_3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169" name="Google Shape;1169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3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1" name="Google Shape;1181;p3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p3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3"/>
          <p:cNvSpPr/>
          <p:nvPr/>
        </p:nvSpPr>
        <p:spPr>
          <a:xfrm>
            <a:off x="1838022" y="157731"/>
            <a:ext cx="54882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355" y="321964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"/>
          <p:cNvPicPr preferRelativeResize="0"/>
          <p:nvPr/>
        </p:nvPicPr>
        <p:blipFill rotWithShape="1">
          <a:blip r:embed="rId3">
            <a:alphaModFix/>
          </a:blip>
          <a:srcRect l="9432" r="9031"/>
          <a:stretch/>
        </p:blipFill>
        <p:spPr>
          <a:xfrm>
            <a:off x="3103477" y="223620"/>
            <a:ext cx="1079433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BFA046CC-B094-F4AE-8EF3-F7378434D6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216312" y="287424"/>
            <a:ext cx="9886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51;p1">
            <a:extLst>
              <a:ext uri="{FF2B5EF4-FFF2-40B4-BE49-F238E27FC236}">
                <a16:creationId xmlns:a16="http://schemas.microsoft.com/office/drawing/2014/main" id="{7E99030C-51C8-57BD-4A75-6D27488BB6B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38363" y="266332"/>
            <a:ext cx="479075" cy="4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52;p1">
            <a:extLst>
              <a:ext uri="{FF2B5EF4-FFF2-40B4-BE49-F238E27FC236}">
                <a16:creationId xmlns:a16="http://schemas.microsoft.com/office/drawing/2014/main" id="{FC6020B6-A68C-18F2-E570-281908DBD753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750840" y="287424"/>
            <a:ext cx="47907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4;p1">
            <a:extLst>
              <a:ext uri="{FF2B5EF4-FFF2-40B4-BE49-F238E27FC236}">
                <a16:creationId xmlns:a16="http://schemas.microsoft.com/office/drawing/2014/main" id="{7BFA9BA6-B984-DEDA-E3C3-EB93D275905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263319" y="266337"/>
            <a:ext cx="1062903" cy="4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43183-E3D9-8DAF-BC5E-5403F9617684}"/>
              </a:ext>
            </a:extLst>
          </p:cNvPr>
          <p:cNvSpPr/>
          <p:nvPr userDrawn="1"/>
        </p:nvSpPr>
        <p:spPr>
          <a:xfrm>
            <a:off x="7206666" y="321964"/>
            <a:ext cx="122286" cy="26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Google Shape;752;p1">
            <a:extLst>
              <a:ext uri="{FF2B5EF4-FFF2-40B4-BE49-F238E27FC236}">
                <a16:creationId xmlns:a16="http://schemas.microsoft.com/office/drawing/2014/main" id="{C74ED85A-75C1-3B33-CD1B-ADF1B64AF62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0"/>
          <p:cNvSpPr txBox="1">
            <a:spLocks noGrp="1"/>
          </p:cNvSpPr>
          <p:nvPr>
            <p:ph type="ctrTitle"/>
          </p:nvPr>
        </p:nvSpPr>
        <p:spPr>
          <a:xfrm>
            <a:off x="871200" y="1138559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FEWS NET Enhanced Flood Monitoring</a:t>
            </a:r>
            <a:endParaRPr sz="3000" dirty="0"/>
          </a:p>
        </p:txBody>
      </p:sp>
      <p:sp>
        <p:nvSpPr>
          <p:cNvPr id="2294" name="Google Shape;22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99" name="Google Shape;2299;p40"/>
          <p:cNvSpPr txBox="1">
            <a:spLocks noGrp="1"/>
          </p:cNvSpPr>
          <p:nvPr>
            <p:ph type="subTitle" idx="2"/>
          </p:nvPr>
        </p:nvSpPr>
        <p:spPr>
          <a:xfrm>
            <a:off x="871200" y="421941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Dec 02, 2024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C83B-5709-1D9D-158A-FE7F74572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FEWS NET Science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646E5FB9-4B6E-459A-9F1C-3C275C6F5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537" y="684511"/>
            <a:ext cx="4141694" cy="3200400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20C61569-7E2F-F0AD-98C3-1C4DC0488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54" y="697215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South Sudan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218897"/>
            <a:ext cx="8871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Inundation slowly receding in South Sudan.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05C11-3AF1-540C-8510-76976D601181}"/>
              </a:ext>
            </a:extLst>
          </p:cNvPr>
          <p:cNvGrpSpPr/>
          <p:nvPr/>
        </p:nvGrpSpPr>
        <p:grpSpPr>
          <a:xfrm>
            <a:off x="190500" y="631173"/>
            <a:ext cx="3076825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8DBB-E24F-59FA-FF5E-82264B0A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FE51D-5BFA-544B-E6A6-57F22AAC110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E46F06-9145-DE0C-804D-D5C7FBB430BA}"/>
              </a:ext>
            </a:extLst>
          </p:cNvPr>
          <p:cNvGrpSpPr/>
          <p:nvPr/>
        </p:nvGrpSpPr>
        <p:grpSpPr>
          <a:xfrm>
            <a:off x="4691696" y="631173"/>
            <a:ext cx="3076825" cy="396466"/>
            <a:chOff x="443445" y="5506720"/>
            <a:chExt cx="3048000" cy="39646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FD44774-44E7-CEF9-924C-9920A9E50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770B3D0-36BF-C82D-A476-A6A7858F1B5E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31AB85B-9972-1B96-5E80-AF33834CB496}"/>
              </a:ext>
            </a:extLst>
          </p:cNvPr>
          <p:cNvSpPr txBox="1"/>
          <p:nvPr/>
        </p:nvSpPr>
        <p:spPr>
          <a:xfrm>
            <a:off x="2958275" y="1733834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Sobet</a:t>
            </a:r>
            <a:endParaRPr lang="en-US" sz="1200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1A04D1-B0A7-48BD-7C9F-4B9123C03C0C}"/>
              </a:ext>
            </a:extLst>
          </p:cNvPr>
          <p:cNvSpPr txBox="1"/>
          <p:nvPr/>
        </p:nvSpPr>
        <p:spPr>
          <a:xfrm>
            <a:off x="3535740" y="2623231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Akobo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194669-E262-0CDA-E5E6-006A2D2390D6}"/>
              </a:ext>
            </a:extLst>
          </p:cNvPr>
          <p:cNvSpPr txBox="1"/>
          <p:nvPr/>
        </p:nvSpPr>
        <p:spPr>
          <a:xfrm>
            <a:off x="3556516" y="3309960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Pibor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E272BF-A3C3-58A4-179A-86AEC9BF3087}"/>
              </a:ext>
            </a:extLst>
          </p:cNvPr>
          <p:cNvSpPr txBox="1"/>
          <p:nvPr/>
        </p:nvSpPr>
        <p:spPr>
          <a:xfrm>
            <a:off x="7422305" y="1741205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Sobet</a:t>
            </a:r>
            <a:endParaRPr lang="en-US" sz="1200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09F26F-10DE-57C4-D4B5-CE0A9D489E30}"/>
              </a:ext>
            </a:extLst>
          </p:cNvPr>
          <p:cNvSpPr txBox="1"/>
          <p:nvPr/>
        </p:nvSpPr>
        <p:spPr>
          <a:xfrm>
            <a:off x="7768521" y="2641761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Akobo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444119-C494-28C7-1149-A97E3F64579D}"/>
              </a:ext>
            </a:extLst>
          </p:cNvPr>
          <p:cNvSpPr txBox="1"/>
          <p:nvPr/>
        </p:nvSpPr>
        <p:spPr>
          <a:xfrm>
            <a:off x="8020546" y="3317331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Pibor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740F2-9208-2BC0-7CB2-D932BD2AE10A}"/>
              </a:ext>
            </a:extLst>
          </p:cNvPr>
          <p:cNvSpPr txBox="1"/>
          <p:nvPr/>
        </p:nvSpPr>
        <p:spPr>
          <a:xfrm>
            <a:off x="4532325" y="3879385"/>
            <a:ext cx="41813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26 – 30 Nov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656A0-08C0-4816-E5C1-ED5307194242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20 – 24 Nov 2024</a:t>
            </a:r>
          </a:p>
        </p:txBody>
      </p:sp>
    </p:spTree>
    <p:extLst>
      <p:ext uri="{BB962C8B-B14F-4D97-AF65-F5344CB8AC3E}">
        <p14:creationId xmlns:p14="http://schemas.microsoft.com/office/powerpoint/2010/main" val="80966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45A7A703-A677-802A-99D3-14788AC9D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147" y="656536"/>
            <a:ext cx="4141694" cy="3200400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11E350AC-8165-F50D-7510-AC75990DE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99" y="656536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Chad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209611"/>
            <a:ext cx="8871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Inundation remained unchanged across Chad.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05C11-3AF1-540C-8510-76976D601181}"/>
              </a:ext>
            </a:extLst>
          </p:cNvPr>
          <p:cNvGrpSpPr/>
          <p:nvPr/>
        </p:nvGrpSpPr>
        <p:grpSpPr>
          <a:xfrm>
            <a:off x="190500" y="631173"/>
            <a:ext cx="3076825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8DBB-E24F-59FA-FF5E-82264B0A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FE51D-5BFA-544B-E6A6-57F22AAC110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CA096D-63E1-DC07-F1E9-565B0EF45FAD}"/>
              </a:ext>
            </a:extLst>
          </p:cNvPr>
          <p:cNvGrpSpPr/>
          <p:nvPr/>
        </p:nvGrpSpPr>
        <p:grpSpPr>
          <a:xfrm>
            <a:off x="5636869" y="622064"/>
            <a:ext cx="3076825" cy="396466"/>
            <a:chOff x="443445" y="5506720"/>
            <a:chExt cx="3048000" cy="39646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5A74647-BDF1-0365-F419-6DC27310A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E3FFDC-1C1C-4B89-9199-013DF8E2AC5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168635B-F474-E62A-8E38-B5A418CF889C}"/>
              </a:ext>
            </a:extLst>
          </p:cNvPr>
          <p:cNvSpPr txBox="1"/>
          <p:nvPr/>
        </p:nvSpPr>
        <p:spPr>
          <a:xfrm>
            <a:off x="4532325" y="3879385"/>
            <a:ext cx="41813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26 – 30 Nov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37E131-AD82-18F9-3A84-CDBB68E729DE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20 – 24 Nov 2024</a:t>
            </a:r>
          </a:p>
        </p:txBody>
      </p:sp>
    </p:spTree>
    <p:extLst>
      <p:ext uri="{BB962C8B-B14F-4D97-AF65-F5344CB8AC3E}">
        <p14:creationId xmlns:p14="http://schemas.microsoft.com/office/powerpoint/2010/main" val="2567514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E4B16D6-0B7B-7D9D-5719-63CB9B10F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537" y="668026"/>
            <a:ext cx="4141694" cy="3200400"/>
          </a:xfrm>
          <a:prstGeom prst="rect">
            <a:avLst/>
          </a:prstGeom>
        </p:spPr>
      </p:pic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E9BF0358-E8D3-5AEE-AC4E-7348E522A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26" y="668026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Nigeria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251137"/>
            <a:ext cx="8871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Mostly flood free except some areas along Niger River in Western Nigeria.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05C11-3AF1-540C-8510-76976D601181}"/>
              </a:ext>
            </a:extLst>
          </p:cNvPr>
          <p:cNvGrpSpPr/>
          <p:nvPr/>
        </p:nvGrpSpPr>
        <p:grpSpPr>
          <a:xfrm>
            <a:off x="173082" y="622464"/>
            <a:ext cx="3076825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8DBB-E24F-59FA-FF5E-82264B0A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FE51D-5BFA-544B-E6A6-57F22AAC110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BECD5C-E46E-8F1B-3B7B-1888C24AFEFC}"/>
              </a:ext>
            </a:extLst>
          </p:cNvPr>
          <p:cNvSpPr txBox="1"/>
          <p:nvPr/>
        </p:nvSpPr>
        <p:spPr>
          <a:xfrm>
            <a:off x="2569599" y="1037596"/>
            <a:ext cx="1229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Komadugu</a:t>
            </a:r>
            <a:r>
              <a:rPr lang="en-US" sz="10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Rivers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94F2C6-D06A-5FB5-D7C5-F718FD7F247A}"/>
              </a:ext>
            </a:extLst>
          </p:cNvPr>
          <p:cNvSpPr txBox="1"/>
          <p:nvPr/>
        </p:nvSpPr>
        <p:spPr>
          <a:xfrm>
            <a:off x="362062" y="1058753"/>
            <a:ext cx="598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Sokoto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F6518D-639D-1976-4E6A-9021031D56D8}"/>
              </a:ext>
            </a:extLst>
          </p:cNvPr>
          <p:cNvSpPr txBox="1"/>
          <p:nvPr/>
        </p:nvSpPr>
        <p:spPr>
          <a:xfrm>
            <a:off x="802771" y="2448301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Niger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D25D88-2E08-5F25-5D10-8B676A05F047}"/>
              </a:ext>
            </a:extLst>
          </p:cNvPr>
          <p:cNvSpPr txBox="1"/>
          <p:nvPr/>
        </p:nvSpPr>
        <p:spPr>
          <a:xfrm>
            <a:off x="2491049" y="2731442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Benue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6FB8C2-0ACB-8B7B-E027-DFD4CDD77D55}"/>
              </a:ext>
            </a:extLst>
          </p:cNvPr>
          <p:cNvGrpSpPr/>
          <p:nvPr/>
        </p:nvGrpSpPr>
        <p:grpSpPr>
          <a:xfrm>
            <a:off x="4629554" y="622232"/>
            <a:ext cx="3076825" cy="396466"/>
            <a:chOff x="443445" y="5506720"/>
            <a:chExt cx="3048000" cy="39646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A038F98-E792-3539-D676-EF2D866DD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C0104A-F5EF-9329-2EDA-85FCCAB88B5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44295C1-80AB-38B9-6F37-0F3C1356B6F1}"/>
              </a:ext>
            </a:extLst>
          </p:cNvPr>
          <p:cNvSpPr txBox="1"/>
          <p:nvPr/>
        </p:nvSpPr>
        <p:spPr>
          <a:xfrm>
            <a:off x="6971217" y="1017406"/>
            <a:ext cx="1229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Komadugu</a:t>
            </a:r>
            <a:r>
              <a:rPr lang="en-US" sz="10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Rivers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3AB694-01E6-2404-1247-929A692C720D}"/>
              </a:ext>
            </a:extLst>
          </p:cNvPr>
          <p:cNvSpPr txBox="1"/>
          <p:nvPr/>
        </p:nvSpPr>
        <p:spPr>
          <a:xfrm>
            <a:off x="4645344" y="1102830"/>
            <a:ext cx="598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Sokoto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E3578D-7D50-997C-A0F5-FFE8A5EEEB09}"/>
              </a:ext>
            </a:extLst>
          </p:cNvPr>
          <p:cNvSpPr txBox="1"/>
          <p:nvPr/>
        </p:nvSpPr>
        <p:spPr>
          <a:xfrm>
            <a:off x="5423850" y="2302749"/>
            <a:ext cx="5084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Niger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377F83-FB08-2A6D-6273-6150FB9EC2DF}"/>
              </a:ext>
            </a:extLst>
          </p:cNvPr>
          <p:cNvSpPr txBox="1"/>
          <p:nvPr/>
        </p:nvSpPr>
        <p:spPr>
          <a:xfrm>
            <a:off x="6801918" y="2623726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21788-F360-2E41-0F25-6B1278C3EF05}"/>
              </a:ext>
            </a:extLst>
          </p:cNvPr>
          <p:cNvSpPr txBox="1"/>
          <p:nvPr/>
        </p:nvSpPr>
        <p:spPr>
          <a:xfrm>
            <a:off x="4532325" y="3879385"/>
            <a:ext cx="41813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26 – 30 Nov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777A5C-CF8A-D709-8A47-9F0CC2B0885C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20 – 24 Nov 2024</a:t>
            </a:r>
          </a:p>
        </p:txBody>
      </p:sp>
    </p:spTree>
    <p:extLst>
      <p:ext uri="{BB962C8B-B14F-4D97-AF65-F5344CB8AC3E}">
        <p14:creationId xmlns:p14="http://schemas.microsoft.com/office/powerpoint/2010/main" val="965486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69F9132-D7B1-EFF8-2393-BCB6702FD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54" y="637890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Mali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224774"/>
            <a:ext cx="8871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Marginal improvement of flooding in central Mali.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05C11-3AF1-540C-8510-76976D601181}"/>
              </a:ext>
            </a:extLst>
          </p:cNvPr>
          <p:cNvGrpSpPr/>
          <p:nvPr/>
        </p:nvGrpSpPr>
        <p:grpSpPr>
          <a:xfrm>
            <a:off x="190500" y="570210"/>
            <a:ext cx="3076825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8DBB-E24F-59FA-FF5E-82264B0A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FE51D-5BFA-544B-E6A6-57F22AAC110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3865D28-264F-8801-3B6A-B8F0586EA49E}"/>
              </a:ext>
            </a:extLst>
          </p:cNvPr>
          <p:cNvGrpSpPr/>
          <p:nvPr/>
        </p:nvGrpSpPr>
        <p:grpSpPr>
          <a:xfrm>
            <a:off x="4684246" y="574799"/>
            <a:ext cx="3076825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4B3DA79-6586-A206-AA4A-11B796EDC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3AEEDA-26FC-A3F7-B04D-70E77A194E3E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05D0611-5C0D-290F-6EBC-37668427EAD3}"/>
              </a:ext>
            </a:extLst>
          </p:cNvPr>
          <p:cNvSpPr txBox="1"/>
          <p:nvPr/>
        </p:nvSpPr>
        <p:spPr>
          <a:xfrm>
            <a:off x="4532325" y="3879385"/>
            <a:ext cx="41813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26 – 30 Nov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84BA05-CACD-2C9A-2278-BEB44FDE8E5D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20 – 24 Nov 2024</a:t>
            </a:r>
          </a:p>
        </p:txBody>
      </p:sp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6C1DADE4-013F-8ABC-647E-8F217F09E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5114" y="637890"/>
            <a:ext cx="41416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3154415C-CA87-8A08-7BA9-B0F90FD8A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38175"/>
            <a:ext cx="4141694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BE2741-B358-7309-E210-8EB61E72F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41" y="638175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Senegal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209611"/>
            <a:ext cx="8871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Substantial improvements of the flooding conditions along the Senegal River.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05C11-3AF1-540C-8510-76976D601181}"/>
              </a:ext>
            </a:extLst>
          </p:cNvPr>
          <p:cNvGrpSpPr/>
          <p:nvPr/>
        </p:nvGrpSpPr>
        <p:grpSpPr>
          <a:xfrm>
            <a:off x="190500" y="2175284"/>
            <a:ext cx="3076825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8DBB-E24F-59FA-FF5E-82264B0A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FE51D-5BFA-544B-E6A6-57F22AAC110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83F426-E5D4-8478-4823-7593961F87D3}"/>
              </a:ext>
            </a:extLst>
          </p:cNvPr>
          <p:cNvGrpSpPr/>
          <p:nvPr/>
        </p:nvGrpSpPr>
        <p:grpSpPr>
          <a:xfrm>
            <a:off x="4572000" y="2175284"/>
            <a:ext cx="3076825" cy="396466"/>
            <a:chOff x="443445" y="5506720"/>
            <a:chExt cx="3048000" cy="3964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31DE801-7F84-BC5C-1476-250C39BA8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FC013F-7A26-EC1D-7D9E-3871F4892E35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59B7A80-7826-FB47-A1FF-E219FB23CB8E}"/>
              </a:ext>
            </a:extLst>
          </p:cNvPr>
          <p:cNvSpPr txBox="1"/>
          <p:nvPr/>
        </p:nvSpPr>
        <p:spPr>
          <a:xfrm>
            <a:off x="4532325" y="3879385"/>
            <a:ext cx="41813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26 – 30 Nov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F9EE35-2436-C352-3F81-06B31991E231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20 – 24 Nov 2024</a:t>
            </a:r>
          </a:p>
        </p:txBody>
      </p:sp>
    </p:spTree>
    <p:extLst>
      <p:ext uri="{BB962C8B-B14F-4D97-AF65-F5344CB8AC3E}">
        <p14:creationId xmlns:p14="http://schemas.microsoft.com/office/powerpoint/2010/main" val="202198339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31857</TotalTime>
  <Words>251</Words>
  <Application>Microsoft Office PowerPoint</Application>
  <PresentationFormat>On-screen Show (16:9)</PresentationFormat>
  <Paragraphs>53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Open Sans</vt:lpstr>
      <vt:lpstr>Wingdings</vt:lpstr>
      <vt:lpstr>Tw Cen MT</vt:lpstr>
      <vt:lpstr>Arial</vt:lpstr>
      <vt:lpstr>Georgia</vt:lpstr>
      <vt:lpstr>Simple Light</vt:lpstr>
      <vt:lpstr>FEWS NET Enhanced Flood Monitoring</vt:lpstr>
      <vt:lpstr>Flooding Conditions in South Sudan</vt:lpstr>
      <vt:lpstr>Flooding Conditions in Chad</vt:lpstr>
      <vt:lpstr>Flooding Conditions in Nigeria</vt:lpstr>
      <vt:lpstr>Flooding Conditions in Mali</vt:lpstr>
      <vt:lpstr>Flooding Conditions in Senegal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Pervez, Shahriar</dc:creator>
  <cp:lastModifiedBy>Pervez, Shahriar</cp:lastModifiedBy>
  <cp:revision>619</cp:revision>
  <dcterms:modified xsi:type="dcterms:W3CDTF">2024-12-03T15:28:51Z</dcterms:modified>
</cp:coreProperties>
</file>