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05" r:id="rId5"/>
    <p:sldId id="624" r:id="rId6"/>
    <p:sldId id="626" r:id="rId7"/>
    <p:sldId id="606" r:id="rId8"/>
    <p:sldId id="628" r:id="rId9"/>
    <p:sldId id="627" r:id="rId10"/>
  </p:sldIdLst>
  <p:sldSz cx="12192000" cy="6858000"/>
  <p:notesSz cx="6950075" cy="923607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26"/>
            <p14:sldId id="606"/>
            <p14:sldId id="628"/>
            <p14:sldId id="627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85609" autoAdjust="0"/>
  </p:normalViewPr>
  <p:slideViewPr>
    <p:cSldViewPr>
      <p:cViewPr varScale="1">
        <p:scale>
          <a:sx n="93" d="100"/>
          <a:sy n="93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Sep 18, 2023,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E4116CE-B3D8-ACC4-1973-96E867626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83" y="1405377"/>
            <a:ext cx="5325035" cy="4114800"/>
          </a:xfrm>
          <a:prstGeom prst="rect">
            <a:avLst/>
          </a:prstGeom>
        </p:spPr>
      </p:pic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83850BD-B7C8-3531-F1E0-846466C84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5377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7BAC5-7123-EC79-90B9-9265F282253D}"/>
              </a:ext>
            </a:extLst>
          </p:cNvPr>
          <p:cNvSpPr txBox="1"/>
          <p:nvPr/>
        </p:nvSpPr>
        <p:spPr>
          <a:xfrm>
            <a:off x="696557" y="556266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07 – 11 Sep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58640A-539E-C86B-BB46-7B2357CBE44A}"/>
              </a:ext>
            </a:extLst>
          </p:cNvPr>
          <p:cNvGrpSpPr/>
          <p:nvPr/>
        </p:nvGrpSpPr>
        <p:grpSpPr>
          <a:xfrm>
            <a:off x="696557" y="1383257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6D24A4-2679-8932-EEAC-79361A221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FDB017-3188-907F-7745-F30ADB41A5F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179E47C-B28B-BFB8-CEDE-C3DC46D1F431}"/>
              </a:ext>
            </a:extLst>
          </p:cNvPr>
          <p:cNvSpPr txBox="1"/>
          <p:nvPr/>
        </p:nvSpPr>
        <p:spPr>
          <a:xfrm>
            <a:off x="621632" y="598600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South Sudan.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C5B9C7-090C-AD86-3401-C98EBE91089C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323235-382C-9410-B560-A5CA2E447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0BFE6D-10C9-115C-6CDD-F9761604259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54B192-8879-B4DA-2360-B8AABD5184EC}"/>
              </a:ext>
            </a:extLst>
          </p:cNvPr>
          <p:cNvSpPr txBox="1"/>
          <p:nvPr/>
        </p:nvSpPr>
        <p:spPr>
          <a:xfrm>
            <a:off x="6261805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 – 17 Sep 2023</a:t>
            </a: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5D8332E7-F16D-3F20-224C-3A855D4BC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BA24C1B-3658-B948-07E6-2EEC29184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10" y="1678332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E3DFC14-AFBA-9725-1E28-2F31F4115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8332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927DC6-267D-8531-384A-51C2347B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sz="2800" dirty="0"/>
              <a:t>Flooding Conditions in Blue Nile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086C0-70EB-1823-2B89-269C1B1520FE}"/>
              </a:ext>
            </a:extLst>
          </p:cNvPr>
          <p:cNvSpPr txBox="1"/>
          <p:nvPr/>
        </p:nvSpPr>
        <p:spPr>
          <a:xfrm>
            <a:off x="599661" y="5878551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07 – 11 Sep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13540-0A24-748B-6051-4F1169E0DEAA}"/>
              </a:ext>
            </a:extLst>
          </p:cNvPr>
          <p:cNvSpPr txBox="1"/>
          <p:nvPr/>
        </p:nvSpPr>
        <p:spPr>
          <a:xfrm>
            <a:off x="457200" y="6354972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Flooding also remained unchanged along White and Blue Nile Rivers in Sudan.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977DD6-37CD-F970-1E82-3C510197817F}"/>
              </a:ext>
            </a:extLst>
          </p:cNvPr>
          <p:cNvGrpSpPr/>
          <p:nvPr/>
        </p:nvGrpSpPr>
        <p:grpSpPr>
          <a:xfrm>
            <a:off x="622434" y="1616255"/>
            <a:ext cx="3048000" cy="396466"/>
            <a:chOff x="443445" y="5506720"/>
            <a:chExt cx="3048000" cy="396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949978-1E4B-B89B-BAB1-06E1CAE55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E0CCA7-F8FE-2A70-CBC0-482F18170D6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11A7652-31B5-735B-EEA4-927F1D1FF8ED}"/>
              </a:ext>
            </a:extLst>
          </p:cNvPr>
          <p:cNvSpPr txBox="1"/>
          <p:nvPr/>
        </p:nvSpPr>
        <p:spPr>
          <a:xfrm>
            <a:off x="6232871" y="5863539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 – 17 Sep 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B2467-0E41-3CB7-AA2E-1668E301CCE0}"/>
              </a:ext>
            </a:extLst>
          </p:cNvPr>
          <p:cNvGrpSpPr/>
          <p:nvPr/>
        </p:nvGrpSpPr>
        <p:grpSpPr>
          <a:xfrm>
            <a:off x="6257367" y="1616255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712274-DFE6-CF4D-FBED-302FB0A46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596242-82E1-81E7-1B49-B310666971C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615A5B5C-8D43-0767-D66C-A829077BE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5" y="4415500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24AFD2A-320F-EC4B-DF2C-159499725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70" y="1438135"/>
            <a:ext cx="5325035" cy="41148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88BA861E-E4F4-F80D-4857-FA142FF44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754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17F78E9-32CC-4EF9-A55E-413B1816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Mali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44AFD-D638-4F12-BE5C-AF9E572E4202}"/>
              </a:ext>
            </a:extLst>
          </p:cNvPr>
          <p:cNvSpPr txBox="1"/>
          <p:nvPr/>
        </p:nvSpPr>
        <p:spPr>
          <a:xfrm>
            <a:off x="770964" y="5671725"/>
            <a:ext cx="532503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07 – 11 Sep 2023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0DCC1B-0CDD-4441-BF7D-3BB92A765797}"/>
              </a:ext>
            </a:extLst>
          </p:cNvPr>
          <p:cNvGrpSpPr/>
          <p:nvPr/>
        </p:nvGrpSpPr>
        <p:grpSpPr>
          <a:xfrm>
            <a:off x="781355" y="1438135"/>
            <a:ext cx="3048000" cy="396466"/>
            <a:chOff x="443445" y="5506720"/>
            <a:chExt cx="3048000" cy="3964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77E9417-F629-484A-851F-D64B3173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413FED-8405-438A-9464-CA6C8C88553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14D0594-E994-43A3-819F-C0527302E723}"/>
              </a:ext>
            </a:extLst>
          </p:cNvPr>
          <p:cNvSpPr txBox="1"/>
          <p:nvPr/>
        </p:nvSpPr>
        <p:spPr>
          <a:xfrm>
            <a:off x="651112" y="6117462"/>
            <a:ext cx="1115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Flooding remained unchanged in Central Mali and Burkina Faso.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F69F5-0119-4751-9A40-EBCFAC062CDA}"/>
              </a:ext>
            </a:extLst>
          </p:cNvPr>
          <p:cNvSpPr txBox="1"/>
          <p:nvPr/>
        </p:nvSpPr>
        <p:spPr>
          <a:xfrm>
            <a:off x="6403770" y="5671725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 – 17 Sep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BBC25-F7B0-9EDE-1022-7DA74A4EBB99}"/>
              </a:ext>
            </a:extLst>
          </p:cNvPr>
          <p:cNvGrpSpPr/>
          <p:nvPr/>
        </p:nvGrpSpPr>
        <p:grpSpPr>
          <a:xfrm>
            <a:off x="6413709" y="1414455"/>
            <a:ext cx="3048000" cy="396466"/>
            <a:chOff x="443445" y="5506720"/>
            <a:chExt cx="3048000" cy="3964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DA1AAC-FF61-1DD3-0E03-ED5FB4D45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524052-948A-D27A-6FDC-FD941FE1C4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B4AF35BE-11B9-0F42-DE8E-A06108695A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87" y="4177553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8BA4F2E-F538-0D00-85D7-CAD8BB0A8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19" y="1496957"/>
            <a:ext cx="5325035" cy="4114800"/>
          </a:xfrm>
          <a:prstGeom prst="rect">
            <a:avLst/>
          </a:prstGeom>
        </p:spPr>
      </p:pic>
      <p:pic>
        <p:nvPicPr>
          <p:cNvPr id="4" name="Picture 3" descr="A picture containing text, map, flying, colorful&#10;&#10;Description automatically generated">
            <a:extLst>
              <a:ext uri="{FF2B5EF4-FFF2-40B4-BE49-F238E27FC236}">
                <a16:creationId xmlns:a16="http://schemas.microsoft.com/office/drawing/2014/main" id="{BF4C23BB-717B-DACC-5849-D7E5ACB1E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5154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17F78E9-32CC-4EF9-A55E-413B1816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44AFD-D638-4F12-BE5C-AF9E572E4202}"/>
              </a:ext>
            </a:extLst>
          </p:cNvPr>
          <p:cNvSpPr txBox="1"/>
          <p:nvPr/>
        </p:nvSpPr>
        <p:spPr>
          <a:xfrm>
            <a:off x="770964" y="5671725"/>
            <a:ext cx="532503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07 – 11 Sep 2023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0DCC1B-0CDD-4441-BF7D-3BB92A765797}"/>
              </a:ext>
            </a:extLst>
          </p:cNvPr>
          <p:cNvGrpSpPr/>
          <p:nvPr/>
        </p:nvGrpSpPr>
        <p:grpSpPr>
          <a:xfrm>
            <a:off x="781355" y="1438135"/>
            <a:ext cx="3048000" cy="396466"/>
            <a:chOff x="443445" y="5506720"/>
            <a:chExt cx="3048000" cy="3964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77E9417-F629-484A-851F-D64B3173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413FED-8405-438A-9464-CA6C8C88553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14D0594-E994-43A3-819F-C0527302E723}"/>
              </a:ext>
            </a:extLst>
          </p:cNvPr>
          <p:cNvSpPr txBox="1"/>
          <p:nvPr/>
        </p:nvSpPr>
        <p:spPr>
          <a:xfrm>
            <a:off x="651112" y="6117462"/>
            <a:ext cx="1115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Marginal improvement in flooding conditions across Nigeria has been observed.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E02D77-44BE-45FD-A1E4-5A3C6EC9E8C4}"/>
              </a:ext>
            </a:extLst>
          </p:cNvPr>
          <p:cNvSpPr txBox="1"/>
          <p:nvPr/>
        </p:nvSpPr>
        <p:spPr>
          <a:xfrm>
            <a:off x="6270208" y="5672115"/>
            <a:ext cx="532503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13 – 17 Sep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346F7D-B5B4-F8D9-FA82-A8E36F6BF74D}"/>
              </a:ext>
            </a:extLst>
          </p:cNvPr>
          <p:cNvGrpSpPr/>
          <p:nvPr/>
        </p:nvGrpSpPr>
        <p:grpSpPr>
          <a:xfrm>
            <a:off x="6293325" y="1438135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2271BF-05DC-3BFF-F44D-F40AC940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652091-B61B-4374-41F9-0818EA6C51E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81B7850-6AEA-86C5-FEC9-FEBAC6113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34" y="4249575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3A337B-E9F8-9FF8-1A60-C96337E7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83" y="1465513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1AE204B-0965-539A-A335-4698BD2E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5513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32B38-9DC4-296B-8732-8E1C8A72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A5495-EF40-64C0-1657-FC169F2BAB30}"/>
              </a:ext>
            </a:extLst>
          </p:cNvPr>
          <p:cNvSpPr txBox="1"/>
          <p:nvPr/>
        </p:nvSpPr>
        <p:spPr>
          <a:xfrm>
            <a:off x="651112" y="6117462"/>
            <a:ext cx="1115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Flooding conditions remained unchanged in southern Chad.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C6E2E-A6FE-8658-AE56-B39531435521}"/>
              </a:ext>
            </a:extLst>
          </p:cNvPr>
          <p:cNvSpPr txBox="1"/>
          <p:nvPr/>
        </p:nvSpPr>
        <p:spPr>
          <a:xfrm>
            <a:off x="457200" y="5623560"/>
            <a:ext cx="547743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07 – 11 Sep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7F6C8-5800-1396-638B-D88DA4D289A8}"/>
              </a:ext>
            </a:extLst>
          </p:cNvPr>
          <p:cNvSpPr txBox="1"/>
          <p:nvPr/>
        </p:nvSpPr>
        <p:spPr>
          <a:xfrm>
            <a:off x="6231055" y="5623559"/>
            <a:ext cx="535134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NOAA VIIRS 5-day comp.: </a:t>
            </a:r>
            <a:r>
              <a:rPr lang="en-US" sz="1500" b="1" dirty="0">
                <a:latin typeface="Tw Cen MT" panose="020B0602020104020603" pitchFamily="34" charset="0"/>
              </a:rPr>
              <a:t>13 – 17 Sep 2023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9A3DBB-8A95-57D6-FFBA-B3DD50B1A902}"/>
              </a:ext>
            </a:extLst>
          </p:cNvPr>
          <p:cNvGrpSpPr/>
          <p:nvPr/>
        </p:nvGrpSpPr>
        <p:grpSpPr>
          <a:xfrm>
            <a:off x="715882" y="1402422"/>
            <a:ext cx="3048000" cy="396466"/>
            <a:chOff x="443445" y="5506720"/>
            <a:chExt cx="3048000" cy="3964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24B053-1059-EA9A-509F-5B1F0AD9C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CDDAB-6FA0-76F6-D146-8BD8C7C7CA1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70E8B-0111-F7AE-98BD-EC246DFAAD14}"/>
              </a:ext>
            </a:extLst>
          </p:cNvPr>
          <p:cNvGrpSpPr/>
          <p:nvPr/>
        </p:nvGrpSpPr>
        <p:grpSpPr>
          <a:xfrm>
            <a:off x="6227852" y="1402422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6314CD-D17D-9FE1-71AB-093C458A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2BA5C3-188F-67FD-226C-58A886CECCE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E2E2DB63-C84D-E259-2F56-534F2386B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06" y="4230337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255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51520</TotalTime>
  <Words>262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Conditions in South Sudan</vt:lpstr>
      <vt:lpstr>Flooding Conditions in Blue Nile River</vt:lpstr>
      <vt:lpstr>Flooding Conditions in Mali</vt:lpstr>
      <vt:lpstr>Flooding Conditions in Nigeria</vt:lpstr>
      <vt:lpstr>Flooding Conditions in Chad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2001</cp:revision>
  <cp:lastPrinted>2015-08-11T15:53:42Z</cp:lastPrinted>
  <dcterms:created xsi:type="dcterms:W3CDTF">2016-04-22T19:29:16Z</dcterms:created>
  <dcterms:modified xsi:type="dcterms:W3CDTF">2023-09-18T19:37:11Z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