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505" r:id="rId5"/>
    <p:sldId id="624" r:id="rId6"/>
    <p:sldId id="629" r:id="rId7"/>
    <p:sldId id="630" r:id="rId8"/>
    <p:sldId id="606" r:id="rId9"/>
    <p:sldId id="628" r:id="rId10"/>
    <p:sldId id="631" r:id="rId11"/>
    <p:sldId id="627" r:id="rId12"/>
  </p:sldIdLst>
  <p:sldSz cx="12192000" cy="6858000"/>
  <p:notesSz cx="6950075" cy="9236075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24"/>
            <p14:sldId id="629"/>
            <p14:sldId id="630"/>
            <p14:sldId id="606"/>
            <p14:sldId id="628"/>
            <p14:sldId id="631"/>
            <p14:sldId id="627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FF3300"/>
    <a:srgbClr val="9933FF"/>
    <a:srgbClr val="FFDD4F"/>
    <a:srgbClr val="FFCC00"/>
    <a:srgbClr val="FF6600"/>
    <a:srgbClr val="E9EDF4"/>
    <a:srgbClr val="D0D8E8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54" autoAdjust="0"/>
    <p:restoredTop sz="85609" autoAdjust="0"/>
  </p:normalViewPr>
  <p:slideViewPr>
    <p:cSldViewPr>
      <p:cViewPr varScale="1">
        <p:scale>
          <a:sx n="93" d="100"/>
          <a:sy n="93" d="100"/>
        </p:scale>
        <p:origin x="23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10/24/2023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5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Oct 23, 2023,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2DE1EE73-786F-1CDD-061E-2027F39AF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80688"/>
            <a:ext cx="5325035" cy="4114800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674CF89-13EE-1C02-7E69-593313236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95897"/>
            <a:ext cx="5325035" cy="411480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30EB1C88-7ABC-48AA-B7FC-9BD57823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South Sudan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27BAC5-7123-EC79-90B9-9265F282253D}"/>
              </a:ext>
            </a:extLst>
          </p:cNvPr>
          <p:cNvSpPr txBox="1"/>
          <p:nvPr/>
        </p:nvSpPr>
        <p:spPr>
          <a:xfrm>
            <a:off x="696557" y="5562668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11 – 15 Oct 2023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58640A-539E-C86B-BB46-7B2357CBE44A}"/>
              </a:ext>
            </a:extLst>
          </p:cNvPr>
          <p:cNvGrpSpPr/>
          <p:nvPr/>
        </p:nvGrpSpPr>
        <p:grpSpPr>
          <a:xfrm>
            <a:off x="696557" y="1383257"/>
            <a:ext cx="3048000" cy="396466"/>
            <a:chOff x="443445" y="5506720"/>
            <a:chExt cx="3048000" cy="3964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D6D24A4-2679-8932-EEAC-79361A221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FDB017-3188-907F-7745-F30ADB41A5F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179E47C-B28B-BFB8-CEDE-C3DC46D1F431}"/>
              </a:ext>
            </a:extLst>
          </p:cNvPr>
          <p:cNvSpPr txBox="1"/>
          <p:nvPr/>
        </p:nvSpPr>
        <p:spPr>
          <a:xfrm>
            <a:off x="621632" y="5986000"/>
            <a:ext cx="10904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conditions eased in the </a:t>
            </a:r>
            <a:r>
              <a:rPr lang="en-US" sz="2200" dirty="0" err="1">
                <a:latin typeface="Tw Cen MT" panose="020B0602020104020603" pitchFamily="34" charset="0"/>
              </a:rPr>
              <a:t>Sobet</a:t>
            </a:r>
            <a:r>
              <a:rPr lang="en-US" sz="2200" dirty="0">
                <a:latin typeface="Tw Cen MT" panose="020B0602020104020603" pitchFamily="34" charset="0"/>
              </a:rPr>
              <a:t> and </a:t>
            </a:r>
            <a:r>
              <a:rPr lang="en-US" sz="2200" dirty="0" err="1">
                <a:latin typeface="Tw Cen MT" panose="020B0602020104020603" pitchFamily="34" charset="0"/>
              </a:rPr>
              <a:t>Akobor</a:t>
            </a:r>
            <a:r>
              <a:rPr lang="en-US" sz="2200" dirty="0">
                <a:latin typeface="Tw Cen MT" panose="020B0602020104020603" pitchFamily="34" charset="0"/>
              </a:rPr>
              <a:t> catchments but remained unchanged elsewhere in South Sudan.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C5B9C7-090C-AD86-3401-C98EBE91089C}"/>
              </a:ext>
            </a:extLst>
          </p:cNvPr>
          <p:cNvGrpSpPr/>
          <p:nvPr/>
        </p:nvGrpSpPr>
        <p:grpSpPr>
          <a:xfrm>
            <a:off x="6249922" y="1383257"/>
            <a:ext cx="3048000" cy="396466"/>
            <a:chOff x="443445" y="5506720"/>
            <a:chExt cx="3048000" cy="39646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7323235-382C-9410-B560-A5CA2E447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0BFE6D-10C9-115C-6CDD-F97616042592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254B192-8879-B4DA-2360-B8AABD5184EC}"/>
              </a:ext>
            </a:extLst>
          </p:cNvPr>
          <p:cNvSpPr txBox="1"/>
          <p:nvPr/>
        </p:nvSpPr>
        <p:spPr>
          <a:xfrm>
            <a:off x="6261805" y="5562600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18 - 22 Oct 2023</a:t>
            </a:r>
          </a:p>
        </p:txBody>
      </p:sp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5D8332E7-F16D-3F20-224C-3A855D4BC9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32" y="4235724"/>
            <a:ext cx="1701496" cy="13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0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6776C-C0D6-A9C1-5BE3-98AF336A1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Somalia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3CABF-32A9-9587-573B-C94815266D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50" t="7115" r="28125" b="13031"/>
          <a:stretch/>
        </p:blipFill>
        <p:spPr>
          <a:xfrm>
            <a:off x="5715000" y="1508760"/>
            <a:ext cx="4381499" cy="411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0A05B3-507B-6018-A113-4D4DD5D31B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50" t="11798" r="27500" b="7116"/>
          <a:stretch/>
        </p:blipFill>
        <p:spPr>
          <a:xfrm>
            <a:off x="685800" y="1508760"/>
            <a:ext cx="4377446" cy="41148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4AACAB2-9C13-64C4-AF4B-1FFE23CAFE43}"/>
              </a:ext>
            </a:extLst>
          </p:cNvPr>
          <p:cNvGrpSpPr/>
          <p:nvPr/>
        </p:nvGrpSpPr>
        <p:grpSpPr>
          <a:xfrm>
            <a:off x="3971692" y="4064970"/>
            <a:ext cx="1091554" cy="1558590"/>
            <a:chOff x="3937646" y="3927810"/>
            <a:chExt cx="1091554" cy="155859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80AB19-BCBC-452D-74DF-F2AD4C437D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89" t="6666" r="62103" b="8889"/>
            <a:stretch/>
          </p:blipFill>
          <p:spPr>
            <a:xfrm>
              <a:off x="4091424" y="3927810"/>
              <a:ext cx="866274" cy="13716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6B327B-8346-8627-1987-1641EBCAC8FE}"/>
                </a:ext>
              </a:extLst>
            </p:cNvPr>
            <p:cNvSpPr txBox="1"/>
            <p:nvPr/>
          </p:nvSpPr>
          <p:spPr>
            <a:xfrm>
              <a:off x="3937646" y="5240179"/>
              <a:ext cx="4058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w Cen MT" panose="020B0602020104020603" pitchFamily="34" charset="0"/>
                </a:rPr>
                <a:t>2-yr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B706A1-34AD-9F60-C6FE-8FC7A53C670A}"/>
                </a:ext>
              </a:extLst>
            </p:cNvPr>
            <p:cNvSpPr txBox="1"/>
            <p:nvPr/>
          </p:nvSpPr>
          <p:spPr>
            <a:xfrm>
              <a:off x="4247439" y="5240178"/>
              <a:ext cx="4058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w Cen MT" panose="020B0602020104020603" pitchFamily="34" charset="0"/>
                </a:rPr>
                <a:t>5-yr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405602-770D-D50C-4553-57B6E9A692DB}"/>
                </a:ext>
              </a:extLst>
            </p:cNvPr>
            <p:cNvSpPr txBox="1"/>
            <p:nvPr/>
          </p:nvSpPr>
          <p:spPr>
            <a:xfrm>
              <a:off x="4552788" y="5240177"/>
              <a:ext cx="4764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w Cen MT" panose="020B0602020104020603" pitchFamily="34" charset="0"/>
                </a:rPr>
                <a:t>20-yr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33FE1B-7AD4-CC7E-B713-FD07CAAE411E}"/>
              </a:ext>
            </a:extLst>
          </p:cNvPr>
          <p:cNvGrpSpPr/>
          <p:nvPr/>
        </p:nvGrpSpPr>
        <p:grpSpPr>
          <a:xfrm>
            <a:off x="8984447" y="4064970"/>
            <a:ext cx="1091554" cy="1558590"/>
            <a:chOff x="3937646" y="3927810"/>
            <a:chExt cx="1091554" cy="155859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8DD88EC-D6A2-F5D7-473A-F477B9203F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89" t="6666" r="62103" b="8889"/>
            <a:stretch/>
          </p:blipFill>
          <p:spPr>
            <a:xfrm>
              <a:off x="4091424" y="3927810"/>
              <a:ext cx="866274" cy="13716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15EF1B-21A5-155D-5D18-8B563C4C5C05}"/>
                </a:ext>
              </a:extLst>
            </p:cNvPr>
            <p:cNvSpPr txBox="1"/>
            <p:nvPr/>
          </p:nvSpPr>
          <p:spPr>
            <a:xfrm>
              <a:off x="3937646" y="5240179"/>
              <a:ext cx="4058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w Cen MT" panose="020B0602020104020603" pitchFamily="34" charset="0"/>
                </a:rPr>
                <a:t>2-yr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9077236-D3FF-4CD1-444F-66CD3DDEDEA8}"/>
                </a:ext>
              </a:extLst>
            </p:cNvPr>
            <p:cNvSpPr txBox="1"/>
            <p:nvPr/>
          </p:nvSpPr>
          <p:spPr>
            <a:xfrm>
              <a:off x="4247439" y="5240178"/>
              <a:ext cx="4058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w Cen MT" panose="020B0602020104020603" pitchFamily="34" charset="0"/>
                </a:rPr>
                <a:t>5-yr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5C853D-EF47-29F8-D97A-F9A307F9BC45}"/>
                </a:ext>
              </a:extLst>
            </p:cNvPr>
            <p:cNvSpPr txBox="1"/>
            <p:nvPr/>
          </p:nvSpPr>
          <p:spPr>
            <a:xfrm>
              <a:off x="4552788" y="5240177"/>
              <a:ext cx="4764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w Cen MT" panose="020B0602020104020603" pitchFamily="34" charset="0"/>
                </a:rPr>
                <a:t>20-yr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627B2BF-3D6F-3379-1761-323B12BA856A}"/>
              </a:ext>
            </a:extLst>
          </p:cNvPr>
          <p:cNvSpPr txBox="1"/>
          <p:nvPr/>
        </p:nvSpPr>
        <p:spPr>
          <a:xfrm>
            <a:off x="671016" y="5623558"/>
            <a:ext cx="43774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Forecast: </a:t>
            </a:r>
            <a:r>
              <a:rPr lang="en-US" sz="1600" b="1" dirty="0">
                <a:latin typeface="Tw Cen MT" panose="020B0602020104020603" pitchFamily="34" charset="0"/>
              </a:rPr>
              <a:t>24 – 26 Oct 2023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329437-08E5-86AB-571C-9055EF153F1F}"/>
              </a:ext>
            </a:extLst>
          </p:cNvPr>
          <p:cNvSpPr txBox="1"/>
          <p:nvPr/>
        </p:nvSpPr>
        <p:spPr>
          <a:xfrm>
            <a:off x="5698555" y="5623558"/>
            <a:ext cx="43774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Forecast: </a:t>
            </a:r>
            <a:r>
              <a:rPr lang="en-US" sz="1600" b="1" dirty="0">
                <a:latin typeface="Tw Cen MT" panose="020B0602020104020603" pitchFamily="34" charset="0"/>
              </a:rPr>
              <a:t>27 – 05 Nov 2023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C5D989-EEA6-E037-5F3F-8D94985CE3D6}"/>
              </a:ext>
            </a:extLst>
          </p:cNvPr>
          <p:cNvSpPr txBox="1"/>
          <p:nvPr/>
        </p:nvSpPr>
        <p:spPr>
          <a:xfrm>
            <a:off x="533400" y="6019800"/>
            <a:ext cx="11159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Tw Cen MT" panose="020B0602020104020603" pitchFamily="34" charset="0"/>
              </a:rPr>
              <a:t>Due to expected heavy rainfall especially over the Juba catchment, there is increased likelihood of flooding along the Juba River in Somalia. </a:t>
            </a:r>
          </a:p>
        </p:txBody>
      </p:sp>
    </p:spTree>
    <p:extLst>
      <p:ext uri="{BB962C8B-B14F-4D97-AF65-F5344CB8AC3E}">
        <p14:creationId xmlns:p14="http://schemas.microsoft.com/office/powerpoint/2010/main" val="248870912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DCF7-47E5-B085-3C4B-DBC8C9E01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Yemen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5C483995-C328-C5B8-B1EF-C16234586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5" r="29581"/>
          <a:stretch/>
        </p:blipFill>
        <p:spPr bwMode="auto">
          <a:xfrm>
            <a:off x="639566" y="1508760"/>
            <a:ext cx="550687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E494E3-0000-793F-C939-6B57F0DBC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9333" r="26875" b="11798"/>
          <a:stretch/>
        </p:blipFill>
        <p:spPr>
          <a:xfrm>
            <a:off x="6391679" y="1508760"/>
            <a:ext cx="4950618" cy="4114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CE66725-607B-3236-CC95-28FD39928319}"/>
              </a:ext>
            </a:extLst>
          </p:cNvPr>
          <p:cNvGrpSpPr/>
          <p:nvPr/>
        </p:nvGrpSpPr>
        <p:grpSpPr>
          <a:xfrm>
            <a:off x="6248400" y="1515609"/>
            <a:ext cx="1091554" cy="1558590"/>
            <a:chOff x="3937646" y="3927810"/>
            <a:chExt cx="1091554" cy="155859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810A51D-0A4E-AA08-D499-E80AA9A5F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89" t="6666" r="62103" b="8889"/>
            <a:stretch/>
          </p:blipFill>
          <p:spPr>
            <a:xfrm>
              <a:off x="4091424" y="3927810"/>
              <a:ext cx="866274" cy="13716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1AE54F-A2F7-D09A-F1B2-A9D5C15BF798}"/>
                </a:ext>
              </a:extLst>
            </p:cNvPr>
            <p:cNvSpPr txBox="1"/>
            <p:nvPr/>
          </p:nvSpPr>
          <p:spPr>
            <a:xfrm>
              <a:off x="3937646" y="5240179"/>
              <a:ext cx="4058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w Cen MT" panose="020B0602020104020603" pitchFamily="34" charset="0"/>
                </a:rPr>
                <a:t>2-yr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E37DB0-1CB5-D18D-7491-EC3F779E3F71}"/>
                </a:ext>
              </a:extLst>
            </p:cNvPr>
            <p:cNvSpPr txBox="1"/>
            <p:nvPr/>
          </p:nvSpPr>
          <p:spPr>
            <a:xfrm>
              <a:off x="4247439" y="5240178"/>
              <a:ext cx="4058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w Cen MT" panose="020B0602020104020603" pitchFamily="34" charset="0"/>
                </a:rPr>
                <a:t>5-yr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CC66E5-52E1-4C7A-246D-3B75CA88AA5D}"/>
                </a:ext>
              </a:extLst>
            </p:cNvPr>
            <p:cNvSpPr txBox="1"/>
            <p:nvPr/>
          </p:nvSpPr>
          <p:spPr>
            <a:xfrm>
              <a:off x="4552788" y="5240177"/>
              <a:ext cx="4764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w Cen MT" panose="020B0602020104020603" pitchFamily="34" charset="0"/>
                </a:rPr>
                <a:t>20-yr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FAB2561-8127-E671-48EF-43850078AAB4}"/>
              </a:ext>
            </a:extLst>
          </p:cNvPr>
          <p:cNvSpPr txBox="1"/>
          <p:nvPr/>
        </p:nvSpPr>
        <p:spPr>
          <a:xfrm>
            <a:off x="6373698" y="5623560"/>
            <a:ext cx="495061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Forecast: </a:t>
            </a:r>
            <a:r>
              <a:rPr lang="en-US" sz="1600" b="1" dirty="0">
                <a:latin typeface="Tw Cen MT" panose="020B0602020104020603" pitchFamily="34" charset="0"/>
              </a:rPr>
              <a:t>24 Oct – 05 Nov 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D585A6-F57E-2145-2F39-27BB1A61927D}"/>
              </a:ext>
            </a:extLst>
          </p:cNvPr>
          <p:cNvSpPr txBox="1"/>
          <p:nvPr/>
        </p:nvSpPr>
        <p:spPr>
          <a:xfrm>
            <a:off x="641276" y="5623560"/>
            <a:ext cx="54923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ADAM: Tropical Cyclone TEJ track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5CC126-6199-8795-DCCC-967F7B0ABCFA}"/>
              </a:ext>
            </a:extLst>
          </p:cNvPr>
          <p:cNvSpPr txBox="1"/>
          <p:nvPr/>
        </p:nvSpPr>
        <p:spPr>
          <a:xfrm>
            <a:off x="533400" y="6019800"/>
            <a:ext cx="11159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Tw Cen MT" panose="020B0602020104020603" pitchFamily="34" charset="0"/>
              </a:rPr>
              <a:t>With TC making landfall in the eastern Yemen, there is increased likelihood of flooding in next 10 days in the eastern part of Yemen. </a:t>
            </a:r>
          </a:p>
        </p:txBody>
      </p:sp>
    </p:spTree>
    <p:extLst>
      <p:ext uri="{BB962C8B-B14F-4D97-AF65-F5344CB8AC3E}">
        <p14:creationId xmlns:p14="http://schemas.microsoft.com/office/powerpoint/2010/main" val="219927642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E14578A-BC5C-E7EA-53E1-F2F8A0EFA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529" y="1414455"/>
            <a:ext cx="5325035" cy="4114800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EFC5000D-342F-E38C-AE86-39409E695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5" y="1414455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C17F78E9-32CC-4EF9-A55E-413B1816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Mali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E44AFD-D638-4F12-BE5C-AF9E572E4202}"/>
              </a:ext>
            </a:extLst>
          </p:cNvPr>
          <p:cNvSpPr txBox="1"/>
          <p:nvPr/>
        </p:nvSpPr>
        <p:spPr>
          <a:xfrm>
            <a:off x="770964" y="5671725"/>
            <a:ext cx="532503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w Cen MT" panose="020B0602020104020603" pitchFamily="34" charset="0"/>
              </a:rPr>
              <a:t>NOAA VIIRS 5-day comp.: </a:t>
            </a:r>
            <a:r>
              <a:rPr lang="en-US" sz="1500" b="1" dirty="0">
                <a:latin typeface="Tw Cen MT" panose="020B0602020104020603" pitchFamily="34" charset="0"/>
              </a:rPr>
              <a:t>11  – 15 Oct 2023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0DCC1B-0CDD-4441-BF7D-3BB92A765797}"/>
              </a:ext>
            </a:extLst>
          </p:cNvPr>
          <p:cNvGrpSpPr/>
          <p:nvPr/>
        </p:nvGrpSpPr>
        <p:grpSpPr>
          <a:xfrm>
            <a:off x="781355" y="1438135"/>
            <a:ext cx="3048000" cy="396466"/>
            <a:chOff x="443445" y="5506720"/>
            <a:chExt cx="3048000" cy="39646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77E9417-F629-484A-851F-D64B31732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3413FED-8405-438A-9464-CA6C8C885533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14D0594-E994-43A3-819F-C0527302E723}"/>
              </a:ext>
            </a:extLst>
          </p:cNvPr>
          <p:cNvSpPr txBox="1"/>
          <p:nvPr/>
        </p:nvSpPr>
        <p:spPr>
          <a:xfrm>
            <a:off x="651112" y="6117462"/>
            <a:ext cx="11159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Tw Cen MT" panose="020B0602020104020603" pitchFamily="34" charset="0"/>
              </a:rPr>
              <a:t>Inundation condition are improving across Central Mali, Burkina Faso, and northern Ghana.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EF69F5-0119-4751-9A40-EBCFAC062CDA}"/>
              </a:ext>
            </a:extLst>
          </p:cNvPr>
          <p:cNvSpPr txBox="1"/>
          <p:nvPr/>
        </p:nvSpPr>
        <p:spPr>
          <a:xfrm>
            <a:off x="6403770" y="5671725"/>
            <a:ext cx="53349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18 - 22 Oct 2023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1BBC25-F7B0-9EDE-1022-7DA74A4EBB99}"/>
              </a:ext>
            </a:extLst>
          </p:cNvPr>
          <p:cNvGrpSpPr/>
          <p:nvPr/>
        </p:nvGrpSpPr>
        <p:grpSpPr>
          <a:xfrm>
            <a:off x="6413709" y="1414455"/>
            <a:ext cx="3048000" cy="396466"/>
            <a:chOff x="443445" y="5506720"/>
            <a:chExt cx="3048000" cy="39646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DA1AAC-FF61-1DD3-0E03-ED5FB4D45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524052-948A-D27A-6FDC-FD941FE1C4D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B4AF35BE-11B9-0F42-DE8E-A06108695A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88" y="4177553"/>
            <a:ext cx="177501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4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44C9859-71BD-F140-1600-3918BCD55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65" y="1490534"/>
            <a:ext cx="5325035" cy="4114800"/>
          </a:xfrm>
          <a:prstGeom prst="rect">
            <a:avLst/>
          </a:prstGeom>
        </p:spPr>
      </p:pic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1AB05C4D-5EBE-7D66-AFEC-1D09B9A73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5" y="1496029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C17F78E9-32CC-4EF9-A55E-413B1816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Nigeria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E44AFD-D638-4F12-BE5C-AF9E572E4202}"/>
              </a:ext>
            </a:extLst>
          </p:cNvPr>
          <p:cNvSpPr txBox="1"/>
          <p:nvPr/>
        </p:nvSpPr>
        <p:spPr>
          <a:xfrm>
            <a:off x="770964" y="5671725"/>
            <a:ext cx="532503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w Cen MT" panose="020B0602020104020603" pitchFamily="34" charset="0"/>
              </a:rPr>
              <a:t>NOAA VIIRS 5-day comp.: </a:t>
            </a:r>
            <a:r>
              <a:rPr lang="en-US" sz="1500" b="1" dirty="0">
                <a:latin typeface="Tw Cen MT" panose="020B0602020104020603" pitchFamily="34" charset="0"/>
              </a:rPr>
              <a:t>11 – 15 Oct 2023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0DCC1B-0CDD-4441-BF7D-3BB92A765797}"/>
              </a:ext>
            </a:extLst>
          </p:cNvPr>
          <p:cNvGrpSpPr/>
          <p:nvPr/>
        </p:nvGrpSpPr>
        <p:grpSpPr>
          <a:xfrm>
            <a:off x="781355" y="1438135"/>
            <a:ext cx="3048000" cy="396466"/>
            <a:chOff x="443445" y="5506720"/>
            <a:chExt cx="3048000" cy="39646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77E9417-F629-484A-851F-D64B31732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3413FED-8405-438A-9464-CA6C8C885533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14D0594-E994-43A3-819F-C0527302E723}"/>
              </a:ext>
            </a:extLst>
          </p:cNvPr>
          <p:cNvSpPr txBox="1"/>
          <p:nvPr/>
        </p:nvSpPr>
        <p:spPr>
          <a:xfrm>
            <a:off x="651112" y="6117462"/>
            <a:ext cx="11159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Tw Cen MT" panose="020B0602020104020603" pitchFamily="34" charset="0"/>
              </a:rPr>
              <a:t>Flooding conditions have remained unchanged along Niger and Benue Rivers.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E02D77-44BE-45FD-A1E4-5A3C6EC9E8C4}"/>
              </a:ext>
            </a:extLst>
          </p:cNvPr>
          <p:cNvSpPr txBox="1"/>
          <p:nvPr/>
        </p:nvSpPr>
        <p:spPr>
          <a:xfrm>
            <a:off x="6270208" y="5672115"/>
            <a:ext cx="5325035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w Cen MT" panose="020B0602020104020603" pitchFamily="34" charset="0"/>
              </a:rPr>
              <a:t>NOAA VIIRS 5-day comp.: </a:t>
            </a:r>
            <a:r>
              <a:rPr lang="en-US" sz="1500" b="1" dirty="0">
                <a:latin typeface="Tw Cen MT" panose="020B0602020104020603" pitchFamily="34" charset="0"/>
              </a:rPr>
              <a:t>18 – 22 Oct 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346F7D-B5B4-F8D9-FA82-A8E36F6BF74D}"/>
              </a:ext>
            </a:extLst>
          </p:cNvPr>
          <p:cNvGrpSpPr/>
          <p:nvPr/>
        </p:nvGrpSpPr>
        <p:grpSpPr>
          <a:xfrm>
            <a:off x="6293325" y="1438135"/>
            <a:ext cx="3048000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62271BF-05DC-3BFF-F44D-F40AC940D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9652091-B61B-4374-41F9-0818EA6C51E5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281B7850-6AEA-86C5-FEC9-FEBAC6113C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88" y="4249575"/>
            <a:ext cx="177501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42192-B3BD-3288-2B08-A3B0CDF2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Southern Ghana and Benin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E387B5-936F-FB55-BF7B-DFB5738C18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6" t="14445" r="40555"/>
          <a:stretch/>
        </p:blipFill>
        <p:spPr>
          <a:xfrm>
            <a:off x="762000" y="1676400"/>
            <a:ext cx="4275117" cy="411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6EFB56-72A0-15DB-819F-411C729A0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6" t="14445" r="40625"/>
          <a:stretch/>
        </p:blipFill>
        <p:spPr>
          <a:xfrm>
            <a:off x="5562600" y="1676400"/>
            <a:ext cx="4269566" cy="411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9DC729-2937-C93A-EA71-0E8C1A5F8632}"/>
              </a:ext>
            </a:extLst>
          </p:cNvPr>
          <p:cNvSpPr txBox="1"/>
          <p:nvPr/>
        </p:nvSpPr>
        <p:spPr>
          <a:xfrm>
            <a:off x="762000" y="5791200"/>
            <a:ext cx="42695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ADAM: Flooding in Benin: Oct 24, 2023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DA6B39-D2B8-5377-ACF7-40BDF2407996}"/>
              </a:ext>
            </a:extLst>
          </p:cNvPr>
          <p:cNvSpPr txBox="1"/>
          <p:nvPr/>
        </p:nvSpPr>
        <p:spPr>
          <a:xfrm>
            <a:off x="5539070" y="5789563"/>
            <a:ext cx="42695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ADAM: Flooding in southern Ghana: Oct 24, 2023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83415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DD941787-6582-C029-A3D4-0C911F2B2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054" y="1459520"/>
            <a:ext cx="5325035" cy="4114800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C127CEA6-6EB7-F7F6-7A0E-9D5A27349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5" y="1459520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E32B38-9DC4-296B-8732-8E1C8A728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Chad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A5495-EF40-64C0-1657-FC169F2BAB30}"/>
              </a:ext>
            </a:extLst>
          </p:cNvPr>
          <p:cNvSpPr txBox="1"/>
          <p:nvPr/>
        </p:nvSpPr>
        <p:spPr>
          <a:xfrm>
            <a:off x="651112" y="6117462"/>
            <a:ext cx="11159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Tw Cen MT" panose="020B0602020104020603" pitchFamily="34" charset="0"/>
              </a:rPr>
              <a:t>Flooding conditions have deteriorated marginally across southern Chad.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EC6E2E-A6FE-8658-AE56-B39531435521}"/>
              </a:ext>
            </a:extLst>
          </p:cNvPr>
          <p:cNvSpPr txBox="1"/>
          <p:nvPr/>
        </p:nvSpPr>
        <p:spPr>
          <a:xfrm>
            <a:off x="457200" y="5623560"/>
            <a:ext cx="5477435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w Cen MT" panose="020B0602020104020603" pitchFamily="34" charset="0"/>
              </a:rPr>
              <a:t>NOAA VIIRS 5-day comp.: </a:t>
            </a:r>
            <a:r>
              <a:rPr lang="en-US" sz="1500" b="1" dirty="0">
                <a:latin typeface="Tw Cen MT" panose="020B0602020104020603" pitchFamily="34" charset="0"/>
              </a:rPr>
              <a:t>11 - 15 Oct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7F6C8-5800-1396-638B-D88DA4D289A8}"/>
              </a:ext>
            </a:extLst>
          </p:cNvPr>
          <p:cNvSpPr txBox="1"/>
          <p:nvPr/>
        </p:nvSpPr>
        <p:spPr>
          <a:xfrm>
            <a:off x="6231055" y="5623559"/>
            <a:ext cx="535134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w Cen MT" panose="020B0602020104020603" pitchFamily="34" charset="0"/>
              </a:rPr>
              <a:t>NOAA VIIRS 5-day comp.: </a:t>
            </a:r>
            <a:r>
              <a:rPr lang="en-US" sz="1500" b="1" dirty="0">
                <a:latin typeface="Tw Cen MT" panose="020B0602020104020603" pitchFamily="34" charset="0"/>
              </a:rPr>
              <a:t>18 - 22 Oct 2023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9A3DBB-8A95-57D6-FFBA-B3DD50B1A902}"/>
              </a:ext>
            </a:extLst>
          </p:cNvPr>
          <p:cNvGrpSpPr/>
          <p:nvPr/>
        </p:nvGrpSpPr>
        <p:grpSpPr>
          <a:xfrm>
            <a:off x="715882" y="1402422"/>
            <a:ext cx="3048000" cy="396466"/>
            <a:chOff x="443445" y="5506720"/>
            <a:chExt cx="3048000" cy="3964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E24B053-1059-EA9A-509F-5B1F0AD9C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5CDDAB-6FA0-76F6-D146-8BD8C7C7CA19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370E8B-0111-F7AE-98BD-EC246DFAAD14}"/>
              </a:ext>
            </a:extLst>
          </p:cNvPr>
          <p:cNvGrpSpPr/>
          <p:nvPr/>
        </p:nvGrpSpPr>
        <p:grpSpPr>
          <a:xfrm>
            <a:off x="6400800" y="1402422"/>
            <a:ext cx="3048000" cy="396466"/>
            <a:chOff x="443445" y="5506720"/>
            <a:chExt cx="3048000" cy="3964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6314CD-D17D-9FE1-71AB-093C458A7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2BA5C3-188F-67FD-226C-58A886CECCE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E2E2DB63-C84D-E259-2F56-534F2386B8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88" y="4230337"/>
            <a:ext cx="177501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2551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51872</TotalTime>
  <Words>354</Words>
  <Application>Microsoft Office PowerPoint</Application>
  <PresentationFormat>Widescreen</PresentationFormat>
  <Paragraphs>50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Flooding Conditions in South Sudan</vt:lpstr>
      <vt:lpstr>Flooding Conditions in Somalia</vt:lpstr>
      <vt:lpstr>Flooding Conditions in Yemen</vt:lpstr>
      <vt:lpstr>Flooding Conditions in Mali</vt:lpstr>
      <vt:lpstr>Flooding Conditions in Nigeria</vt:lpstr>
      <vt:lpstr>Flooding Conditions in Southern Ghana and Benin</vt:lpstr>
      <vt:lpstr>Flooding Conditions in Chad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</cp:lastModifiedBy>
  <cp:revision>2051</cp:revision>
  <cp:lastPrinted>2015-08-11T15:53:42Z</cp:lastPrinted>
  <dcterms:created xsi:type="dcterms:W3CDTF">2016-04-22T19:29:16Z</dcterms:created>
  <dcterms:modified xsi:type="dcterms:W3CDTF">2023-10-24T14:37:01Z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