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505" r:id="rId5"/>
    <p:sldId id="624" r:id="rId6"/>
    <p:sldId id="626" r:id="rId7"/>
    <p:sldId id="606" r:id="rId8"/>
    <p:sldId id="627" r:id="rId9"/>
  </p:sldIdLst>
  <p:sldSz cx="12192000" cy="6858000"/>
  <p:notesSz cx="6950075" cy="923607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72922F-3812-4AC1-81B4-74E0A3CC4C18}">
          <p14:sldIdLst>
            <p14:sldId id="505"/>
            <p14:sldId id="624"/>
            <p14:sldId id="626"/>
            <p14:sldId id="606"/>
            <p14:sldId id="627"/>
          </p14:sldIdLst>
        </p14:section>
        <p14:section name="Untitled Section" id="{69C5BBBF-59C5-4E37-97E1-BE2FEE0AEBE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ke Stabler" initials="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80"/>
    <a:srgbClr val="FF3300"/>
    <a:srgbClr val="9933FF"/>
    <a:srgbClr val="FFDD4F"/>
    <a:srgbClr val="FFCC00"/>
    <a:srgbClr val="FF6600"/>
    <a:srgbClr val="E9EDF4"/>
    <a:srgbClr val="D0D8E8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54" autoAdjust="0"/>
    <p:restoredTop sz="85609" autoAdjust="0"/>
  </p:normalViewPr>
  <p:slideViewPr>
    <p:cSldViewPr>
      <p:cViewPr varScale="1">
        <p:scale>
          <a:sx n="99" d="100"/>
          <a:sy n="99" d="100"/>
        </p:scale>
        <p:origin x="12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211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28AE7B44-4A3A-4F68-A393-82A47AF755A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211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ABDAC4E9-F8CA-4132-8404-263BDFCFE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451C3B-E755-4C0F-BBF5-A659D6D37FA5}" type="datetimeFigureOut">
              <a:rPr lang="en-US"/>
              <a:pPr>
                <a:defRPr/>
              </a:pPr>
              <a:t>7/31/2023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3738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8A452-DD65-468A-AB5D-05D2CF267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58A452-DD65-468A-AB5D-05D2CF26734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5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925372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 i="0" baseline="0"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50743"/>
            <a:ext cx="10972800" cy="47548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>
              <a:spcBef>
                <a:spcPts val="800"/>
              </a:spcBef>
              <a:buFont typeface="Wingdings" pitchFamily="2" charset="2"/>
              <a:buChar char="§"/>
              <a:defRPr sz="24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latin typeface="Tw Cen MT" pitchFamily="34" charset="0"/>
              </a:defRPr>
            </a:lvl2pPr>
            <a:lvl3pPr>
              <a:buSzPct val="100000"/>
              <a:defRPr sz="2000" baseline="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latin typeface="Tw Cen MT" pitchFamily="34" charset="0"/>
              </a:defRPr>
            </a:lvl4pPr>
            <a:lvl5pPr>
              <a:buSzPct val="80000"/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BA9556-E8B9-4246-9619-D14475C0352C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ABBD0E5-C25E-4801-991A-ECA9F4435332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i="0" baseline="0">
                <a:solidFill>
                  <a:srgbClr val="002F6C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2976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 marL="342900" indent="-342900">
              <a:spcBef>
                <a:spcPts val="800"/>
              </a:spcBef>
              <a:buSzPct val="125000"/>
              <a:buFont typeface="Arial" panose="020B0604020202020204" pitchFamily="34" charset="0"/>
              <a:buChar char="•"/>
              <a:defRPr sz="2400" baseline="0">
                <a:solidFill>
                  <a:srgbClr val="2A2C2D"/>
                </a:solidFill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solidFill>
                  <a:srgbClr val="2A2C2D"/>
                </a:solidFill>
                <a:latin typeface="Tw Cen MT" pitchFamily="34" charset="0"/>
              </a:defRPr>
            </a:lvl2pPr>
            <a:lvl3pPr>
              <a:buSzPct val="100000"/>
              <a:defRPr sz="2000" baseline="0">
                <a:solidFill>
                  <a:srgbClr val="2A2C2D"/>
                </a:solidFill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solidFill>
                  <a:srgbClr val="2A2C2D"/>
                </a:solidFill>
                <a:latin typeface="Tw Cen MT" pitchFamily="34" charset="0"/>
              </a:defRPr>
            </a:lvl4pPr>
            <a:lvl5pPr>
              <a:buSzPct val="80000"/>
              <a:defRPr baseline="0">
                <a:solidFill>
                  <a:srgbClr val="2A2C2D"/>
                </a:solidFill>
                <a:latin typeface="Tw Cen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609600" y="1600200"/>
            <a:ext cx="109728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F6C"/>
                </a:solidFill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FEWS_NET_III_Logo-0.6in.jpg">
            <a:extLst>
              <a:ext uri="{FF2B5EF4-FFF2-40B4-BE49-F238E27FC236}">
                <a16:creationId xmlns:a16="http://schemas.microsoft.com/office/drawing/2014/main" id="{B6D35BA6-321F-4B00-A8DC-5106C3C735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014B34-EB99-4B2D-9483-8A19792317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457200"/>
            <a:ext cx="308235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1828800" y="1828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b="0" dirty="0">
                <a:solidFill>
                  <a:schemeClr val="bg1"/>
                </a:solidFill>
                <a:effectLst/>
                <a:latin typeface="Tw Cen MT" pitchFamily="34" charset="0"/>
              </a:rPr>
              <a:t>Famine Early Warning Systems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828800"/>
          </a:xfrm>
          <a:prstGeom prst="rect">
            <a:avLst/>
          </a:prstGeom>
        </p:spPr>
        <p:txBody>
          <a:bodyPr anchor="ctr" anchorCtr="0"/>
          <a:lstStyle>
            <a:lvl1pPr>
              <a:defRPr sz="4000" b="1" i="0" baseline="0">
                <a:solidFill>
                  <a:schemeClr val="tx1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5344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Tw Cen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60786"/>
            <a:ext cx="3052072" cy="9144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54880"/>
          </a:xfrm>
          <a:prstGeom prst="rect">
            <a:avLst/>
          </a:prstGeom>
        </p:spPr>
        <p:txBody>
          <a:bodyPr tIns="18288" bIns="18288" anchor="ctr" anchorCtr="0"/>
          <a:lstStyle>
            <a:lvl1pPr marL="914400" indent="0">
              <a:spcBef>
                <a:spcPts val="0"/>
              </a:spcBef>
              <a:buFontTx/>
              <a:buNone/>
              <a:defRPr sz="28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/>
            </a:lvl2pPr>
            <a:lvl3pPr>
              <a:buSzPct val="100000"/>
              <a:defRPr sz="2000" baseline="0"/>
            </a:lvl3pPr>
            <a:lvl4pPr>
              <a:buSzPct val="40000"/>
              <a:buFont typeface="Wingdings" pitchFamily="2" charset="2"/>
              <a:buChar char="q"/>
              <a:defRPr baseline="0"/>
            </a:lvl4pPr>
            <a:lvl5pPr>
              <a:buSzPct val="80000"/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943C15E-A428-4999-B5D1-6F22671A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33029"/>
            <a:ext cx="10972800" cy="493623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2F6C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9" name="Picture 8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6448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00200"/>
            <a:ext cx="54864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1" name="Picture 10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10972800" cy="182880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7360"/>
            <a:ext cx="10972800" cy="14630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1" r:id="rId2"/>
    <p:sldLayoutId id="2147483721" r:id="rId3"/>
    <p:sldLayoutId id="2147483723" r:id="rId4"/>
    <p:sldLayoutId id="2147483725" r:id="rId5"/>
    <p:sldLayoutId id="2147483726" r:id="rId6"/>
    <p:sldLayoutId id="2147483724" r:id="rId7"/>
    <p:sldLayoutId id="2147483727" r:id="rId8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5A2A-853C-4BA4-BDCA-4525DCE8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2286000"/>
          </a:xfrm>
        </p:spPr>
        <p:txBody>
          <a:bodyPr/>
          <a:lstStyle/>
          <a:p>
            <a:pPr algn="ctr"/>
            <a:r>
              <a:rPr lang="en-US" sz="4200" dirty="0"/>
              <a:t>FEWS NET Enhanced Flood Monitoring – East Africa, West Africa, southern Africa and Yemen</a:t>
            </a:r>
          </a:p>
        </p:txBody>
      </p:sp>
      <p:sp>
        <p:nvSpPr>
          <p:cNvPr id="5" name="Google Shape;106;p26">
            <a:extLst>
              <a:ext uri="{FF2B5EF4-FFF2-40B4-BE49-F238E27FC236}">
                <a16:creationId xmlns:a16="http://schemas.microsoft.com/office/drawing/2014/main" id="{FDBFA06A-E0DD-4173-81B5-F7DEBDAF8DCB}"/>
              </a:ext>
            </a:extLst>
          </p:cNvPr>
          <p:cNvSpPr txBox="1">
            <a:spLocks/>
          </p:cNvSpPr>
          <p:nvPr/>
        </p:nvSpPr>
        <p:spPr>
          <a:xfrm>
            <a:off x="609600" y="3962400"/>
            <a:ext cx="10972800" cy="16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Courier New" pitchFamily="49" charset="0"/>
              <a:buChar char="o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40000"/>
              <a:buFont typeface="Wingdings" pitchFamily="2" charset="2"/>
              <a:buChar char="q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»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b="1" dirty="0"/>
              <a:t>July31, 2023, Hazard Briefing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3600" b="1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FEWS NET Science Team: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USGS, NASA, NOAA, </a:t>
            </a:r>
            <a:r>
              <a:rPr lang="en-US" sz="3600" dirty="0" err="1"/>
              <a:t>UCSB+Regional</a:t>
            </a:r>
            <a:r>
              <a:rPr lang="en-US" sz="3600" dirty="0"/>
              <a:t> Scientists</a:t>
            </a:r>
          </a:p>
        </p:txBody>
      </p:sp>
    </p:spTree>
    <p:extLst>
      <p:ext uri="{BB962C8B-B14F-4D97-AF65-F5344CB8AC3E}">
        <p14:creationId xmlns:p14="http://schemas.microsoft.com/office/powerpoint/2010/main" val="68432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8A033842-4DA8-061D-6A23-6BE8BE48F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51" y="1386788"/>
            <a:ext cx="5325035" cy="4114800"/>
          </a:xfrm>
          <a:prstGeom prst="rect">
            <a:avLst/>
          </a:prstGeom>
        </p:spPr>
      </p:pic>
      <p:pic>
        <p:nvPicPr>
          <p:cNvPr id="17" name="Picture 16" descr="Map&#10;&#10;Description automatically generated">
            <a:extLst>
              <a:ext uri="{FF2B5EF4-FFF2-40B4-BE49-F238E27FC236}">
                <a16:creationId xmlns:a16="http://schemas.microsoft.com/office/drawing/2014/main" id="{E7C3F3B7-0647-965A-7597-5AFFD60ACF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11653"/>
            <a:ext cx="5325035" cy="4114800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30EB1C88-7ABC-48AA-B7FC-9BD578232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</p:spPr>
        <p:txBody>
          <a:bodyPr/>
          <a:lstStyle/>
          <a:p>
            <a:r>
              <a:rPr lang="en-US" dirty="0"/>
              <a:t>Flooding Conditions in South Sudan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7BAC5-7123-EC79-90B9-9265F282253D}"/>
              </a:ext>
            </a:extLst>
          </p:cNvPr>
          <p:cNvSpPr txBox="1"/>
          <p:nvPr/>
        </p:nvSpPr>
        <p:spPr>
          <a:xfrm>
            <a:off x="696557" y="5562668"/>
            <a:ext cx="5325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NOAA VIIRS 5-day comp.: </a:t>
            </a:r>
            <a:r>
              <a:rPr lang="en-US" sz="1600" b="1" dirty="0">
                <a:latin typeface="Tw Cen MT" panose="020B0602020104020603" pitchFamily="34" charset="0"/>
              </a:rPr>
              <a:t>19 – 23 July 2023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58640A-539E-C86B-BB46-7B2357CBE44A}"/>
              </a:ext>
            </a:extLst>
          </p:cNvPr>
          <p:cNvGrpSpPr/>
          <p:nvPr/>
        </p:nvGrpSpPr>
        <p:grpSpPr>
          <a:xfrm>
            <a:off x="696557" y="1383257"/>
            <a:ext cx="3048000" cy="396466"/>
            <a:chOff x="443445" y="5506720"/>
            <a:chExt cx="3048000" cy="39646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D6D24A4-2679-8932-EEAC-79361A221A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9FDB017-3188-907F-7745-F30ADB41A5F8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179E47C-B28B-BFB8-CEDE-C3DC46D1F431}"/>
              </a:ext>
            </a:extLst>
          </p:cNvPr>
          <p:cNvSpPr txBox="1"/>
          <p:nvPr/>
        </p:nvSpPr>
        <p:spPr>
          <a:xfrm>
            <a:off x="621632" y="5986000"/>
            <a:ext cx="10904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Tw Cen MT" panose="020B0602020104020603" pitchFamily="34" charset="0"/>
              </a:rPr>
              <a:t>Flooded area slightly increased in </a:t>
            </a:r>
            <a:r>
              <a:rPr lang="en-US" sz="2200" dirty="0" err="1">
                <a:latin typeface="Tw Cen MT" panose="020B0602020104020603" pitchFamily="34" charset="0"/>
              </a:rPr>
              <a:t>Sobet</a:t>
            </a:r>
            <a:r>
              <a:rPr lang="en-US" sz="2200" dirty="0">
                <a:latin typeface="Tw Cen MT" panose="020B0602020104020603" pitchFamily="34" charset="0"/>
              </a:rPr>
              <a:t> and Akobo River catchments in South Sudan.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C5B9C7-090C-AD86-3401-C98EBE91089C}"/>
              </a:ext>
            </a:extLst>
          </p:cNvPr>
          <p:cNvGrpSpPr/>
          <p:nvPr/>
        </p:nvGrpSpPr>
        <p:grpSpPr>
          <a:xfrm>
            <a:off x="6249922" y="1383257"/>
            <a:ext cx="3048000" cy="396466"/>
            <a:chOff x="443445" y="5506720"/>
            <a:chExt cx="3048000" cy="39646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7323235-382C-9410-B560-A5CA2E447C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B0BFE6D-10C9-115C-6CDD-F97616042592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254B192-8879-B4DA-2360-B8AABD5184EC}"/>
              </a:ext>
            </a:extLst>
          </p:cNvPr>
          <p:cNvSpPr txBox="1"/>
          <p:nvPr/>
        </p:nvSpPr>
        <p:spPr>
          <a:xfrm>
            <a:off x="6261805" y="5562600"/>
            <a:ext cx="5325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NOAA VIIRS 5-day comp.: </a:t>
            </a:r>
            <a:r>
              <a:rPr lang="en-US" sz="1600" b="1" dirty="0">
                <a:latin typeface="Tw Cen MT" panose="020B0602020104020603" pitchFamily="34" charset="0"/>
              </a:rPr>
              <a:t>26 – 30 July 2023</a:t>
            </a:r>
          </a:p>
        </p:txBody>
      </p:sp>
      <p:pic>
        <p:nvPicPr>
          <p:cNvPr id="15" name="Picture 14" descr="Map&#10;&#10;Description automatically generated">
            <a:extLst>
              <a:ext uri="{FF2B5EF4-FFF2-40B4-BE49-F238E27FC236}">
                <a16:creationId xmlns:a16="http://schemas.microsoft.com/office/drawing/2014/main" id="{5D8332E7-F16D-3F20-224C-3A855D4BC9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532" y="4235724"/>
            <a:ext cx="1701496" cy="13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90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0927DC6-267D-8531-384A-51C2347B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</p:spPr>
        <p:txBody>
          <a:bodyPr/>
          <a:lstStyle/>
          <a:p>
            <a:r>
              <a:rPr lang="en-US" sz="2800" dirty="0"/>
              <a:t>Flooding Conditions in Blue Nile River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F086C0-70EB-1823-2B89-269C1B1520FE}"/>
              </a:ext>
            </a:extLst>
          </p:cNvPr>
          <p:cNvSpPr txBox="1"/>
          <p:nvPr/>
        </p:nvSpPr>
        <p:spPr>
          <a:xfrm>
            <a:off x="599661" y="5878551"/>
            <a:ext cx="533497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NOAA VIIRS 5-day comp.: </a:t>
            </a:r>
            <a:r>
              <a:rPr lang="en-US" sz="1600" b="1" dirty="0">
                <a:latin typeface="Tw Cen MT" panose="020B0602020104020603" pitchFamily="34" charset="0"/>
              </a:rPr>
              <a:t>19 – 23 July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913540-0A24-748B-6051-4F1169E0DEAA}"/>
              </a:ext>
            </a:extLst>
          </p:cNvPr>
          <p:cNvSpPr txBox="1"/>
          <p:nvPr/>
        </p:nvSpPr>
        <p:spPr>
          <a:xfrm>
            <a:off x="457200" y="6354972"/>
            <a:ext cx="1135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Tw Cen MT" panose="020B0602020104020603" pitchFamily="34" charset="0"/>
              </a:rPr>
              <a:t>Flooding spreading in the Blue Nile catchment in Sudan.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6977DD6-37CD-F970-1E82-3C510197817F}"/>
              </a:ext>
            </a:extLst>
          </p:cNvPr>
          <p:cNvGrpSpPr/>
          <p:nvPr/>
        </p:nvGrpSpPr>
        <p:grpSpPr>
          <a:xfrm>
            <a:off x="622434" y="1616255"/>
            <a:ext cx="3048000" cy="396466"/>
            <a:chOff x="443445" y="5506720"/>
            <a:chExt cx="3048000" cy="39646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2949978-1E4B-B89B-BAB1-06E1CAE55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E0CCA7-F8FE-2A70-CBC0-482F18170D6C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88C978A1-853C-F8DE-B030-EED82D32E5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65" y="1665187"/>
            <a:ext cx="5325035" cy="4114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1A7652-31B5-735B-EEA4-927F1D1FF8ED}"/>
              </a:ext>
            </a:extLst>
          </p:cNvPr>
          <p:cNvSpPr txBox="1"/>
          <p:nvPr/>
        </p:nvSpPr>
        <p:spPr>
          <a:xfrm>
            <a:off x="6082853" y="5878551"/>
            <a:ext cx="533497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NOAA VIIRS 5-day comp.: </a:t>
            </a:r>
            <a:r>
              <a:rPr lang="en-US" sz="1600" b="1" dirty="0">
                <a:latin typeface="Tw Cen MT" panose="020B0602020104020603" pitchFamily="34" charset="0"/>
              </a:rPr>
              <a:t>26 – 30 July 2023</a:t>
            </a:r>
          </a:p>
        </p:txBody>
      </p:sp>
      <p:pic>
        <p:nvPicPr>
          <p:cNvPr id="12" name="Picture 11" descr="Map&#10;&#10;Description automatically generated">
            <a:extLst>
              <a:ext uri="{FF2B5EF4-FFF2-40B4-BE49-F238E27FC236}">
                <a16:creationId xmlns:a16="http://schemas.microsoft.com/office/drawing/2014/main" id="{915D0130-6FC5-142E-793B-D92638E099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853" y="1665187"/>
            <a:ext cx="532503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1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C17F78E9-32CC-4EF9-A55E-413B18163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</p:spPr>
        <p:txBody>
          <a:bodyPr/>
          <a:lstStyle/>
          <a:p>
            <a:r>
              <a:rPr lang="en-US" dirty="0"/>
              <a:t>Flooding Conditions in Nigeria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E44AFD-D638-4F12-BE5C-AF9E572E4202}"/>
              </a:ext>
            </a:extLst>
          </p:cNvPr>
          <p:cNvSpPr txBox="1"/>
          <p:nvPr/>
        </p:nvSpPr>
        <p:spPr>
          <a:xfrm>
            <a:off x="770964" y="5671725"/>
            <a:ext cx="5325036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w Cen MT" panose="020B0602020104020603" pitchFamily="34" charset="0"/>
              </a:rPr>
              <a:t>NOAA VIIRS 5-day comp.: </a:t>
            </a:r>
            <a:r>
              <a:rPr lang="en-US" sz="1500" b="1" dirty="0">
                <a:latin typeface="Tw Cen MT" panose="020B0602020104020603" pitchFamily="34" charset="0"/>
              </a:rPr>
              <a:t>19 – 23 June 2023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0DCC1B-0CDD-4441-BF7D-3BB92A765797}"/>
              </a:ext>
            </a:extLst>
          </p:cNvPr>
          <p:cNvGrpSpPr/>
          <p:nvPr/>
        </p:nvGrpSpPr>
        <p:grpSpPr>
          <a:xfrm>
            <a:off x="781355" y="1438135"/>
            <a:ext cx="3048000" cy="396466"/>
            <a:chOff x="443445" y="5506720"/>
            <a:chExt cx="3048000" cy="396466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E77E9417-F629-484A-851F-D64B317327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3413FED-8405-438A-9464-CA6C8C885533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14D0594-E994-43A3-819F-C0527302E723}"/>
              </a:ext>
            </a:extLst>
          </p:cNvPr>
          <p:cNvSpPr txBox="1"/>
          <p:nvPr/>
        </p:nvSpPr>
        <p:spPr>
          <a:xfrm>
            <a:off x="651112" y="6117462"/>
            <a:ext cx="1115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Tw Cen MT" panose="020B0602020104020603" pitchFamily="34" charset="0"/>
              </a:rPr>
              <a:t>Flooding conditions have improved along the Niger River in Nigeria.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E02D77-44BE-45FD-A1E4-5A3C6EC9E8C4}"/>
              </a:ext>
            </a:extLst>
          </p:cNvPr>
          <p:cNvSpPr txBox="1"/>
          <p:nvPr/>
        </p:nvSpPr>
        <p:spPr>
          <a:xfrm>
            <a:off x="6231056" y="5671725"/>
            <a:ext cx="5325035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w Cen MT" panose="020B0602020104020603" pitchFamily="34" charset="0"/>
              </a:rPr>
              <a:t>NOAA VIIRS 5-day comp.: </a:t>
            </a:r>
            <a:r>
              <a:rPr lang="en-US" sz="1500" b="1" dirty="0">
                <a:latin typeface="Tw Cen MT" panose="020B0602020104020603" pitchFamily="34" charset="0"/>
              </a:rPr>
              <a:t>26 – 30 July 2023</a:t>
            </a:r>
          </a:p>
        </p:txBody>
      </p:sp>
      <p:pic>
        <p:nvPicPr>
          <p:cNvPr id="4" name="Picture 3" descr="A map of a city&#10;&#10;Description automatically generated with low confidence">
            <a:extLst>
              <a:ext uri="{FF2B5EF4-FFF2-40B4-BE49-F238E27FC236}">
                <a16:creationId xmlns:a16="http://schemas.microsoft.com/office/drawing/2014/main" id="{97743096-08F3-D3CB-8004-1C078CB8B0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85154"/>
            <a:ext cx="5325035" cy="4114800"/>
          </a:xfrm>
          <a:prstGeom prst="rect">
            <a:avLst/>
          </a:prstGeom>
        </p:spPr>
      </p:pic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28873160-E988-7CDF-15F1-2A5B3CAD8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789" y="1485154"/>
            <a:ext cx="532503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4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2B38-9DC4-296B-8732-8E1C8A728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Conditions in Chad</a:t>
            </a:r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39CBC941-3B6D-766C-C860-E39E13DBD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08760"/>
            <a:ext cx="5325035" cy="4114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EA5495-EF40-64C0-1657-FC169F2BAB30}"/>
              </a:ext>
            </a:extLst>
          </p:cNvPr>
          <p:cNvSpPr txBox="1"/>
          <p:nvPr/>
        </p:nvSpPr>
        <p:spPr>
          <a:xfrm>
            <a:off x="651112" y="6117462"/>
            <a:ext cx="1115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Tw Cen MT" panose="020B0602020104020603" pitchFamily="34" charset="0"/>
              </a:rPr>
              <a:t>Number of Isolated flooded areas are increasing in Chad.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EC6E2E-A6FE-8658-AE56-B39531435521}"/>
              </a:ext>
            </a:extLst>
          </p:cNvPr>
          <p:cNvSpPr txBox="1"/>
          <p:nvPr/>
        </p:nvSpPr>
        <p:spPr>
          <a:xfrm>
            <a:off x="457200" y="5623560"/>
            <a:ext cx="5477435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w Cen MT" panose="020B0602020104020603" pitchFamily="34" charset="0"/>
              </a:rPr>
              <a:t>NOAA VIIRS 5-day comp.: </a:t>
            </a:r>
            <a:r>
              <a:rPr lang="en-US" sz="1500" b="1" dirty="0">
                <a:latin typeface="Tw Cen MT" panose="020B0602020104020603" pitchFamily="34" charset="0"/>
              </a:rPr>
              <a:t>19 – 23 July 2023</a:t>
            </a: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D9792855-5054-0F56-306B-6FA15B184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054" y="1508760"/>
            <a:ext cx="5325035" cy="4114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47F6C8-5800-1396-638B-D88DA4D289A8}"/>
              </a:ext>
            </a:extLst>
          </p:cNvPr>
          <p:cNvSpPr txBox="1"/>
          <p:nvPr/>
        </p:nvSpPr>
        <p:spPr>
          <a:xfrm>
            <a:off x="6231055" y="5623559"/>
            <a:ext cx="5351346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w Cen MT" panose="020B0602020104020603" pitchFamily="34" charset="0"/>
              </a:rPr>
              <a:t>NOAA VIIRS 5-day comp.: </a:t>
            </a:r>
            <a:r>
              <a:rPr lang="en-US" sz="1500" b="1" dirty="0">
                <a:latin typeface="Tw Cen MT" panose="020B0602020104020603" pitchFamily="34" charset="0"/>
              </a:rPr>
              <a:t>26 – 30 July 2023</a:t>
            </a:r>
          </a:p>
        </p:txBody>
      </p:sp>
    </p:spTree>
    <p:extLst>
      <p:ext uri="{BB962C8B-B14F-4D97-AF65-F5344CB8AC3E}">
        <p14:creationId xmlns:p14="http://schemas.microsoft.com/office/powerpoint/2010/main" val="92742551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8b7a1be1ac0afe75db47d8f1927cc93dd9c8"/>
</p:tagLst>
</file>

<file path=ppt/theme/theme1.xml><?xml version="1.0" encoding="utf-8"?>
<a:theme xmlns:a="http://schemas.openxmlformats.org/drawingml/2006/main" name="FEWS NET Official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B5B6F9D2-3256-4DF9-AAB8-2527F5E10F20}" vid="{B5468DB9-E6B6-4235-B40F-CB319F7112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C1B7B06AD3F419130A1F47FDA189E" ma:contentTypeVersion="3" ma:contentTypeDescription="Create a new document." ma:contentTypeScope="" ma:versionID="419d1987f412ccc28608e69c40962296">
  <xsd:schema xmlns:xsd="http://www.w3.org/2001/XMLSchema" xmlns:p="http://schemas.microsoft.com/office/2006/metadata/properties" targetNamespace="http://schemas.microsoft.com/office/2006/metadata/properties" ma:root="true" ma:fieldsID="3ee0e18589dc207c86e23992378a7ab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Ent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18D9057-24BC-4375-B825-AB308A9687D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D781DA4-1154-4DB3-9281-B2797870FF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67280C-57A5-48DB-AC3A-497A70A85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50987</TotalTime>
  <Words>202</Words>
  <Application>Microsoft Office PowerPoint</Application>
  <PresentationFormat>Widescreen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Tw Cen MT</vt:lpstr>
      <vt:lpstr>Wingdings</vt:lpstr>
      <vt:lpstr>FEWS NET Official PPT Template</vt:lpstr>
      <vt:lpstr>FEWS NET Enhanced Flood Monitoring – East Africa, West Africa, southern Africa and Yemen</vt:lpstr>
      <vt:lpstr>Flooding Conditions in South Sudan</vt:lpstr>
      <vt:lpstr>Flooding Conditions in Blue Nile River</vt:lpstr>
      <vt:lpstr>Flooding Conditions in Nigeria</vt:lpstr>
      <vt:lpstr>Flooding Conditions in Chad</vt:lpstr>
    </vt:vector>
  </TitlesOfParts>
  <Company>Chemonics International,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Lamport</dc:creator>
  <cp:lastModifiedBy>Pervez, Shahriar (Contractor)</cp:lastModifiedBy>
  <cp:revision>1967</cp:revision>
  <cp:lastPrinted>2015-08-11T15:53:42Z</cp:lastPrinted>
  <dcterms:created xsi:type="dcterms:W3CDTF">2016-04-22T19:29:16Z</dcterms:created>
  <dcterms:modified xsi:type="dcterms:W3CDTF">2023-07-31T20:42:43Z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0x010100F00C1B7B06AD3F419130A1F47FDA189E</vt:lpwstr>
  </property>
</Properties>
</file>