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505" r:id="rId5"/>
    <p:sldId id="675" r:id="rId6"/>
    <p:sldId id="669" r:id="rId7"/>
    <p:sldId id="673" r:id="rId8"/>
    <p:sldId id="676" r:id="rId9"/>
  </p:sldIdLst>
  <p:sldSz cx="12192000" cy="6858000"/>
  <p:notesSz cx="6950075" cy="9236075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75"/>
            <p14:sldId id="669"/>
            <p14:sldId id="673"/>
            <p14:sldId id="676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FF3300"/>
    <a:srgbClr val="9933FF"/>
    <a:srgbClr val="FFDD4F"/>
    <a:srgbClr val="FFCC00"/>
    <a:srgbClr val="FF6600"/>
    <a:srgbClr val="E9EDF4"/>
    <a:srgbClr val="D0D8E8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54" autoAdjust="0"/>
    <p:restoredTop sz="85609" autoAdjust="0"/>
  </p:normalViewPr>
  <p:slideViewPr>
    <p:cSldViewPr>
      <p:cViewPr varScale="1">
        <p:scale>
          <a:sx n="86" d="100"/>
          <a:sy n="86" d="100"/>
        </p:scale>
        <p:origin x="120" y="1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4/11/2023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Apr 10, 2023,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61575C13-0BBD-F044-8C66-05D464104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962" y="1535264"/>
            <a:ext cx="5325035" cy="4114800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15BAEB8-0B1D-7DA3-4562-3E66CDCFF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76006"/>
            <a:ext cx="5325035" cy="4114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8EB515E-C6BF-6B87-B233-C00F25DE1B4E}"/>
              </a:ext>
            </a:extLst>
          </p:cNvPr>
          <p:cNvGrpSpPr/>
          <p:nvPr/>
        </p:nvGrpSpPr>
        <p:grpSpPr>
          <a:xfrm>
            <a:off x="8410370" y="1535264"/>
            <a:ext cx="3048000" cy="396466"/>
            <a:chOff x="443445" y="5506720"/>
            <a:chExt cx="3048000" cy="39646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9B4923-D0DE-40B5-7E2B-DDFD717E3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55E0D3-9E4C-BF94-00E6-41A63D796E3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48C2D47-D064-15FD-A9F7-FEA7C49D87E0}"/>
              </a:ext>
            </a:extLst>
          </p:cNvPr>
          <p:cNvSpPr txBox="1"/>
          <p:nvPr/>
        </p:nvSpPr>
        <p:spPr>
          <a:xfrm>
            <a:off x="609600" y="5717310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8 – 12 Mar 2023</a:t>
            </a: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324A0216-98EA-93FB-4FA0-F999B86696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76014"/>
            <a:ext cx="1701496" cy="131479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7EE2982-E5F1-2751-D446-246E39C44610}"/>
              </a:ext>
            </a:extLst>
          </p:cNvPr>
          <p:cNvGrpSpPr/>
          <p:nvPr/>
        </p:nvGrpSpPr>
        <p:grpSpPr>
          <a:xfrm>
            <a:off x="598226" y="1535264"/>
            <a:ext cx="3048000" cy="396466"/>
            <a:chOff x="443445" y="5506720"/>
            <a:chExt cx="3048000" cy="39646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029112-16D0-FB04-F7CC-87D6D1229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75BF4E-5C01-4864-7F26-086C05C1BE62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B1DC11F5-CBFE-EE31-777C-BB9E6D745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South Sudan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59F58B-D22E-19A3-112A-1DBCC70A7B3E}"/>
              </a:ext>
            </a:extLst>
          </p:cNvPr>
          <p:cNvSpPr txBox="1"/>
          <p:nvPr/>
        </p:nvSpPr>
        <p:spPr>
          <a:xfrm>
            <a:off x="609600" y="6088559"/>
            <a:ext cx="10938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conditions deteriorated in the Akobo and Pibor River catchment but remained unchanged along White Nile.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A0BCDF-28A9-E672-7526-69D0488A5D3B}"/>
              </a:ext>
            </a:extLst>
          </p:cNvPr>
          <p:cNvSpPr txBox="1"/>
          <p:nvPr/>
        </p:nvSpPr>
        <p:spPr>
          <a:xfrm>
            <a:off x="6139961" y="5720405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5 – 9 Apr 2023</a:t>
            </a:r>
          </a:p>
        </p:txBody>
      </p:sp>
    </p:spTree>
    <p:extLst>
      <p:ext uri="{BB962C8B-B14F-4D97-AF65-F5344CB8AC3E}">
        <p14:creationId xmlns:p14="http://schemas.microsoft.com/office/powerpoint/2010/main" val="239697345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AD3AECF8-CDD1-F35C-7DBC-836D2F791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19" y="1401417"/>
            <a:ext cx="5325035" cy="41148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5297011A-071C-DF58-F490-846BC1816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01417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Zambia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35AA4A-EFFA-4A45-B544-B9EB9BC62C4A}"/>
              </a:ext>
            </a:extLst>
          </p:cNvPr>
          <p:cNvSpPr txBox="1"/>
          <p:nvPr/>
        </p:nvSpPr>
        <p:spPr>
          <a:xfrm>
            <a:off x="696557" y="5690874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8 – 12 Mar 2023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692646" y="1348612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F8EA3E6-61AD-4150-A24B-87E767757C27}"/>
              </a:ext>
            </a:extLst>
          </p:cNvPr>
          <p:cNvSpPr txBox="1"/>
          <p:nvPr/>
        </p:nvSpPr>
        <p:spPr>
          <a:xfrm>
            <a:off x="651115" y="6067513"/>
            <a:ext cx="10904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conditions worsen in northeastern Zambia.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BEAB33-87A5-426C-9183-E42861DA55DA}"/>
              </a:ext>
            </a:extLst>
          </p:cNvPr>
          <p:cNvSpPr txBox="1"/>
          <p:nvPr/>
        </p:nvSpPr>
        <p:spPr>
          <a:xfrm>
            <a:off x="6204055" y="5690806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5 – 9 Apr 2023</a:t>
            </a:r>
          </a:p>
        </p:txBody>
      </p:sp>
      <p:pic>
        <p:nvPicPr>
          <p:cNvPr id="19" name="Picture 18" descr="Map&#10;&#10;Description automatically generated">
            <a:extLst>
              <a:ext uri="{FF2B5EF4-FFF2-40B4-BE49-F238E27FC236}">
                <a16:creationId xmlns:a16="http://schemas.microsoft.com/office/drawing/2014/main" id="{755E0BA3-DECD-46CF-BE22-4C9FEF5051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81" y="4193841"/>
            <a:ext cx="1775012" cy="13716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5F01AFB-2DAC-7D30-B39D-DDE0F69E778B}"/>
              </a:ext>
            </a:extLst>
          </p:cNvPr>
          <p:cNvGrpSpPr/>
          <p:nvPr/>
        </p:nvGrpSpPr>
        <p:grpSpPr>
          <a:xfrm>
            <a:off x="6257367" y="1351762"/>
            <a:ext cx="3048000" cy="396466"/>
            <a:chOff x="443445" y="5506720"/>
            <a:chExt cx="3048000" cy="3964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A5CE35F-DBBB-E154-2B93-9067E1A8F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1067C6-C106-00EE-5A54-142AFD442900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3779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A67C112-BEF4-101D-1AD9-6DED882E4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28" y="1405489"/>
            <a:ext cx="5325035" cy="41148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5038A8A-D8BC-B6BC-EC97-6F8D15232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17982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A4D2CD-2282-4D9A-90C2-343B68935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in Mozambique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E9E939-52B1-43EA-94DB-A20543AD0873}"/>
              </a:ext>
            </a:extLst>
          </p:cNvPr>
          <p:cNvSpPr txBox="1"/>
          <p:nvPr/>
        </p:nvSpPr>
        <p:spPr>
          <a:xfrm>
            <a:off x="593035" y="5585791"/>
            <a:ext cx="40551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8 – 12 Mar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D2970A-0515-4F0B-82B9-B6E48C00CA75}"/>
              </a:ext>
            </a:extLst>
          </p:cNvPr>
          <p:cNvSpPr txBox="1"/>
          <p:nvPr/>
        </p:nvSpPr>
        <p:spPr>
          <a:xfrm>
            <a:off x="533400" y="6046857"/>
            <a:ext cx="11353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700" dirty="0">
                <a:latin typeface="Tw Cen MT" panose="020B0602020104020603" pitchFamily="34" charset="0"/>
              </a:rPr>
              <a:t>Flooding still continues along the Shire River in Mozambique before the confluence with Zambezi River.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687B6E-0E43-4DAD-96E9-052262132CF7}"/>
              </a:ext>
            </a:extLst>
          </p:cNvPr>
          <p:cNvSpPr txBox="1"/>
          <p:nvPr/>
        </p:nvSpPr>
        <p:spPr>
          <a:xfrm>
            <a:off x="5944574" y="5582960"/>
            <a:ext cx="50148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5</a:t>
            </a:r>
            <a:r>
              <a:rPr lang="en-US" sz="1600" b="1" dirty="0">
                <a:latin typeface="Tw Cen MT" panose="020B0602020104020603" pitchFamily="34" charset="0"/>
              </a:rPr>
              <a:t> – 9 Apr 2023</a:t>
            </a:r>
          </a:p>
        </p:txBody>
      </p:sp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8D5864FE-080A-B1EA-403A-ECC0BB86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684" y="4140822"/>
            <a:ext cx="1775012" cy="1371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0EB46E4-DD46-9F78-52E9-7AB91F731A89}"/>
              </a:ext>
            </a:extLst>
          </p:cNvPr>
          <p:cNvGrpSpPr/>
          <p:nvPr/>
        </p:nvGrpSpPr>
        <p:grpSpPr>
          <a:xfrm>
            <a:off x="2886633" y="1414853"/>
            <a:ext cx="3048000" cy="396466"/>
            <a:chOff x="443445" y="5506720"/>
            <a:chExt cx="3048000" cy="39646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855F094-FB50-00BA-6A0C-2A5C4209F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5655B-D814-4854-7692-7501559BDE7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1B9BEA-6EDA-F10B-DFDB-C62015ADB682}"/>
              </a:ext>
            </a:extLst>
          </p:cNvPr>
          <p:cNvGrpSpPr/>
          <p:nvPr/>
        </p:nvGrpSpPr>
        <p:grpSpPr>
          <a:xfrm>
            <a:off x="8280419" y="1339616"/>
            <a:ext cx="3048000" cy="396466"/>
            <a:chOff x="443445" y="5506720"/>
            <a:chExt cx="3048000" cy="3964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65DC9FA-B303-BD80-05E9-33A6C41CB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083E8E-DE6F-0C1C-4EB6-2816E546D4D4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43738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A6BC-777A-7515-4E04-F80A3B91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Flooding Conditions in Shebelle River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B42D8-207A-1FD4-F964-322F12E76A96}"/>
              </a:ext>
            </a:extLst>
          </p:cNvPr>
          <p:cNvSpPr txBox="1"/>
          <p:nvPr/>
        </p:nvSpPr>
        <p:spPr>
          <a:xfrm>
            <a:off x="599661" y="5878551"/>
            <a:ext cx="53349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5</a:t>
            </a:r>
            <a:r>
              <a:rPr lang="en-US" sz="1600" b="1" dirty="0">
                <a:latin typeface="Tw Cen MT" panose="020B0602020104020603" pitchFamily="34" charset="0"/>
              </a:rPr>
              <a:t> – 9 Apr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8E3756-E727-E190-1239-B81A776122AB}"/>
              </a:ext>
            </a:extLst>
          </p:cNvPr>
          <p:cNvSpPr txBox="1"/>
          <p:nvPr/>
        </p:nvSpPr>
        <p:spPr>
          <a:xfrm>
            <a:off x="5934635" y="5513606"/>
            <a:ext cx="456195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GEOGloWS</a:t>
            </a:r>
            <a:r>
              <a:rPr lang="en-US" sz="1600" dirty="0">
                <a:latin typeface="Tw Cen MT" panose="020B0602020104020603" pitchFamily="34" charset="0"/>
              </a:rPr>
              <a:t> streamflow forecast: 11-26 Mar 2023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0198EA-C2D1-D06F-7334-55F691477C8A}"/>
              </a:ext>
            </a:extLst>
          </p:cNvPr>
          <p:cNvSpPr txBox="1"/>
          <p:nvPr/>
        </p:nvSpPr>
        <p:spPr>
          <a:xfrm>
            <a:off x="487020" y="6248400"/>
            <a:ext cx="11353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Current water level in Shebelle between Ethiopia Somalia boarder is </a:t>
            </a:r>
            <a:r>
              <a:rPr lang="en-US" sz="1500" b="1" dirty="0">
                <a:latin typeface="Tw Cen MT" panose="020B0602020104020603" pitchFamily="34" charset="0"/>
              </a:rPr>
              <a:t>ABOVE</a:t>
            </a:r>
            <a:r>
              <a:rPr lang="en-US" sz="1500" dirty="0">
                <a:latin typeface="Tw Cen MT" panose="020B0602020104020603" pitchFamily="34" charset="0"/>
              </a:rPr>
              <a:t> the flood danger level with flooding in Ethiopia side. 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A7DD9568-1352-A0FC-ECAF-4E54D599D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37360"/>
            <a:ext cx="5325035" cy="411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5F6861-FCE5-061A-9179-FACC654526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0000" r="1571" b="21111"/>
          <a:stretch/>
        </p:blipFill>
        <p:spPr>
          <a:xfrm>
            <a:off x="5977698" y="2118360"/>
            <a:ext cx="5679688" cy="3352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7329D7-D8FB-FB38-F89C-649FFCB0FE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19" t="20222" r="61695" b="8889"/>
          <a:stretch/>
        </p:blipFill>
        <p:spPr>
          <a:xfrm>
            <a:off x="4105835" y="3628025"/>
            <a:ext cx="1828800" cy="22437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4C8C7FC-2CE9-38DF-E91C-FF40D39A3C61}"/>
              </a:ext>
            </a:extLst>
          </p:cNvPr>
          <p:cNvSpPr/>
          <p:nvPr/>
        </p:nvSpPr>
        <p:spPr>
          <a:xfrm>
            <a:off x="5977698" y="4114800"/>
            <a:ext cx="5690839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112798F-31CC-573E-628F-0263C95FDD04}"/>
              </a:ext>
            </a:extLst>
          </p:cNvPr>
          <p:cNvCxnSpPr>
            <a:stCxn id="15" idx="1"/>
          </p:cNvCxnSpPr>
          <p:nvPr/>
        </p:nvCxnSpPr>
        <p:spPr>
          <a:xfrm flipH="1">
            <a:off x="5029200" y="4343400"/>
            <a:ext cx="948498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58785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50758</TotalTime>
  <Words>223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Flooding Conditions in South Sudan</vt:lpstr>
      <vt:lpstr>Flooding Conditions in Zambia</vt:lpstr>
      <vt:lpstr>Flooding in Mozambique</vt:lpstr>
      <vt:lpstr>Flooding Conditions in Shebelle River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1923</cp:revision>
  <cp:lastPrinted>2015-08-11T15:53:42Z</cp:lastPrinted>
  <dcterms:created xsi:type="dcterms:W3CDTF">2016-04-22T19:29:16Z</dcterms:created>
  <dcterms:modified xsi:type="dcterms:W3CDTF">2023-04-11T11:56:13Z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