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35" r:id="rId6"/>
    <p:sldId id="637" r:id="rId7"/>
    <p:sldId id="633" r:id="rId8"/>
    <p:sldId id="636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35"/>
            <p14:sldId id="637"/>
            <p14:sldId id="633"/>
            <p14:sldId id="636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4" autoAdjust="0"/>
    <p:restoredTop sz="85609" autoAdjust="0"/>
  </p:normalViewPr>
  <p:slideViewPr>
    <p:cSldViewPr>
      <p:cViewPr varScale="1">
        <p:scale>
          <a:sx n="93" d="100"/>
          <a:sy n="93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Dec 03, 2023,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56DFF5C-B7AB-E208-205E-53BA76E7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6" y="1508760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293117D-8F6B-8A51-7506-E29C6F40D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9" y="1508760"/>
            <a:ext cx="5325035" cy="4114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F11621-E9A1-A8F3-8387-C9BBED4A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Kenya, and Somalia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68A0B-C40D-49FE-64DC-8CE38296CCBA}"/>
              </a:ext>
            </a:extLst>
          </p:cNvPr>
          <p:cNvSpPr txBox="1"/>
          <p:nvPr/>
        </p:nvSpPr>
        <p:spPr>
          <a:xfrm>
            <a:off x="794019" y="5551907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22 – 26 Nov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C2A00-398E-E950-D15B-04662E12B766}"/>
              </a:ext>
            </a:extLst>
          </p:cNvPr>
          <p:cNvSpPr txBox="1"/>
          <p:nvPr/>
        </p:nvSpPr>
        <p:spPr>
          <a:xfrm>
            <a:off x="713023" y="5936159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Marginal improvements in flooding along the upstream of </a:t>
            </a:r>
            <a:r>
              <a:rPr lang="en-US" sz="2200" dirty="0" err="1">
                <a:latin typeface="Tw Cen MT" panose="020B0602020104020603" pitchFamily="34" charset="0"/>
              </a:rPr>
              <a:t>Lagh</a:t>
            </a:r>
            <a:r>
              <a:rPr lang="en-US" sz="2200" dirty="0">
                <a:latin typeface="Tw Cen MT" panose="020B0602020104020603" pitchFamily="34" charset="0"/>
              </a:rPr>
              <a:t> Dera and </a:t>
            </a:r>
            <a:r>
              <a:rPr lang="en-US" sz="2200" dirty="0" err="1">
                <a:latin typeface="Tw Cen MT" panose="020B0602020104020603" pitchFamily="34" charset="0"/>
              </a:rPr>
              <a:t>lagh</a:t>
            </a:r>
            <a:r>
              <a:rPr lang="en-US" sz="2200" dirty="0">
                <a:latin typeface="Tw Cen MT" panose="020B0602020104020603" pitchFamily="34" charset="0"/>
              </a:rPr>
              <a:t> Jura Rivers.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But flooding worsening in the downstream of Juba River.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0A5BE4-2AFE-6639-C7CE-9B7CBBEF8EF7}"/>
              </a:ext>
            </a:extLst>
          </p:cNvPr>
          <p:cNvGrpSpPr/>
          <p:nvPr/>
        </p:nvGrpSpPr>
        <p:grpSpPr>
          <a:xfrm>
            <a:off x="806069" y="1466827"/>
            <a:ext cx="3048000" cy="396466"/>
            <a:chOff x="443445" y="5506720"/>
            <a:chExt cx="3048000" cy="3964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C53710-A6FF-86B7-B3BC-3C5D40F4D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D2A7A6-DFB0-D64E-207D-6B187107286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321BF87-9194-B019-6661-26FF630D4472}"/>
              </a:ext>
            </a:extLst>
          </p:cNvPr>
          <p:cNvSpPr txBox="1"/>
          <p:nvPr/>
        </p:nvSpPr>
        <p:spPr>
          <a:xfrm>
            <a:off x="3851437" y="4267200"/>
            <a:ext cx="827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Tw Cen MT" panose="020B0602020104020603" pitchFamily="34" charset="0"/>
              </a:rPr>
              <a:t>Lagh</a:t>
            </a:r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 Dera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EEFD1F-FC2E-4574-7E2A-DD7F9C8A77D0}"/>
              </a:ext>
            </a:extLst>
          </p:cNvPr>
          <p:cNvSpPr txBox="1"/>
          <p:nvPr/>
        </p:nvSpPr>
        <p:spPr>
          <a:xfrm>
            <a:off x="4495800" y="3724985"/>
            <a:ext cx="784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Tw Cen MT" panose="020B0602020104020603" pitchFamily="34" charset="0"/>
              </a:rPr>
              <a:t>Lagh</a:t>
            </a:r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 Jura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2775B9-9891-9086-BCEE-376B022F93A0}"/>
              </a:ext>
            </a:extLst>
          </p:cNvPr>
          <p:cNvSpPr txBox="1"/>
          <p:nvPr/>
        </p:nvSpPr>
        <p:spPr>
          <a:xfrm>
            <a:off x="5574888" y="3583175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Juba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B982C4-C5E7-2EF9-C099-E92B3E599B45}"/>
              </a:ext>
            </a:extLst>
          </p:cNvPr>
          <p:cNvSpPr txBox="1"/>
          <p:nvPr/>
        </p:nvSpPr>
        <p:spPr>
          <a:xfrm>
            <a:off x="9533530" y="4263889"/>
            <a:ext cx="827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Tw Cen MT" panose="020B0602020104020603" pitchFamily="34" charset="0"/>
              </a:rPr>
              <a:t>Lagh</a:t>
            </a:r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 Dera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149CFC-6B60-BFAC-732D-8CF88539EEB6}"/>
              </a:ext>
            </a:extLst>
          </p:cNvPr>
          <p:cNvSpPr txBox="1"/>
          <p:nvPr/>
        </p:nvSpPr>
        <p:spPr>
          <a:xfrm>
            <a:off x="10177893" y="3721674"/>
            <a:ext cx="784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Tw Cen MT" panose="020B0602020104020603" pitchFamily="34" charset="0"/>
              </a:rPr>
              <a:t>Lagh</a:t>
            </a:r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 Jura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BA87D9-C40F-EA8D-C04A-9E3DC3EC00A6}"/>
              </a:ext>
            </a:extLst>
          </p:cNvPr>
          <p:cNvSpPr txBox="1"/>
          <p:nvPr/>
        </p:nvSpPr>
        <p:spPr>
          <a:xfrm>
            <a:off x="11256981" y="357986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Juba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A31CD-5BDE-E013-3F0A-A5DEF6A9C86A}"/>
              </a:ext>
            </a:extLst>
          </p:cNvPr>
          <p:cNvSpPr txBox="1"/>
          <p:nvPr/>
        </p:nvSpPr>
        <p:spPr>
          <a:xfrm>
            <a:off x="6431623" y="5562668"/>
            <a:ext cx="53243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29 Nov – 03 Dec 2023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1C527C-13C6-5EAD-8926-676BF13D0DC7}"/>
              </a:ext>
            </a:extLst>
          </p:cNvPr>
          <p:cNvGrpSpPr/>
          <p:nvPr/>
        </p:nvGrpSpPr>
        <p:grpSpPr>
          <a:xfrm>
            <a:off x="6443273" y="1466827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946604-2627-984D-16A1-398951ABA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2EE65F-D925-A550-7477-EA0B19A1F2A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0617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C4FA1863-105A-04F2-7218-27E59635F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50" y="1508255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A87C653-F0F4-D25A-1BE8-6E12404FF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" y="1508760"/>
            <a:ext cx="5325035" cy="4114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F11621-E9A1-A8F3-8387-C9BBED4A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Ethiopia, Kenya, and Somalia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68A0B-C40D-49FE-64DC-8CE38296CCBA}"/>
              </a:ext>
            </a:extLst>
          </p:cNvPr>
          <p:cNvSpPr txBox="1"/>
          <p:nvPr/>
        </p:nvSpPr>
        <p:spPr>
          <a:xfrm>
            <a:off x="794019" y="5551907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22 – 26 Nov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C2A00-398E-E950-D15B-04662E12B766}"/>
              </a:ext>
            </a:extLst>
          </p:cNvPr>
          <p:cNvSpPr txBox="1"/>
          <p:nvPr/>
        </p:nvSpPr>
        <p:spPr>
          <a:xfrm>
            <a:off x="713023" y="5936159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along the Shabelle River remained unchanged.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0A5BE4-2AFE-6639-C7CE-9B7CBBEF8EF7}"/>
              </a:ext>
            </a:extLst>
          </p:cNvPr>
          <p:cNvGrpSpPr/>
          <p:nvPr/>
        </p:nvGrpSpPr>
        <p:grpSpPr>
          <a:xfrm>
            <a:off x="806069" y="1466827"/>
            <a:ext cx="3048000" cy="396466"/>
            <a:chOff x="443445" y="5506720"/>
            <a:chExt cx="3048000" cy="3964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C53710-A6FF-86B7-B3BC-3C5D40F4D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D2A7A6-DFB0-D64E-207D-6B187107286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8EEFD1F-FC2E-4574-7E2A-DD7F9C8A77D0}"/>
              </a:ext>
            </a:extLst>
          </p:cNvPr>
          <p:cNvSpPr txBox="1"/>
          <p:nvPr/>
        </p:nvSpPr>
        <p:spPr>
          <a:xfrm>
            <a:off x="3842327" y="2865008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Shabelle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2775B9-9891-9086-BCEE-376B022F93A0}"/>
              </a:ext>
            </a:extLst>
          </p:cNvPr>
          <p:cNvSpPr txBox="1"/>
          <p:nvPr/>
        </p:nvSpPr>
        <p:spPr>
          <a:xfrm>
            <a:off x="5574888" y="3583175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Juba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149CFC-6B60-BFAC-732D-8CF88539EEB6}"/>
              </a:ext>
            </a:extLst>
          </p:cNvPr>
          <p:cNvSpPr txBox="1"/>
          <p:nvPr/>
        </p:nvSpPr>
        <p:spPr>
          <a:xfrm>
            <a:off x="9479531" y="2896510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Shabelle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BA87D9-C40F-EA8D-C04A-9E3DC3EC00A6}"/>
              </a:ext>
            </a:extLst>
          </p:cNvPr>
          <p:cNvSpPr txBox="1"/>
          <p:nvPr/>
        </p:nvSpPr>
        <p:spPr>
          <a:xfrm>
            <a:off x="11256981" y="357986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Tw Cen MT" panose="020B0602020104020603" pitchFamily="34" charset="0"/>
              </a:rPr>
              <a:t>Juba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A31CD-5BDE-E013-3F0A-A5DEF6A9C86A}"/>
              </a:ext>
            </a:extLst>
          </p:cNvPr>
          <p:cNvSpPr txBox="1"/>
          <p:nvPr/>
        </p:nvSpPr>
        <p:spPr>
          <a:xfrm>
            <a:off x="6431623" y="5562668"/>
            <a:ext cx="53243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29 Nov – 03 Dec 2023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1C527C-13C6-5EAD-8926-676BF13D0DC7}"/>
              </a:ext>
            </a:extLst>
          </p:cNvPr>
          <p:cNvGrpSpPr/>
          <p:nvPr/>
        </p:nvGrpSpPr>
        <p:grpSpPr>
          <a:xfrm>
            <a:off x="6443273" y="1466827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946604-2627-984D-16A1-398951ABA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2EE65F-D925-A550-7477-EA0B19A1F2A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2105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41205-D0AB-4A69-9198-AC3175538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" t="30385" r="61696" b="10726"/>
          <a:stretch/>
        </p:blipFill>
        <p:spPr>
          <a:xfrm>
            <a:off x="763448" y="1409700"/>
            <a:ext cx="4191000" cy="4038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F11621-E9A1-A8F3-8387-C9BBED4A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Observed Water Level in Juba and Shabelle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C2A00-398E-E950-D15B-04662E12B766}"/>
              </a:ext>
            </a:extLst>
          </p:cNvPr>
          <p:cNvSpPr txBox="1"/>
          <p:nvPr/>
        </p:nvSpPr>
        <p:spPr>
          <a:xfrm>
            <a:off x="643760" y="5791200"/>
            <a:ext cx="10904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700" dirty="0">
                <a:latin typeface="Tw Cen MT" panose="020B0602020104020603" pitchFamily="34" charset="0"/>
              </a:rPr>
              <a:t>Juba River at </a:t>
            </a:r>
            <a:r>
              <a:rPr lang="en-US" sz="1700" dirty="0" err="1">
                <a:latin typeface="Tw Cen MT" panose="020B0602020104020603" pitchFamily="34" charset="0"/>
              </a:rPr>
              <a:t>bankfull</a:t>
            </a:r>
            <a:r>
              <a:rPr lang="en-US" sz="1700" dirty="0">
                <a:latin typeface="Tw Cen MT" panose="020B0602020104020603" pitchFamily="34" charset="0"/>
              </a:rPr>
              <a:t> only at one station.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700" dirty="0">
                <a:latin typeface="Tw Cen MT" panose="020B0602020104020603" pitchFamily="34" charset="0"/>
              </a:rPr>
              <a:t>Shabelle at </a:t>
            </a:r>
            <a:r>
              <a:rPr lang="en-US" sz="1700" dirty="0" err="1">
                <a:latin typeface="Tw Cen MT" panose="020B0602020104020603" pitchFamily="34" charset="0"/>
              </a:rPr>
              <a:t>bankfull</a:t>
            </a:r>
            <a:r>
              <a:rPr lang="en-US" sz="1700" dirty="0">
                <a:latin typeface="Tw Cen MT" panose="020B0602020104020603" pitchFamily="34" charset="0"/>
              </a:rPr>
              <a:t> in </a:t>
            </a:r>
            <a:r>
              <a:rPr lang="en-US" sz="1700" dirty="0" err="1">
                <a:latin typeface="Tw Cen MT" panose="020B0602020104020603" pitchFamily="34" charset="0"/>
              </a:rPr>
              <a:t>Belet</a:t>
            </a:r>
            <a:r>
              <a:rPr lang="en-US" sz="1700" dirty="0">
                <a:latin typeface="Tw Cen MT" panose="020B0602020104020603" pitchFamily="34" charset="0"/>
              </a:rPr>
              <a:t> </a:t>
            </a:r>
            <a:r>
              <a:rPr lang="en-US" sz="1700" dirty="0" err="1">
                <a:latin typeface="Tw Cen MT" panose="020B0602020104020603" pitchFamily="34" charset="0"/>
              </a:rPr>
              <a:t>weyne</a:t>
            </a:r>
            <a:r>
              <a:rPr lang="en-US" sz="1700" dirty="0">
                <a:latin typeface="Tw Cen MT" panose="020B0602020104020603" pitchFamily="34" charset="0"/>
              </a:rPr>
              <a:t> and </a:t>
            </a:r>
            <a:r>
              <a:rPr lang="en-US" sz="1700" dirty="0" err="1">
                <a:latin typeface="Tw Cen MT" panose="020B0602020104020603" pitchFamily="34" charset="0"/>
              </a:rPr>
              <a:t>Bulo</a:t>
            </a:r>
            <a:r>
              <a:rPr lang="en-US" sz="1700" dirty="0">
                <a:latin typeface="Tw Cen MT" panose="020B0602020104020603" pitchFamily="34" charset="0"/>
              </a:rPr>
              <a:t> </a:t>
            </a:r>
            <a:r>
              <a:rPr lang="en-US" sz="1700" dirty="0" err="1">
                <a:latin typeface="Tw Cen MT" panose="020B0602020104020603" pitchFamily="34" charset="0"/>
              </a:rPr>
              <a:t>Burti</a:t>
            </a:r>
            <a:r>
              <a:rPr lang="en-US" sz="17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D79DD8-99FC-164A-A409-833006535C4C}"/>
              </a:ext>
            </a:extLst>
          </p:cNvPr>
          <p:cNvSpPr txBox="1"/>
          <p:nvPr/>
        </p:nvSpPr>
        <p:spPr>
          <a:xfrm>
            <a:off x="762000" y="5281581"/>
            <a:ext cx="419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Gage Location: </a:t>
            </a:r>
            <a:r>
              <a:rPr lang="en-US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RED</a:t>
            </a:r>
            <a:r>
              <a:rPr lang="en-US" sz="1600" b="1" dirty="0">
                <a:latin typeface="Tw Cen MT" panose="020B0602020104020603" pitchFamily="34" charset="0"/>
              </a:rPr>
              <a:t> – at </a:t>
            </a:r>
            <a:r>
              <a:rPr lang="en-US" sz="1600" b="1" dirty="0" err="1">
                <a:latin typeface="Tw Cen MT" panose="020B0602020104020603" pitchFamily="34" charset="0"/>
              </a:rPr>
              <a:t>bankfull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E9ED90-040A-8A56-7E24-D87C613268F7}"/>
              </a:ext>
            </a:extLst>
          </p:cNvPr>
          <p:cNvSpPr txBox="1"/>
          <p:nvPr/>
        </p:nvSpPr>
        <p:spPr>
          <a:xfrm>
            <a:off x="5517538" y="5197837"/>
            <a:ext cx="55582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SWALIM Observed Water Level: </a:t>
            </a:r>
            <a:r>
              <a:rPr lang="en-US" sz="1600" b="1" dirty="0">
                <a:latin typeface="Tw Cen MT" panose="020B0602020104020603" pitchFamily="34" charset="0"/>
              </a:rPr>
              <a:t>04 Dec 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2CD1F0-F75C-745B-0777-58BB4A847E0C}"/>
              </a:ext>
            </a:extLst>
          </p:cNvPr>
          <p:cNvSpPr txBox="1"/>
          <p:nvPr/>
        </p:nvSpPr>
        <p:spPr>
          <a:xfrm>
            <a:off x="2860925" y="3296946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Belet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  <a:r>
              <a:rPr lang="en-US" sz="1400" dirty="0" err="1">
                <a:latin typeface="Tw Cen MT" panose="020B0602020104020603" pitchFamily="34" charset="0"/>
              </a:rPr>
              <a:t>weyne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E039B3-BBE6-7518-CDA2-EC252D709F63}"/>
              </a:ext>
            </a:extLst>
          </p:cNvPr>
          <p:cNvSpPr txBox="1"/>
          <p:nvPr/>
        </p:nvSpPr>
        <p:spPr>
          <a:xfrm>
            <a:off x="1253872" y="3742141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Luuq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C268FF-8678-9895-E536-3EE51B1E1F62}"/>
              </a:ext>
            </a:extLst>
          </p:cNvPr>
          <p:cNvSpPr txBox="1"/>
          <p:nvPr/>
        </p:nvSpPr>
        <p:spPr>
          <a:xfrm>
            <a:off x="1197767" y="45171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Bualle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A05F9-0527-677E-A4F8-606B641BA055}"/>
              </a:ext>
            </a:extLst>
          </p:cNvPr>
          <p:cNvSpPr txBox="1"/>
          <p:nvPr/>
        </p:nvSpPr>
        <p:spPr>
          <a:xfrm>
            <a:off x="784031" y="4100575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Bardheere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1D1330-4D25-5E1C-38B3-846F88C616C3}"/>
              </a:ext>
            </a:extLst>
          </p:cNvPr>
          <p:cNvSpPr txBox="1"/>
          <p:nvPr/>
        </p:nvSpPr>
        <p:spPr>
          <a:xfrm>
            <a:off x="954140" y="3441622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Dollow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AACC72-32D1-C6D1-0BDF-863892E00803}"/>
              </a:ext>
            </a:extLst>
          </p:cNvPr>
          <p:cNvSpPr txBox="1"/>
          <p:nvPr/>
        </p:nvSpPr>
        <p:spPr>
          <a:xfrm>
            <a:off x="2974223" y="3588252"/>
            <a:ext cx="85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Bulo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  <a:r>
              <a:rPr lang="en-US" sz="1400" dirty="0" err="1">
                <a:latin typeface="Tw Cen MT" panose="020B0602020104020603" pitchFamily="34" charset="0"/>
              </a:rPr>
              <a:t>Burti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25D174-0560-6C5C-7E7F-C29BF0CAA7D9}"/>
              </a:ext>
            </a:extLst>
          </p:cNvPr>
          <p:cNvSpPr txBox="1"/>
          <p:nvPr/>
        </p:nvSpPr>
        <p:spPr>
          <a:xfrm>
            <a:off x="2972072" y="4033446"/>
            <a:ext cx="693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Jowhar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8DAA8-3C86-F725-902C-CE2378BAB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6" t="20000" r="2088" b="30000"/>
          <a:stretch/>
        </p:blipFill>
        <p:spPr>
          <a:xfrm>
            <a:off x="5489284" y="1508760"/>
            <a:ext cx="555827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22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E993486-C8C6-4E2E-C0B2-AD614D5AF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82" y="1482632"/>
            <a:ext cx="5695512" cy="2286000"/>
          </a:xfrm>
          <a:prstGeom prst="rect">
            <a:avLst/>
          </a:prstGeom>
        </p:spPr>
      </p:pic>
      <p:pic>
        <p:nvPicPr>
          <p:cNvPr id="9" name="Picture 8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017BCF99-85B9-C69C-D91B-86CF6B06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34" y="3505200"/>
            <a:ext cx="5699760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090427-9C4E-C112-259F-DE3434F36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03" t="18951" r="27684" b="16894"/>
          <a:stretch/>
        </p:blipFill>
        <p:spPr>
          <a:xfrm>
            <a:off x="552027" y="1371600"/>
            <a:ext cx="4768023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C8FF2-1472-1F9A-D260-B473CAE4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6172"/>
            <a:ext cx="10972800" cy="731520"/>
          </a:xfrm>
        </p:spPr>
        <p:txBody>
          <a:bodyPr/>
          <a:lstStyle/>
          <a:p>
            <a:r>
              <a:rPr lang="en-US" dirty="0"/>
              <a:t>Substantial Decline in Streamflow in Next Two Weeks.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A3F5E-F2B5-BAF8-0602-024494993A21}"/>
              </a:ext>
            </a:extLst>
          </p:cNvPr>
          <p:cNvSpPr txBox="1"/>
          <p:nvPr/>
        </p:nvSpPr>
        <p:spPr>
          <a:xfrm>
            <a:off x="561477" y="5219765"/>
            <a:ext cx="47585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GEOGloWS</a:t>
            </a:r>
            <a:r>
              <a:rPr lang="en-US" sz="1600" dirty="0">
                <a:latin typeface="Tw Cen MT" panose="020B0602020104020603" pitchFamily="34" charset="0"/>
              </a:rPr>
              <a:t> Forecast.: </a:t>
            </a:r>
            <a:r>
              <a:rPr lang="en-US" sz="1600" b="1" dirty="0">
                <a:latin typeface="Tw Cen MT" panose="020B0602020104020603" pitchFamily="34" charset="0"/>
              </a:rPr>
              <a:t>04 – 18 Dec 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146F0-31CC-8AA7-9B63-AE04160AFAB0}"/>
              </a:ext>
            </a:extLst>
          </p:cNvPr>
          <p:cNvSpPr txBox="1"/>
          <p:nvPr/>
        </p:nvSpPr>
        <p:spPr>
          <a:xfrm>
            <a:off x="6150983" y="5883834"/>
            <a:ext cx="5709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GEOGloWS</a:t>
            </a:r>
            <a:r>
              <a:rPr lang="en-US" sz="1600" dirty="0">
                <a:latin typeface="Tw Cen MT" panose="020B0602020104020603" pitchFamily="34" charset="0"/>
              </a:rPr>
              <a:t> Forecast.: </a:t>
            </a:r>
            <a:r>
              <a:rPr lang="en-US" sz="1600" b="1" dirty="0">
                <a:latin typeface="Tw Cen MT" panose="020B0602020104020603" pitchFamily="34" charset="0"/>
              </a:rPr>
              <a:t>04 – 18 Dec 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FEC431-E8E2-1D33-D568-2E7D0F877899}"/>
              </a:ext>
            </a:extLst>
          </p:cNvPr>
          <p:cNvSpPr txBox="1"/>
          <p:nvPr/>
        </p:nvSpPr>
        <p:spPr>
          <a:xfrm>
            <a:off x="7543800" y="1523580"/>
            <a:ext cx="4245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combine flow of </a:t>
            </a:r>
            <a:r>
              <a:rPr lang="en-US" sz="1400" dirty="0" err="1">
                <a:latin typeface="Tw Cen MT" panose="020B0602020104020603" pitchFamily="34" charset="0"/>
              </a:rPr>
              <a:t>Lagh</a:t>
            </a:r>
            <a:r>
              <a:rPr lang="en-US" sz="1400" dirty="0">
                <a:latin typeface="Tw Cen MT" panose="020B0602020104020603" pitchFamily="34" charset="0"/>
              </a:rPr>
              <a:t> Dera and </a:t>
            </a:r>
            <a:r>
              <a:rPr lang="en-US" sz="1400" dirty="0" err="1">
                <a:latin typeface="Tw Cen MT" panose="020B0602020104020603" pitchFamily="34" charset="0"/>
              </a:rPr>
              <a:t>Lagh</a:t>
            </a:r>
            <a:r>
              <a:rPr lang="en-US" sz="1400" dirty="0">
                <a:latin typeface="Tw Cen MT" panose="020B0602020104020603" pitchFamily="34" charset="0"/>
              </a:rPr>
              <a:t> Jura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199E7-1234-13E8-236E-47889544A690}"/>
              </a:ext>
            </a:extLst>
          </p:cNvPr>
          <p:cNvSpPr txBox="1"/>
          <p:nvPr/>
        </p:nvSpPr>
        <p:spPr>
          <a:xfrm>
            <a:off x="7543800" y="372428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on Juba River near outlet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E42381-C722-9F08-907F-6C7A78D8A9F3}"/>
              </a:ext>
            </a:extLst>
          </p:cNvPr>
          <p:cNvSpPr txBox="1"/>
          <p:nvPr/>
        </p:nvSpPr>
        <p:spPr>
          <a:xfrm>
            <a:off x="552027" y="5699446"/>
            <a:ext cx="559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Discharges are expected to decline to normal in </a:t>
            </a:r>
            <a:r>
              <a:rPr lang="en-US" sz="1600" dirty="0" err="1">
                <a:latin typeface="Tw Cen MT" panose="020B0602020104020603" pitchFamily="34" charset="0"/>
              </a:rPr>
              <a:t>Lagh</a:t>
            </a:r>
            <a:r>
              <a:rPr lang="en-US" sz="1600" dirty="0">
                <a:latin typeface="Tw Cen MT" panose="020B0602020104020603" pitchFamily="34" charset="0"/>
              </a:rPr>
              <a:t> Dera, </a:t>
            </a:r>
            <a:r>
              <a:rPr lang="en-US" sz="1600" dirty="0" err="1">
                <a:latin typeface="Tw Cen MT" panose="020B0602020104020603" pitchFamily="34" charset="0"/>
              </a:rPr>
              <a:t>Lagh</a:t>
            </a:r>
            <a:r>
              <a:rPr lang="en-US" sz="1600" dirty="0">
                <a:latin typeface="Tw Cen MT" panose="020B0602020104020603" pitchFamily="34" charset="0"/>
              </a:rPr>
              <a:t> Jura and Juba Rivers in the coming days.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34BFD-E2A4-760D-666E-3D6B49620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688" t="64119" r="1099" b="17870"/>
          <a:stretch/>
        </p:blipFill>
        <p:spPr>
          <a:xfrm>
            <a:off x="4101722" y="4365220"/>
            <a:ext cx="1245015" cy="8303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730391-015B-2FF5-5639-B51069A26001}"/>
              </a:ext>
            </a:extLst>
          </p:cNvPr>
          <p:cNvGrpSpPr/>
          <p:nvPr/>
        </p:nvGrpSpPr>
        <p:grpSpPr>
          <a:xfrm>
            <a:off x="2697080" y="4668165"/>
            <a:ext cx="327447" cy="338554"/>
            <a:chOff x="4052529" y="2203224"/>
            <a:chExt cx="327447" cy="3385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0F0038-109E-81A7-433F-70B767A525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241D31-896B-A085-494C-69AB15137D96}"/>
                </a:ext>
              </a:extLst>
            </p:cNvPr>
            <p:cNvSpPr txBox="1"/>
            <p:nvPr/>
          </p:nvSpPr>
          <p:spPr>
            <a:xfrm>
              <a:off x="4052529" y="220322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D2DC10-F460-006E-22A5-996958138B71}"/>
              </a:ext>
            </a:extLst>
          </p:cNvPr>
          <p:cNvGrpSpPr/>
          <p:nvPr/>
        </p:nvGrpSpPr>
        <p:grpSpPr>
          <a:xfrm>
            <a:off x="2533014" y="4415247"/>
            <a:ext cx="346078" cy="338554"/>
            <a:chOff x="4033898" y="2189047"/>
            <a:chExt cx="346078" cy="33855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7311FA6-3B01-5925-7F82-9E54F9EA3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1FA2DF-423B-C4F8-43BF-5974B7523A22}"/>
                </a:ext>
              </a:extLst>
            </p:cNvPr>
            <p:cNvSpPr txBox="1"/>
            <p:nvPr/>
          </p:nvSpPr>
          <p:spPr>
            <a:xfrm>
              <a:off x="4033898" y="218904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88566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52554</TotalTime>
  <Words>283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Conditions in Kenya, and Somalia</vt:lpstr>
      <vt:lpstr>Flooding Conditions in Ethiopia, Kenya, and Somalia</vt:lpstr>
      <vt:lpstr>Observed Water Level in Juba and Shabelle</vt:lpstr>
      <vt:lpstr>Substantial Decline in Streamflow in Next Two Weeks.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2132</cp:revision>
  <cp:lastPrinted>2015-08-11T15:53:42Z</cp:lastPrinted>
  <dcterms:created xsi:type="dcterms:W3CDTF">2016-04-22T19:29:16Z</dcterms:created>
  <dcterms:modified xsi:type="dcterms:W3CDTF">2023-12-04T21:13:47Z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