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505" r:id="rId5"/>
    <p:sldId id="669" r:id="rId6"/>
    <p:sldId id="666" r:id="rId7"/>
    <p:sldId id="665" r:id="rId8"/>
    <p:sldId id="670" r:id="rId9"/>
    <p:sldId id="660" r:id="rId10"/>
    <p:sldId id="671" r:id="rId11"/>
    <p:sldId id="661" r:id="rId12"/>
    <p:sldId id="649" r:id="rId13"/>
    <p:sldId id="663" r:id="rId14"/>
    <p:sldId id="672" r:id="rId15"/>
    <p:sldId id="664" r:id="rId16"/>
  </p:sldIdLst>
  <p:sldSz cx="12192000" cy="6858000"/>
  <p:notesSz cx="6950075" cy="9236075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70"/>
            <p14:sldId id="660"/>
            <p14:sldId id="671"/>
            <p14:sldId id="661"/>
            <p14:sldId id="649"/>
            <p14:sldId id="663"/>
            <p14:sldId id="672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71" d="100"/>
          <a:sy n="71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September 26,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4DCBA0C-7439-4EE6-AE1C-4B42DB3B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78" y="1496190"/>
            <a:ext cx="5325035" cy="41148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3E43B98B-3A2E-4FCE-B9F2-C95319DA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8" y="1505577"/>
            <a:ext cx="5325035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13-17 Sep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717284" y="5205561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A9A318-BF71-4E9D-A408-6BADA0A5C38A}"/>
              </a:ext>
            </a:extLst>
          </p:cNvPr>
          <p:cNvSpPr txBox="1"/>
          <p:nvPr/>
        </p:nvSpPr>
        <p:spPr>
          <a:xfrm>
            <a:off x="2535833" y="3543405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EF0C1-C2C2-4EB5-BDB6-C083F2041555}"/>
              </a:ext>
            </a:extLst>
          </p:cNvPr>
          <p:cNvSpPr txBox="1"/>
          <p:nvPr/>
        </p:nvSpPr>
        <p:spPr>
          <a:xfrm>
            <a:off x="2989506" y="227003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C5F3565-473D-4D11-AAEC-3BB82F786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" y="1551297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21-25 Sep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1478683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C328D3-43C6-47BE-A89E-08920B938C34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Conditions in Atbara have improved, and Blue Nile conditions remained unchanged.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FD47A-DCC6-45A5-A671-2CB17D376519}"/>
              </a:ext>
            </a:extLst>
          </p:cNvPr>
          <p:cNvSpPr txBox="1"/>
          <p:nvPr/>
        </p:nvSpPr>
        <p:spPr>
          <a:xfrm>
            <a:off x="8228358" y="357379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A3746-33D0-4E99-93C2-6BEC90032DA6}"/>
              </a:ext>
            </a:extLst>
          </p:cNvPr>
          <p:cNvSpPr txBox="1"/>
          <p:nvPr/>
        </p:nvSpPr>
        <p:spPr>
          <a:xfrm>
            <a:off x="8682031" y="2300427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98444E5-C9FD-4A73-A98B-ABD8F1613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78" y="1505769"/>
            <a:ext cx="5325035" cy="4114800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E700D5F1-CB97-4A0A-9FAA-D6E3D82E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7227"/>
            <a:ext cx="5325035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 &amp; Northeastern Ethiopia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13-17 Sep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717284" y="5205561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37" name="Picture 36" descr="Map&#10;&#10;Description automatically generated">
            <a:extLst>
              <a:ext uri="{FF2B5EF4-FFF2-40B4-BE49-F238E27FC236}">
                <a16:creationId xmlns:a16="http://schemas.microsoft.com/office/drawing/2014/main" id="{47F3B2AE-EC1F-4E2E-88E7-D95A17F4E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55" y="1505769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13-17 Sep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5195238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C328D3-43C6-47BE-A89E-08920B938C34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Conditions improved in northeastern Ethiopia, Eritrea and Djibouti.</a:t>
            </a:r>
          </a:p>
        </p:txBody>
      </p:sp>
    </p:spTree>
    <p:extLst>
      <p:ext uri="{BB962C8B-B14F-4D97-AF65-F5344CB8AC3E}">
        <p14:creationId xmlns:p14="http://schemas.microsoft.com/office/powerpoint/2010/main" val="17586948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F6560E2-2DE5-4940-A948-6105EF2BC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" y="1587091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6D2893-256B-4B14-BEAA-1E1E0811088D}"/>
              </a:ext>
            </a:extLst>
          </p:cNvPr>
          <p:cNvGrpSpPr/>
          <p:nvPr/>
        </p:nvGrpSpPr>
        <p:grpSpPr>
          <a:xfrm>
            <a:off x="641420" y="152400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E8E856-F141-4E36-8CCF-B9B57665F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67FDDD-D832-4425-BE33-CFE961736AA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730D6-3B9C-4106-9A05-509E1B13DD39}"/>
              </a:ext>
            </a:extLst>
          </p:cNvPr>
          <p:cNvSpPr/>
          <p:nvPr/>
        </p:nvSpPr>
        <p:spPr>
          <a:xfrm>
            <a:off x="560549" y="5705046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21 - 25 Sep 2022</a:t>
            </a:r>
            <a:r>
              <a:rPr lang="en-US" sz="17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D7B75F-82CE-4560-87F6-789FFA1B09DA}"/>
              </a:ext>
            </a:extLst>
          </p:cNvPr>
          <p:cNvSpPr/>
          <p:nvPr/>
        </p:nvSpPr>
        <p:spPr>
          <a:xfrm rot="5588102">
            <a:off x="1207954" y="3410035"/>
            <a:ext cx="1839152" cy="1879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7CBED-C869-4AE8-93F7-22563D2A1E37}"/>
              </a:ext>
            </a:extLst>
          </p:cNvPr>
          <p:cNvSpPr/>
          <p:nvPr/>
        </p:nvSpPr>
        <p:spPr>
          <a:xfrm>
            <a:off x="6257366" y="5701891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UMD Depth above threshold: </a:t>
            </a:r>
            <a:r>
              <a:rPr lang="en-US" sz="1700" b="1" dirty="0">
                <a:latin typeface="Tw Cen MT" panose="020B0602020104020603" pitchFamily="34" charset="0"/>
              </a:rPr>
              <a:t>30 Sep 2022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C81FDA48-36B7-4AB1-A915-B572C19E2E8E}"/>
              </a:ext>
            </a:extLst>
          </p:cNvPr>
          <p:cNvSpPr txBox="1"/>
          <p:nvPr/>
        </p:nvSpPr>
        <p:spPr>
          <a:xfrm>
            <a:off x="533400" y="6198513"/>
            <a:ext cx="1097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More isolated flooding is noticeable in the southwestern Yemen Wadis.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727FCD-9E71-45DC-900C-9FE9EA3F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6" y="1524000"/>
            <a:ext cx="52712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313CEBE-DCB9-4A8F-BE60-73168D983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8888" r="1061" b="27778"/>
          <a:stretch/>
        </p:blipFill>
        <p:spPr>
          <a:xfrm>
            <a:off x="609600" y="1535654"/>
            <a:ext cx="11548334" cy="39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0066365-8C02-444A-86EE-605BA7805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25" y="1548821"/>
            <a:ext cx="5325035" cy="4114800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BEAAFFF1-39D3-46AB-A299-5FA7AE61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64476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Guinea-Bissau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96557" y="529352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34852" y="6135761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progressing downstream along the Senegal River.</a:t>
            </a:r>
          </a:p>
        </p:txBody>
      </p:sp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pic>
        <p:nvPicPr>
          <p:cNvPr id="15" name="Picture 14" descr="Chart, map&#10;&#10;Description automatically generated">
            <a:extLst>
              <a:ext uri="{FF2B5EF4-FFF2-40B4-BE49-F238E27FC236}">
                <a16:creationId xmlns:a16="http://schemas.microsoft.com/office/drawing/2014/main" id="{2286A7AE-DD2A-4400-8CD5-8716C57BC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3367"/>
            <a:ext cx="5325035" cy="411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24B43F-5043-4F04-8D89-3A76B6F039DB}"/>
              </a:ext>
            </a:extLst>
          </p:cNvPr>
          <p:cNvSpPr txBox="1"/>
          <p:nvPr/>
        </p:nvSpPr>
        <p:spPr>
          <a:xfrm>
            <a:off x="584200" y="6088559"/>
            <a:ext cx="1140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Conditions remained constant in central Mali and deteriorated in Burkina Faso. Niger discharge expected to be continued at 5-yr return period level until mid-October.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8E771A-4065-4C74-B650-826228C99F99}"/>
              </a:ext>
            </a:extLst>
          </p:cNvPr>
          <p:cNvGrpSpPr/>
          <p:nvPr/>
        </p:nvGrpSpPr>
        <p:grpSpPr>
          <a:xfrm>
            <a:off x="6380229" y="1522555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227BD3-667D-4955-8E84-F17BE107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903922-82C8-491D-8C08-9B3E1B45F5E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0465803-E884-41DF-8CE4-8ABE5A088858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E2083-8F0F-4DAB-A835-836BD1B223CA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9E5091-75A5-4437-A1FA-00D533C5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93B2CA-C4D2-485F-990C-33EA7BCD01B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9653DE-BE84-4E5A-ABDA-27CD811F6CE8}"/>
              </a:ext>
            </a:extLst>
          </p:cNvPr>
          <p:cNvSpPr txBox="1"/>
          <p:nvPr/>
        </p:nvSpPr>
        <p:spPr>
          <a:xfrm>
            <a:off x="6380229" y="571135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88F303CB-4827-4185-BC04-55BA5138D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91" y="1585646"/>
            <a:ext cx="1775012" cy="1371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4CC4B5-F0A1-42B9-90CD-3E8971CFE6AB}"/>
              </a:ext>
            </a:extLst>
          </p:cNvPr>
          <p:cNvSpPr txBox="1"/>
          <p:nvPr/>
        </p:nvSpPr>
        <p:spPr>
          <a:xfrm>
            <a:off x="2717316" y="2787969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pic>
        <p:nvPicPr>
          <p:cNvPr id="4" name="Picture 3" descr="Chart, map&#10;&#10;Description automatically generated">
            <a:extLst>
              <a:ext uri="{FF2B5EF4-FFF2-40B4-BE49-F238E27FC236}">
                <a16:creationId xmlns:a16="http://schemas.microsoft.com/office/drawing/2014/main" id="{69ABCDA3-A023-4D8D-AA44-38DAB6F99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69" y="1592152"/>
            <a:ext cx="5325035" cy="4114800"/>
          </a:xfrm>
          <a:prstGeom prst="rect">
            <a:avLst/>
          </a:prstGeom>
        </p:spPr>
      </p:pic>
      <p:pic>
        <p:nvPicPr>
          <p:cNvPr id="1026" name="Picture 2" descr="Discharge Hydrograph (ECMWF-ENS)">
            <a:extLst>
              <a:ext uri="{FF2B5EF4-FFF2-40B4-BE49-F238E27FC236}">
                <a16:creationId xmlns:a16="http://schemas.microsoft.com/office/drawing/2014/main" id="{4E8081D7-A196-43D5-8651-F79791BD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74" y="1582214"/>
            <a:ext cx="2902029" cy="13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130C9-1380-4475-A1B1-B690D8AE18C7}"/>
              </a:ext>
            </a:extLst>
          </p:cNvPr>
          <p:cNvSpPr txBox="1"/>
          <p:nvPr/>
        </p:nvSpPr>
        <p:spPr>
          <a:xfrm>
            <a:off x="9042747" y="3082897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06436C-1338-4BD9-A254-95A6836C04B5}"/>
              </a:ext>
            </a:extLst>
          </p:cNvPr>
          <p:cNvSpPr>
            <a:spLocks noChangeAspect="1"/>
          </p:cNvSpPr>
          <p:nvPr/>
        </p:nvSpPr>
        <p:spPr>
          <a:xfrm>
            <a:off x="9982200" y="236220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4CB778-5130-4F0E-BD18-34F9BC82CEC5}"/>
              </a:ext>
            </a:extLst>
          </p:cNvPr>
          <p:cNvCxnSpPr>
            <a:stCxn id="1026" idx="3"/>
          </p:cNvCxnSpPr>
          <p:nvPr/>
        </p:nvCxnSpPr>
        <p:spPr>
          <a:xfrm>
            <a:off x="9254403" y="2271446"/>
            <a:ext cx="727797" cy="18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9D0E0F1-DA63-4BB4-B4DD-7EC1D5B0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7" y="1579726"/>
            <a:ext cx="5325035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94EC1-ABC8-4AD0-A7FF-6F322DA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Ghana &amp; Togo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42B6C-E6C7-42B8-AF9E-1D6639FD4B8F}"/>
              </a:ext>
            </a:extLst>
          </p:cNvPr>
          <p:cNvSpPr txBox="1"/>
          <p:nvPr/>
        </p:nvSpPr>
        <p:spPr>
          <a:xfrm>
            <a:off x="584200" y="6088559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worsen in Ghana and Togo. White Volta discharge is at 5-yr return period level but expected to decline at the end of September.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3FD6-6456-491C-B31A-FAF7BF300B10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C3F86-0716-4681-A394-FAD82831C047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3990-49B0-4C22-9809-9DB82C2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C16AF7-0C43-4924-B543-45877031C68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57210E8-8CFB-4B09-81B0-F102A372B3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5" t="22001" r="32966" b="11758"/>
          <a:stretch/>
        </p:blipFill>
        <p:spPr>
          <a:xfrm>
            <a:off x="6286500" y="1628658"/>
            <a:ext cx="4823324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8EF0A4-22A8-4EFE-A125-61AABA7DBCF5}"/>
              </a:ext>
            </a:extLst>
          </p:cNvPr>
          <p:cNvSpPr txBox="1"/>
          <p:nvPr/>
        </p:nvSpPr>
        <p:spPr>
          <a:xfrm>
            <a:off x="6295465" y="569407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Flood Event: </a:t>
            </a:r>
            <a:r>
              <a:rPr lang="en-US" sz="1600" b="1" dirty="0">
                <a:latin typeface="Tw Cen MT" panose="020B0602020104020603" pitchFamily="34" charset="0"/>
              </a:rPr>
              <a:t>26 Sep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CC7F9C-7E00-4052-9C0B-3EB4D65903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10" t="62222" r="34431" b="21728"/>
          <a:stretch/>
        </p:blipFill>
        <p:spPr>
          <a:xfrm>
            <a:off x="6271821" y="4981499"/>
            <a:ext cx="1975012" cy="731520"/>
          </a:xfrm>
          <a:prstGeom prst="rect">
            <a:avLst/>
          </a:prstGeom>
        </p:spPr>
      </p:pic>
      <p:pic>
        <p:nvPicPr>
          <p:cNvPr id="2050" name="Picture 2" descr="Discharge Hydrograph (ECMWF-ENS)">
            <a:extLst>
              <a:ext uri="{FF2B5EF4-FFF2-40B4-BE49-F238E27FC236}">
                <a16:creationId xmlns:a16="http://schemas.microsoft.com/office/drawing/2014/main" id="{4A92203A-3A53-48B9-B22A-A0573A40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88237"/>
            <a:ext cx="2929518" cy="13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C2A1D0-790F-4328-9A1B-A01D8F2F01BA}"/>
              </a:ext>
            </a:extLst>
          </p:cNvPr>
          <p:cNvSpPr>
            <a:spLocks noChangeAspect="1"/>
          </p:cNvSpPr>
          <p:nvPr/>
        </p:nvSpPr>
        <p:spPr>
          <a:xfrm>
            <a:off x="1600200" y="413673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B5C463-17F1-486B-9E73-A18BC8A94D4F}"/>
              </a:ext>
            </a:extLst>
          </p:cNvPr>
          <p:cNvCxnSpPr>
            <a:stCxn id="2050" idx="1"/>
          </p:cNvCxnSpPr>
          <p:nvPr/>
        </p:nvCxnSpPr>
        <p:spPr>
          <a:xfrm flipH="1" flipV="1">
            <a:off x="1783080" y="4319613"/>
            <a:ext cx="1417320" cy="664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59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91D5053-128A-4937-947F-AF555ECE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5" y="1497625"/>
            <a:ext cx="5325035" cy="4114800"/>
          </a:xfrm>
          <a:prstGeom prst="rect">
            <a:avLst/>
          </a:prstGeom>
        </p:spPr>
      </p:pic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5432727E-903A-483A-B76B-03E1D1C9D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649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5799" y="5618203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88783" y="1421732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5FD257-7CAB-463F-9284-B715E1C83C39}"/>
              </a:ext>
            </a:extLst>
          </p:cNvPr>
          <p:cNvSpPr txBox="1"/>
          <p:nvPr/>
        </p:nvSpPr>
        <p:spPr>
          <a:xfrm>
            <a:off x="1503450" y="2438400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FC277-4413-4BD0-B2C5-157EC16A4D1F}"/>
              </a:ext>
            </a:extLst>
          </p:cNvPr>
          <p:cNvSpPr txBox="1"/>
          <p:nvPr/>
        </p:nvSpPr>
        <p:spPr>
          <a:xfrm>
            <a:off x="4724400" y="2305722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05817-48C0-4131-A22D-A876B3A34AFF}"/>
              </a:ext>
            </a:extLst>
          </p:cNvPr>
          <p:cNvSpPr txBox="1"/>
          <p:nvPr/>
        </p:nvSpPr>
        <p:spPr>
          <a:xfrm>
            <a:off x="3767817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FAEE-FC74-45C3-A635-E8804C1E551B}"/>
              </a:ext>
            </a:extLst>
          </p:cNvPr>
          <p:cNvSpPr txBox="1"/>
          <p:nvPr/>
        </p:nvSpPr>
        <p:spPr>
          <a:xfrm>
            <a:off x="1323042" y="391177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AF5AA9-5614-4DB8-B076-3FFEC342B07D}"/>
              </a:ext>
            </a:extLst>
          </p:cNvPr>
          <p:cNvSpPr txBox="1"/>
          <p:nvPr/>
        </p:nvSpPr>
        <p:spPr>
          <a:xfrm>
            <a:off x="6333565" y="5602554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D19BE4B9-B2ED-4F56-AB24-1FF8FD7AB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11" y="4495801"/>
            <a:ext cx="1458932" cy="11273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604E51-9DA3-4B8A-B6B1-2AD59232E48C}"/>
              </a:ext>
            </a:extLst>
          </p:cNvPr>
          <p:cNvGrpSpPr/>
          <p:nvPr/>
        </p:nvGrpSpPr>
        <p:grpSpPr>
          <a:xfrm>
            <a:off x="8609059" y="1411864"/>
            <a:ext cx="3048000" cy="396466"/>
            <a:chOff x="443445" y="5506720"/>
            <a:chExt cx="3048000" cy="3964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23F6FA-0872-4D85-AE5F-2D625DAF8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6EFBFF-DF8F-411D-89BF-041B4076DA0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F091E12-7AD1-45E0-84C9-DA3A1499FEF0}"/>
              </a:ext>
            </a:extLst>
          </p:cNvPr>
          <p:cNvSpPr txBox="1"/>
          <p:nvPr/>
        </p:nvSpPr>
        <p:spPr>
          <a:xfrm>
            <a:off x="6925048" y="2189098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2772F7-2378-44D4-8A12-2CBEE72A7917}"/>
              </a:ext>
            </a:extLst>
          </p:cNvPr>
          <p:cNvSpPr txBox="1"/>
          <p:nvPr/>
        </p:nvSpPr>
        <p:spPr>
          <a:xfrm>
            <a:off x="10535532" y="2358375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A79347-B1B0-4223-A163-AFFCD6CF8E65}"/>
              </a:ext>
            </a:extLst>
          </p:cNvPr>
          <p:cNvSpPr txBox="1"/>
          <p:nvPr/>
        </p:nvSpPr>
        <p:spPr>
          <a:xfrm>
            <a:off x="9369823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BD364E-7B30-4067-BBFA-6B0AB0AB7830}"/>
              </a:ext>
            </a:extLst>
          </p:cNvPr>
          <p:cNvSpPr txBox="1"/>
          <p:nvPr/>
        </p:nvSpPr>
        <p:spPr>
          <a:xfrm>
            <a:off x="7083656" y="3541932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28C964-6367-4DBF-9928-AEAF7FE93B90}"/>
              </a:ext>
            </a:extLst>
          </p:cNvPr>
          <p:cNvSpPr txBox="1"/>
          <p:nvPr/>
        </p:nvSpPr>
        <p:spPr>
          <a:xfrm>
            <a:off x="6258906" y="5403399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" panose="020B0602020104020603" pitchFamily="34" charset="0"/>
              </a:rPr>
              <a:t>IC flood map (Sep 1-13, 2022)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FE4D18-3B6C-4F92-9022-47B5E2BE0309}"/>
              </a:ext>
            </a:extLst>
          </p:cNvPr>
          <p:cNvSpPr txBox="1"/>
          <p:nvPr/>
        </p:nvSpPr>
        <p:spPr>
          <a:xfrm>
            <a:off x="584200" y="6012359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Flooded areas extend along the entire path of Niger and Benue Rivers from the boarder to Niger-Benue confluence.</a:t>
            </a:r>
          </a:p>
        </p:txBody>
      </p: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447D-6EE8-40E1-9802-AFAD1C56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Forecast for Niger and Benue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F24B7-DA59-4A03-8FF7-ECF557DF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5486400" cy="2606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D4978-9785-4D1F-BFD9-BDF4321F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905000"/>
            <a:ext cx="5486400" cy="2606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CAB086-4858-47DD-BA34-B5DA7024373C}"/>
              </a:ext>
            </a:extLst>
          </p:cNvPr>
          <p:cNvSpPr txBox="1"/>
          <p:nvPr/>
        </p:nvSpPr>
        <p:spPr>
          <a:xfrm>
            <a:off x="546100" y="5311319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Discharge on the Niger River is expected to rise to 5-yr return period level, where as discharge on the Benue River is expected to decline in October.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15110-A31C-4278-92A1-7478CD6361A6}"/>
              </a:ext>
            </a:extLst>
          </p:cNvPr>
          <p:cNvSpPr txBox="1"/>
          <p:nvPr/>
        </p:nvSpPr>
        <p:spPr>
          <a:xfrm>
            <a:off x="618564" y="4473273"/>
            <a:ext cx="54774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: Niger discharge at Niger-Nigeria boarder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C851B-B993-4C71-A7D9-F02CDE3FB872}"/>
              </a:ext>
            </a:extLst>
          </p:cNvPr>
          <p:cNvSpPr txBox="1"/>
          <p:nvPr/>
        </p:nvSpPr>
        <p:spPr>
          <a:xfrm>
            <a:off x="6248399" y="4473273"/>
            <a:ext cx="54774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: Benue discharge at upstream of Niger-Benue confluence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276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795A2DF-C2AB-4989-8FD8-FE215D6C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01" y="1493151"/>
            <a:ext cx="5325035" cy="4114800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6F62A316-D81D-4C75-A314-36CF4A902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6078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C0A79-FBB8-44D5-98ED-1BD8147F2B41}"/>
              </a:ext>
            </a:extLst>
          </p:cNvPr>
          <p:cNvSpPr txBox="1"/>
          <p:nvPr/>
        </p:nvSpPr>
        <p:spPr>
          <a:xfrm>
            <a:off x="6373601" y="5640878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435278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05" y="1528885"/>
            <a:ext cx="1775012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F29BD2-62F5-423A-98AC-2F23C654B5E3}"/>
              </a:ext>
            </a:extLst>
          </p:cNvPr>
          <p:cNvSpPr txBox="1"/>
          <p:nvPr/>
        </p:nvSpPr>
        <p:spPr>
          <a:xfrm>
            <a:off x="6096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deteriorated with newly flooded areas.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AE4C4CA-E214-4BFD-84C9-DC1C7624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05" y="1461700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AB64821-63EC-4B6E-8F6D-0961804A7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248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576500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7-11</a:t>
            </a:r>
            <a:r>
              <a:rPr lang="en-US" sz="1800" b="1" dirty="0">
                <a:latin typeface="Tw Cen MT" panose="020B0602020104020603" pitchFamily="34" charset="0"/>
              </a:rPr>
              <a:t> Sep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South Sudan.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261708"/>
            <a:ext cx="1701496" cy="13147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FBB045-7CFB-4205-8E3D-7D8E82B2F91D}"/>
              </a:ext>
            </a:extLst>
          </p:cNvPr>
          <p:cNvGrpSpPr/>
          <p:nvPr/>
        </p:nvGrpSpPr>
        <p:grpSpPr>
          <a:xfrm>
            <a:off x="6053250" y="1404359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A8AC22-2ADA-4831-89F2-88E5FA7A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A0DBE0-3FD8-4DBA-AE6C-B1368E93C1E1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49389</TotalTime>
  <Words>520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Guinea-Bissau</vt:lpstr>
      <vt:lpstr>Flooding Conditions in Mali and Burkina Faso</vt:lpstr>
      <vt:lpstr>Flooding Conditions in Ghana &amp; Togo</vt:lpstr>
      <vt:lpstr>Flooding Conditions in Nigeria</vt:lpstr>
      <vt:lpstr>Discharge Forecast for Niger and Benue</vt:lpstr>
      <vt:lpstr>Flooding Conditions in Chad</vt:lpstr>
      <vt:lpstr>PowerPoint Presentation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1729</cp:revision>
  <cp:lastPrinted>2015-08-11T15:53:42Z</cp:lastPrinted>
  <dcterms:created xsi:type="dcterms:W3CDTF">2016-04-22T19:29:16Z</dcterms:created>
  <dcterms:modified xsi:type="dcterms:W3CDTF">2022-09-26T19:29:23Z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