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5" r:id="rId5"/>
    <p:sldId id="669" r:id="rId6"/>
    <p:sldId id="666" r:id="rId7"/>
    <p:sldId id="665" r:id="rId8"/>
    <p:sldId id="670" r:id="rId9"/>
    <p:sldId id="660" r:id="rId10"/>
    <p:sldId id="661" r:id="rId11"/>
    <p:sldId id="649" r:id="rId12"/>
    <p:sldId id="663" r:id="rId13"/>
    <p:sldId id="664" r:id="rId14"/>
  </p:sldIdLst>
  <p:sldSz cx="12192000" cy="6858000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60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9/18/2022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September 19,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pic>
        <p:nvPicPr>
          <p:cNvPr id="8" name="Picture 7" descr="Chart, map&#10;&#10;Description automatically generated">
            <a:extLst>
              <a:ext uri="{FF2B5EF4-FFF2-40B4-BE49-F238E27FC236}">
                <a16:creationId xmlns:a16="http://schemas.microsoft.com/office/drawing/2014/main" id="{BC4621B0-9D4A-4949-BFF6-A1323A5E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9" y="1587091"/>
            <a:ext cx="5325035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6D2893-256B-4B14-BEAA-1E1E0811088D}"/>
              </a:ext>
            </a:extLst>
          </p:cNvPr>
          <p:cNvGrpSpPr/>
          <p:nvPr/>
        </p:nvGrpSpPr>
        <p:grpSpPr>
          <a:xfrm>
            <a:off x="641420" y="152400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8E856-F141-4E36-8CCF-B9B57665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7FDDD-D832-4425-BE33-CFE961736AA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730D6-3B9C-4106-9A05-509E1B13DD39}"/>
              </a:ext>
            </a:extLst>
          </p:cNvPr>
          <p:cNvSpPr/>
          <p:nvPr/>
        </p:nvSpPr>
        <p:spPr>
          <a:xfrm>
            <a:off x="560549" y="5705046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13 - 17 Sep 2022</a:t>
            </a:r>
            <a:r>
              <a:rPr lang="en-US" sz="17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7B75F-82CE-4560-87F6-789FFA1B09DA}"/>
              </a:ext>
            </a:extLst>
          </p:cNvPr>
          <p:cNvSpPr/>
          <p:nvPr/>
        </p:nvSpPr>
        <p:spPr>
          <a:xfrm rot="1393664">
            <a:off x="900655" y="2081666"/>
            <a:ext cx="1125575" cy="77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647EBD-9DC0-4621-A026-3A2BA81B3C49}"/>
              </a:ext>
            </a:extLst>
          </p:cNvPr>
          <p:cNvSpPr/>
          <p:nvPr/>
        </p:nvSpPr>
        <p:spPr>
          <a:xfrm>
            <a:off x="2075502" y="4216719"/>
            <a:ext cx="2648897" cy="720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91FF9142-7C5A-4B03-A4DF-9CA93187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52" y="1587091"/>
            <a:ext cx="52712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6257366" y="5701891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threshold: </a:t>
            </a:r>
            <a:r>
              <a:rPr lang="en-US" sz="1700" b="1" dirty="0">
                <a:latin typeface="Tw Cen MT" panose="020B0602020104020603" pitchFamily="34" charset="0"/>
              </a:rPr>
              <a:t>22 Sep 2022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C81FDA48-36B7-4AB1-A915-B572C19E2E8E}"/>
              </a:ext>
            </a:extLst>
          </p:cNvPr>
          <p:cNvSpPr txBox="1"/>
          <p:nvPr/>
        </p:nvSpPr>
        <p:spPr>
          <a:xfrm>
            <a:off x="533400" y="6198513"/>
            <a:ext cx="1097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Isolated flooding is more likely to continue along the western Yemen Wadis. </a:t>
            </a:r>
          </a:p>
        </p:txBody>
      </p:sp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2CA06BA-CD54-4D44-8366-2FD436D77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35555"/>
          <a:stretch/>
        </p:blipFill>
        <p:spPr>
          <a:xfrm>
            <a:off x="609600" y="1866900"/>
            <a:ext cx="109314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BEAAFFF1-39D3-46AB-A299-5FA7AE61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64476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EB6FB2B-6260-4142-A147-DCF1F6BA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028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Guinea-Bissau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Senegal River continues to flood new areas along its downstream during last week.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pic>
        <p:nvPicPr>
          <p:cNvPr id="15" name="Picture 14" descr="Chart, map&#10;&#10;Description automatically generated">
            <a:extLst>
              <a:ext uri="{FF2B5EF4-FFF2-40B4-BE49-F238E27FC236}">
                <a16:creationId xmlns:a16="http://schemas.microsoft.com/office/drawing/2014/main" id="{2286A7AE-DD2A-4400-8CD5-8716C57BC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9" y="1573367"/>
            <a:ext cx="5325035" cy="411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24B43F-5043-4F04-8D89-3A76B6F039DB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 central Mali and Burkina Faso remained constant.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8E771A-4065-4C74-B650-826228C99F99}"/>
              </a:ext>
            </a:extLst>
          </p:cNvPr>
          <p:cNvGrpSpPr/>
          <p:nvPr/>
        </p:nvGrpSpPr>
        <p:grpSpPr>
          <a:xfrm>
            <a:off x="6380229" y="1522555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227BD3-667D-4955-8E84-F17BE107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903922-82C8-491D-8C08-9B3E1B45F5E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465F084C-A01D-4F7B-B3DB-B9863A93A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1572474"/>
            <a:ext cx="5325035" cy="41148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9653DE-BE84-4E5A-ABDA-27CD811F6CE8}"/>
              </a:ext>
            </a:extLst>
          </p:cNvPr>
          <p:cNvSpPr txBox="1"/>
          <p:nvPr/>
        </p:nvSpPr>
        <p:spPr>
          <a:xfrm>
            <a:off x="6380229" y="571135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91" y="1585646"/>
            <a:ext cx="1775012" cy="1371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4CC4B5-F0A1-42B9-90CD-3E8971CFE6AB}"/>
              </a:ext>
            </a:extLst>
          </p:cNvPr>
          <p:cNvSpPr txBox="1"/>
          <p:nvPr/>
        </p:nvSpPr>
        <p:spPr>
          <a:xfrm>
            <a:off x="2717316" y="2787969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B3ACDF1-74DA-450D-B54E-43276C433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8" y="1578892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42B6C-E6C7-42B8-AF9E-1D6639FD4B8F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Newly flooded areas in Ghana and Togo in the last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A0739DB-D36F-4867-9AF6-806F3929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3798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976221" y="42334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AF5AA9-5614-4DB8-B076-3FFEC342B07D}"/>
              </a:ext>
            </a:extLst>
          </p:cNvPr>
          <p:cNvSpPr txBox="1"/>
          <p:nvPr/>
        </p:nvSpPr>
        <p:spPr>
          <a:xfrm>
            <a:off x="6333565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3-17 Sep 2022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1C6551-DFAA-4290-931B-26D0023BDE94}"/>
              </a:ext>
            </a:extLst>
          </p:cNvPr>
          <p:cNvGrpSpPr/>
          <p:nvPr/>
        </p:nvGrpSpPr>
        <p:grpSpPr>
          <a:xfrm>
            <a:off x="6258906" y="1423399"/>
            <a:ext cx="5390730" cy="4226221"/>
            <a:chOff x="620105" y="1423399"/>
            <a:chExt cx="5390730" cy="4226221"/>
          </a:xfrm>
        </p:grpSpPr>
        <p:pic>
          <p:nvPicPr>
            <p:cNvPr id="27" name="Picture 26" descr="Map&#10;&#10;Description automatically generated">
              <a:extLst>
                <a:ext uri="{FF2B5EF4-FFF2-40B4-BE49-F238E27FC236}">
                  <a16:creationId xmlns:a16="http://schemas.microsoft.com/office/drawing/2014/main" id="{5432727E-903A-483A-B76B-03E1D1C9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486490"/>
              <a:ext cx="5325035" cy="4114800"/>
            </a:xfrm>
            <a:prstGeom prst="rect">
              <a:avLst/>
            </a:prstGeom>
          </p:spPr>
        </p:pic>
        <p:pic>
          <p:nvPicPr>
            <p:cNvPr id="28" name="Picture 27" descr="Map&#10;&#10;Description automatically generated">
              <a:extLst>
                <a:ext uri="{FF2B5EF4-FFF2-40B4-BE49-F238E27FC236}">
                  <a16:creationId xmlns:a16="http://schemas.microsoft.com/office/drawing/2014/main" id="{D19BE4B9-B2ED-4F56-AB24-1FF8FD7A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775" y="4495801"/>
              <a:ext cx="1458932" cy="112735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B604E51-9DA3-4B8A-B6B1-2AD59232E48C}"/>
                </a:ext>
              </a:extLst>
            </p:cNvPr>
            <p:cNvGrpSpPr/>
            <p:nvPr/>
          </p:nvGrpSpPr>
          <p:grpSpPr>
            <a:xfrm>
              <a:off x="694764" y="1423399"/>
              <a:ext cx="3048000" cy="396466"/>
              <a:chOff x="443445" y="5506720"/>
              <a:chExt cx="3048000" cy="39646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623F6FA-0872-4D85-AE5F-2D625DAF8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445" y="5569811"/>
                <a:ext cx="3048000" cy="333375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6EFBFF-DF8F-411D-89BF-041B4076DA08}"/>
                  </a:ext>
                </a:extLst>
              </p:cNvPr>
              <p:cNvSpPr txBox="1"/>
              <p:nvPr/>
            </p:nvSpPr>
            <p:spPr>
              <a:xfrm>
                <a:off x="2570480" y="5506720"/>
                <a:ext cx="9092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Tw Cen MT" panose="020B0602020104020603" pitchFamily="34" charset="0"/>
                  </a:rPr>
                  <a:t>(% of the pixel)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091E12-7AD1-45E0-84C9-DA3A1499FEF0}"/>
                </a:ext>
              </a:extLst>
            </p:cNvPr>
            <p:cNvSpPr txBox="1"/>
            <p:nvPr/>
          </p:nvSpPr>
          <p:spPr>
            <a:xfrm>
              <a:off x="1286247" y="2189098"/>
              <a:ext cx="738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Tw Cen MT" panose="020B0602020104020603" pitchFamily="34" charset="0"/>
                </a:rPr>
                <a:t>Sokoto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2772F7-2378-44D4-8A12-2CBEE72A7917}"/>
                </a:ext>
              </a:extLst>
            </p:cNvPr>
            <p:cNvSpPr txBox="1"/>
            <p:nvPr/>
          </p:nvSpPr>
          <p:spPr>
            <a:xfrm>
              <a:off x="4896731" y="2358375"/>
              <a:ext cx="1054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0000FF"/>
                  </a:solidFill>
                  <a:latin typeface="Tw Cen MT" panose="020B0602020104020603" pitchFamily="34" charset="0"/>
                </a:rPr>
                <a:t>Komadugu</a:t>
              </a:r>
              <a:endParaRPr lang="en-US" sz="1600" dirty="0">
                <a:solidFill>
                  <a:srgbClr val="0000FF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A79347-B1B0-4223-A163-AFFCD6CF8E65}"/>
                </a:ext>
              </a:extLst>
            </p:cNvPr>
            <p:cNvSpPr txBox="1"/>
            <p:nvPr/>
          </p:nvSpPr>
          <p:spPr>
            <a:xfrm>
              <a:off x="3731022" y="4038600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Tw Cen MT" panose="020B0602020104020603" pitchFamily="34" charset="0"/>
                </a:rPr>
                <a:t>Benue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BD364E-7B30-4067-BBFA-6B0AB0AB7830}"/>
                </a:ext>
              </a:extLst>
            </p:cNvPr>
            <p:cNvSpPr txBox="1"/>
            <p:nvPr/>
          </p:nvSpPr>
          <p:spPr>
            <a:xfrm>
              <a:off x="1286247" y="3725917"/>
              <a:ext cx="6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Tw Cen MT" panose="020B0602020104020603" pitchFamily="34" charset="0"/>
                </a:rPr>
                <a:t>Niger</a:t>
              </a:r>
            </a:p>
          </p:txBody>
        </p:sp>
        <p:pic>
          <p:nvPicPr>
            <p:cNvPr id="37" name="Picture 36" descr="Map&#10;&#10;Description automatically generated">
              <a:extLst>
                <a:ext uri="{FF2B5EF4-FFF2-40B4-BE49-F238E27FC236}">
                  <a16:creationId xmlns:a16="http://schemas.microsoft.com/office/drawing/2014/main" id="{93A9DE1F-B6A0-46B7-9176-52932B1AE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" t="8333" r="27399" b="17500"/>
            <a:stretch/>
          </p:blipFill>
          <p:spPr>
            <a:xfrm>
              <a:off x="694764" y="4240954"/>
              <a:ext cx="1752600" cy="135636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DE3C32-BC33-4649-886C-728EC7E267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5600" y="4677685"/>
              <a:ext cx="228600" cy="228600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CB799AE-6DFD-4B4D-A4E5-A0F345DA1A9D}"/>
                </a:ext>
              </a:extLst>
            </p:cNvPr>
            <p:cNvCxnSpPr>
              <a:stCxn id="37" idx="3"/>
            </p:cNvCxnSpPr>
            <p:nvPr/>
          </p:nvCxnSpPr>
          <p:spPr>
            <a:xfrm flipV="1">
              <a:off x="2447364" y="4869770"/>
              <a:ext cx="448236" cy="49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EA661B4-4E47-4994-8DD5-AD84B0128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627" t="28271" r="4789" b="49090"/>
            <a:stretch/>
          </p:blipFill>
          <p:spPr>
            <a:xfrm>
              <a:off x="734241" y="4320870"/>
              <a:ext cx="552006" cy="914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28C964-6367-4DBF-9928-AEAF7FE93B90}"/>
                </a:ext>
              </a:extLst>
            </p:cNvPr>
            <p:cNvSpPr txBox="1"/>
            <p:nvPr/>
          </p:nvSpPr>
          <p:spPr>
            <a:xfrm>
              <a:off x="620105" y="5403399"/>
              <a:ext cx="17988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IC flood map (Sep 1-13, 2022)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4FE4D18-3B6C-4F92-9022-47B5E2BE0309}"/>
              </a:ext>
            </a:extLst>
          </p:cNvPr>
          <p:cNvSpPr txBox="1"/>
          <p:nvPr/>
        </p:nvSpPr>
        <p:spPr>
          <a:xfrm>
            <a:off x="584200" y="601235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worsening in the eastern part of Benue River and gradually progressing downstream.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F62A316-D81D-4C75-A314-36CF4A90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28" y="1526078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13-17 Sep 2022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0C1389C-BEAE-4A88-8D15-F7330D088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876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7-11 Sep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5" y="1528885"/>
            <a:ext cx="1775012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F29BD2-62F5-423A-98AC-2F23C654B5E3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 southern Chad remained unchanged.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93D5F-BA4A-4896-81C5-B25578C6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8" t="28094" r="35611" b="21393"/>
          <a:stretch/>
        </p:blipFill>
        <p:spPr>
          <a:xfrm>
            <a:off x="6159294" y="1461700"/>
            <a:ext cx="4917378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AB64821-63EC-4B6E-8F6D-0961804A7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48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7-11</a:t>
            </a:r>
            <a:r>
              <a:rPr lang="en-US" sz="1800" b="1" dirty="0">
                <a:latin typeface="Tw Cen MT" panose="020B0602020104020603" pitchFamily="34" charset="0"/>
              </a:rPr>
              <a:t> Sep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South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Flood Event: </a:t>
            </a:r>
            <a:r>
              <a:rPr lang="en-US" sz="1600" b="1" dirty="0">
                <a:latin typeface="Tw Cen MT" panose="020B0602020104020603" pitchFamily="34" charset="0"/>
              </a:rPr>
              <a:t>19 Sep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ADDA6-17B9-4155-A6BD-75B488E4B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611" y="1513146"/>
            <a:ext cx="1750660" cy="6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700D5F1-CB97-4A0A-9FAA-D6E3D82E5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487227"/>
            <a:ext cx="5325035" cy="41148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E43B98B-3A2E-4FCE-B9F2-C95319DA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8" y="1505577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 &amp; Northeastern Ethiopia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13-17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717284" y="5205561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2535833" y="3543405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47F3B2AE-EC1F-4E2E-88E7-D95A17F4E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33" y="1505769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13-17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5195238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C328D3-43C6-47BE-A89E-08920B938C34}"/>
              </a:ext>
            </a:extLst>
          </p:cNvPr>
          <p:cNvSpPr txBox="1"/>
          <p:nvPr/>
        </p:nvSpPr>
        <p:spPr>
          <a:xfrm>
            <a:off x="324605" y="6019800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continues in Atbara and Blue Nile and newly flooded areas in northeastern Ethiopia, Eritrea and Djibouti.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49228</TotalTime>
  <Words>390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Guinea-Bissau</vt:lpstr>
      <vt:lpstr>Flooding Conditions in Mali and Burkina Faso</vt:lpstr>
      <vt:lpstr>Flooding Conditions in Ghana &amp; Togo</vt:lpstr>
      <vt:lpstr>Flooding Conditions in Nigeria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1705</cp:revision>
  <cp:lastPrinted>2015-08-11T15:53:42Z</cp:lastPrinted>
  <dcterms:created xsi:type="dcterms:W3CDTF">2016-04-22T19:29:16Z</dcterms:created>
  <dcterms:modified xsi:type="dcterms:W3CDTF">2022-09-19T20:15:04Z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