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bookmarkIdSeed="2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505" r:id="rId5"/>
    <p:sldId id="669" r:id="rId6"/>
    <p:sldId id="666" r:id="rId7"/>
    <p:sldId id="665" r:id="rId8"/>
    <p:sldId id="660" r:id="rId9"/>
    <p:sldId id="661" r:id="rId10"/>
    <p:sldId id="649" r:id="rId11"/>
    <p:sldId id="663" r:id="rId12"/>
    <p:sldId id="667" r:id="rId13"/>
    <p:sldId id="668" r:id="rId14"/>
    <p:sldId id="664" r:id="rId15"/>
  </p:sldIdLst>
  <p:sldSz cx="12192000" cy="6858000"/>
  <p:notesSz cx="6950075" cy="9236075"/>
  <p:custDataLst>
    <p:tags r:id="rId1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672922F-3812-4AC1-81B4-74E0A3CC4C18}">
          <p14:sldIdLst>
            <p14:sldId id="505"/>
            <p14:sldId id="669"/>
            <p14:sldId id="666"/>
            <p14:sldId id="665"/>
            <p14:sldId id="660"/>
            <p14:sldId id="661"/>
            <p14:sldId id="649"/>
            <p14:sldId id="663"/>
            <p14:sldId id="667"/>
            <p14:sldId id="668"/>
            <p14:sldId id="664"/>
          </p14:sldIdLst>
        </p14:section>
        <p14:section name="Untitled Section" id="{69C5BBBF-59C5-4E37-97E1-BE2FEE0AEBE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ake Stabler" initials="B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00080"/>
    <a:srgbClr val="FF3300"/>
    <a:srgbClr val="9933FF"/>
    <a:srgbClr val="FFDD4F"/>
    <a:srgbClr val="FFCC00"/>
    <a:srgbClr val="FF6600"/>
    <a:srgbClr val="E9EDF4"/>
    <a:srgbClr val="D0D8E8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1" autoAdjust="0"/>
    <p:restoredTop sz="85609" autoAdjust="0"/>
  </p:normalViewPr>
  <p:slideViewPr>
    <p:cSldViewPr>
      <p:cViewPr varScale="1">
        <p:scale>
          <a:sx n="89" d="100"/>
          <a:sy n="89" d="100"/>
        </p:scale>
        <p:origin x="114" y="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3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1276" cy="462758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211" y="1"/>
            <a:ext cx="3011276" cy="462758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r">
              <a:defRPr sz="1200"/>
            </a:lvl1pPr>
          </a:lstStyle>
          <a:p>
            <a:fld id="{28AE7B44-4A3A-4F68-A393-82A47AF755AD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3318"/>
            <a:ext cx="3011276" cy="46275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211" y="8773318"/>
            <a:ext cx="3011276" cy="46275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r">
              <a:defRPr sz="1200"/>
            </a:lvl1pPr>
          </a:lstStyle>
          <a:p>
            <a:fld id="{ABDAC4E9-F8CA-4132-8404-263BDFCFE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130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F451C3B-E755-4C0F-BBF5-A659D6D37FA5}" type="datetimeFigureOut">
              <a:rPr lang="en-US"/>
              <a:pPr>
                <a:defRPr/>
              </a:pPr>
              <a:t>9/18/2022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3738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4" tIns="46242" rIns="92484" bIns="4624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84" tIns="46242" rIns="92484" bIns="46242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758A452-DD65-468A-AB5D-05D2CF2673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4002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27" y="124354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1C9F085-E261-404A-B399-26F9A60E9A6F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" y="925372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 i="0" baseline="0"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50743"/>
            <a:ext cx="10972800" cy="4754880"/>
          </a:xfrm>
          <a:prstGeom prst="rect">
            <a:avLst/>
          </a:prstGeom>
        </p:spPr>
        <p:txBody>
          <a:bodyPr tIns="18288" bIns="18288" anchor="t" anchorCtr="0">
            <a:normAutofit/>
          </a:bodyPr>
          <a:lstStyle>
            <a:lvl1pPr>
              <a:spcBef>
                <a:spcPts val="800"/>
              </a:spcBef>
              <a:buFont typeface="Wingdings" pitchFamily="2" charset="2"/>
              <a:buChar char="§"/>
              <a:defRPr sz="2400" baseline="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>
                <a:latin typeface="Tw Cen MT" pitchFamily="34" charset="0"/>
              </a:defRPr>
            </a:lvl2pPr>
            <a:lvl3pPr>
              <a:buSzPct val="100000"/>
              <a:defRPr sz="2000" baseline="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baseline="0">
                <a:latin typeface="Tw Cen MT" pitchFamily="34" charset="0"/>
              </a:defRPr>
            </a:lvl4pPr>
            <a:lvl5pPr>
              <a:buSzPct val="80000"/>
              <a:defRPr baseline="0">
                <a:latin typeface="Tw Cen MT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508" y="124354"/>
            <a:ext cx="1965965" cy="5486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8BA9556-E8B9-4246-9619-D14475C0352C}"/>
              </a:ext>
            </a:extLst>
          </p:cNvPr>
          <p:cNvSpPr/>
          <p:nvPr userDrawn="1"/>
        </p:nvSpPr>
        <p:spPr>
          <a:xfrm>
            <a:off x="0" y="838200"/>
            <a:ext cx="12192000" cy="6019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-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ABBD0E5-C25E-4801-991A-ECA9F4435332}"/>
              </a:ext>
            </a:extLst>
          </p:cNvPr>
          <p:cNvSpPr/>
          <p:nvPr userDrawn="1"/>
        </p:nvSpPr>
        <p:spPr>
          <a:xfrm>
            <a:off x="0" y="838200"/>
            <a:ext cx="12192000" cy="6019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1C9F085-E261-404A-B399-26F9A60E9A6F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77240"/>
            <a:ext cx="10972800" cy="731520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 i="0" baseline="0">
                <a:solidFill>
                  <a:srgbClr val="002F6C"/>
                </a:solidFill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10972800" cy="4297680"/>
          </a:xfrm>
          <a:prstGeom prst="rect">
            <a:avLst/>
          </a:prstGeom>
        </p:spPr>
        <p:txBody>
          <a:bodyPr tIns="18288" bIns="18288" anchor="t" anchorCtr="0">
            <a:normAutofit/>
          </a:bodyPr>
          <a:lstStyle>
            <a:lvl1pPr marL="342900" indent="-342900">
              <a:spcBef>
                <a:spcPts val="800"/>
              </a:spcBef>
              <a:buSzPct val="125000"/>
              <a:buFont typeface="Arial" panose="020B0604020202020204" pitchFamily="34" charset="0"/>
              <a:buChar char="•"/>
              <a:defRPr sz="2400" baseline="0">
                <a:solidFill>
                  <a:srgbClr val="2A2C2D"/>
                </a:solidFill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>
                <a:solidFill>
                  <a:srgbClr val="2A2C2D"/>
                </a:solidFill>
                <a:latin typeface="Tw Cen MT" pitchFamily="34" charset="0"/>
              </a:defRPr>
            </a:lvl2pPr>
            <a:lvl3pPr>
              <a:buSzPct val="100000"/>
              <a:defRPr sz="2000" baseline="0">
                <a:solidFill>
                  <a:srgbClr val="2A2C2D"/>
                </a:solidFill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baseline="0">
                <a:solidFill>
                  <a:srgbClr val="2A2C2D"/>
                </a:solidFill>
                <a:latin typeface="Tw Cen MT" pitchFamily="34" charset="0"/>
              </a:defRPr>
            </a:lvl4pPr>
            <a:lvl5pPr>
              <a:buSzPct val="80000"/>
              <a:defRPr baseline="0">
                <a:solidFill>
                  <a:srgbClr val="2A2C2D"/>
                </a:solidFill>
                <a:latin typeface="Tw Cen MT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0"/>
          </p:nvPr>
        </p:nvSpPr>
        <p:spPr>
          <a:xfrm>
            <a:off x="609600" y="1600200"/>
            <a:ext cx="1097280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2F6C"/>
                </a:solidFill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 descr="FEWS_NET_III_Logo-0.6in.jpg">
            <a:extLst>
              <a:ext uri="{FF2B5EF4-FFF2-40B4-BE49-F238E27FC236}">
                <a16:creationId xmlns:a16="http://schemas.microsoft.com/office/drawing/2014/main" id="{B6D35BA6-321F-4B00-A8DC-5106C3C735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27" y="124354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C014B34-EB99-4B2D-9483-8A19792317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508" y="124354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457200"/>
            <a:ext cx="308235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2"/>
          <p:cNvSpPr txBox="1">
            <a:spLocks/>
          </p:cNvSpPr>
          <p:nvPr userDrawn="1"/>
        </p:nvSpPr>
        <p:spPr bwMode="auto">
          <a:xfrm>
            <a:off x="1828800" y="18288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2400" b="0" dirty="0">
                <a:solidFill>
                  <a:schemeClr val="bg1"/>
                </a:solidFill>
                <a:effectLst/>
                <a:latin typeface="Tw Cen MT" pitchFamily="34" charset="0"/>
              </a:rPr>
              <a:t>Famine Early Warning Systems Network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4600"/>
            <a:ext cx="10363200" cy="1828800"/>
          </a:xfrm>
          <a:prstGeom prst="rect">
            <a:avLst/>
          </a:prstGeom>
        </p:spPr>
        <p:txBody>
          <a:bodyPr anchor="ctr" anchorCtr="0"/>
          <a:lstStyle>
            <a:lvl1pPr>
              <a:defRPr sz="4000" b="1" i="0" baseline="0">
                <a:solidFill>
                  <a:schemeClr val="tx1"/>
                </a:solidFill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800600"/>
            <a:ext cx="85344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Tw Cen M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enter date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460786"/>
            <a:ext cx="3052072" cy="914402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754880"/>
          </a:xfrm>
          <a:prstGeom prst="rect">
            <a:avLst/>
          </a:prstGeom>
        </p:spPr>
        <p:txBody>
          <a:bodyPr tIns="18288" bIns="18288" anchor="ctr" anchorCtr="0"/>
          <a:lstStyle>
            <a:lvl1pPr marL="914400" indent="0">
              <a:spcBef>
                <a:spcPts val="0"/>
              </a:spcBef>
              <a:buFontTx/>
              <a:buNone/>
              <a:defRPr sz="2800" baseline="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/>
            </a:lvl2pPr>
            <a:lvl3pPr>
              <a:buSzPct val="100000"/>
              <a:defRPr sz="2000" baseline="0"/>
            </a:lvl3pPr>
            <a:lvl4pPr>
              <a:buSzPct val="40000"/>
              <a:buFont typeface="Wingdings" pitchFamily="2" charset="2"/>
              <a:buChar char="q"/>
              <a:defRPr baseline="0"/>
            </a:lvl4pPr>
            <a:lvl5pPr>
              <a:buSzPct val="80000"/>
              <a:defRPr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943C15E-A428-4999-B5D1-6F22671A7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33029"/>
            <a:ext cx="10972800" cy="493623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rgbClr val="002F6C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64480" cy="47548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buSzPct val="100000"/>
              <a:buFont typeface="Arial" pitchFamily="34" charset="0"/>
              <a:buChar char="•"/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600200"/>
            <a:ext cx="5364480" cy="47548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9" name="Picture 8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6448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600200"/>
            <a:ext cx="548640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0"/>
          </p:nvPr>
        </p:nvSpPr>
        <p:spPr>
          <a:xfrm>
            <a:off x="609600" y="2057400"/>
            <a:ext cx="5364480" cy="42976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buSzPct val="100000"/>
              <a:buFont typeface="Arial" pitchFamily="34" charset="0"/>
              <a:buChar char="•"/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2057400"/>
            <a:ext cx="5364480" cy="42976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23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1" name="Picture 10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0"/>
            <a:ext cx="10972800" cy="1828800"/>
          </a:xfrm>
          <a:prstGeom prst="rect">
            <a:avLst/>
          </a:prstGeom>
        </p:spPr>
        <p:txBody>
          <a:bodyPr anchor="t"/>
          <a:lstStyle>
            <a:lvl1pPr algn="l">
              <a:defRPr sz="3200" b="1" cap="all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37360"/>
            <a:ext cx="10972800" cy="14630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Tw Cen MT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31" r:id="rId2"/>
    <p:sldLayoutId id="2147483721" r:id="rId3"/>
    <p:sldLayoutId id="2147483723" r:id="rId4"/>
    <p:sldLayoutId id="2147483725" r:id="rId5"/>
    <p:sldLayoutId id="2147483726" r:id="rId6"/>
    <p:sldLayoutId id="2147483724" r:id="rId7"/>
    <p:sldLayoutId id="2147483727" r:id="rId8"/>
  </p:sldLayoutIdLst>
  <p:transition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D5A2A-853C-4BA4-BDCA-4525DCE83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95400"/>
            <a:ext cx="10972800" cy="2286000"/>
          </a:xfrm>
        </p:spPr>
        <p:txBody>
          <a:bodyPr/>
          <a:lstStyle/>
          <a:p>
            <a:pPr algn="ctr"/>
            <a:r>
              <a:rPr lang="en-US" sz="4200" dirty="0"/>
              <a:t>FEWS NET Enhanced Flood Monitoring – East Africa, West Africa, southern Africa and Yemen</a:t>
            </a:r>
          </a:p>
        </p:txBody>
      </p:sp>
      <p:sp>
        <p:nvSpPr>
          <p:cNvPr id="5" name="Google Shape;106;p26">
            <a:extLst>
              <a:ext uri="{FF2B5EF4-FFF2-40B4-BE49-F238E27FC236}">
                <a16:creationId xmlns:a16="http://schemas.microsoft.com/office/drawing/2014/main" id="{FDBFA06A-E0DD-4173-81B5-F7DEBDAF8DCB}"/>
              </a:ext>
            </a:extLst>
          </p:cNvPr>
          <p:cNvSpPr txBox="1">
            <a:spLocks/>
          </p:cNvSpPr>
          <p:nvPr/>
        </p:nvSpPr>
        <p:spPr>
          <a:xfrm>
            <a:off x="609600" y="3962400"/>
            <a:ext cx="10972800" cy="16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rtl="0" eaLnBrk="1" fontAlgn="base" hangingPunct="1">
              <a:spcBef>
                <a:spcPts val="8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24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50000"/>
              <a:buFont typeface="Courier New" pitchFamily="49" charset="0"/>
              <a:buChar char="o"/>
              <a:defRPr sz="24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40000"/>
              <a:buFont typeface="Wingdings" pitchFamily="2" charset="2"/>
              <a:buChar char="q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»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b="1" dirty="0"/>
              <a:t>September 12, 2022, Hazard Briefing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3600" b="1" dirty="0"/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dirty="0"/>
              <a:t>FEWS NET Science Team: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dirty="0"/>
              <a:t>USGS, NASA, NOAA, </a:t>
            </a:r>
            <a:r>
              <a:rPr lang="en-US" sz="3600" dirty="0" err="1"/>
              <a:t>UCSB+Regional</a:t>
            </a:r>
            <a:r>
              <a:rPr lang="en-US" sz="3600" dirty="0"/>
              <a:t> Scientists</a:t>
            </a:r>
          </a:p>
        </p:txBody>
      </p:sp>
    </p:spTree>
    <p:extLst>
      <p:ext uri="{BB962C8B-B14F-4D97-AF65-F5344CB8AC3E}">
        <p14:creationId xmlns:p14="http://schemas.microsoft.com/office/powerpoint/2010/main" val="684326312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2B4E2-B723-44BB-AFAD-8F940944D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in Eastern Ethiopia, Eritrea, and Djibouti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9AC073-CB91-4DE2-97F6-8D18E9E238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00200"/>
            <a:ext cx="5325035" cy="4114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446E185-B5EC-4688-A6D2-98D631A39E5D}"/>
              </a:ext>
            </a:extLst>
          </p:cNvPr>
          <p:cNvSpPr txBox="1"/>
          <p:nvPr/>
        </p:nvSpPr>
        <p:spPr>
          <a:xfrm>
            <a:off x="535276" y="6136775"/>
            <a:ext cx="116387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w Cen MT" panose="020B0602020104020603" pitchFamily="34" charset="0"/>
              </a:rPr>
              <a:t>Some isolated flooding are visible in Eastern Ethiopia, Eritrea and Djibouti.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32D957-CC96-41F2-9BFE-2FA37A8D2059}"/>
              </a:ext>
            </a:extLst>
          </p:cNvPr>
          <p:cNvSpPr txBox="1"/>
          <p:nvPr/>
        </p:nvSpPr>
        <p:spPr>
          <a:xfrm>
            <a:off x="580824" y="5740026"/>
            <a:ext cx="53250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7-11 Sep 2022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2144B87-9FAA-4BCF-A384-882C5281F9C7}"/>
              </a:ext>
            </a:extLst>
          </p:cNvPr>
          <p:cNvGrpSpPr/>
          <p:nvPr/>
        </p:nvGrpSpPr>
        <p:grpSpPr>
          <a:xfrm>
            <a:off x="2869602" y="1547383"/>
            <a:ext cx="3048000" cy="396466"/>
            <a:chOff x="443445" y="5506720"/>
            <a:chExt cx="3048000" cy="39646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7C3394D-B51B-4655-89A2-BE6BE8E41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F46F331-E5DB-4136-BBD0-31B2100C9ABC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pic>
        <p:nvPicPr>
          <p:cNvPr id="13" name="Picture 12" descr="Map&#10;&#10;Description automatically generated">
            <a:extLst>
              <a:ext uri="{FF2B5EF4-FFF2-40B4-BE49-F238E27FC236}">
                <a16:creationId xmlns:a16="http://schemas.microsoft.com/office/drawing/2014/main" id="{9A6513C7-E710-44D2-84D7-1ED0ACF63A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4343400"/>
            <a:ext cx="1775012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786486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D0F001AC-65F0-4574-8102-94AA2ACE926D}"/>
              </a:ext>
            </a:extLst>
          </p:cNvPr>
          <p:cNvSpPr txBox="1">
            <a:spLocks/>
          </p:cNvSpPr>
          <p:nvPr/>
        </p:nvSpPr>
        <p:spPr>
          <a:xfrm>
            <a:off x="331380" y="816587"/>
            <a:ext cx="10972800" cy="731520"/>
          </a:xfrm>
          <a:prstGeom prst="rect">
            <a:avLst/>
          </a:prstGeom>
        </p:spPr>
        <p:txBody>
          <a:bodyPr anchor="ctr" anchorCtr="0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i="0" kern="1200" baseline="0">
                <a:solidFill>
                  <a:srgbClr val="002F6C"/>
                </a:solidFill>
                <a:latin typeface="Tw Cen MT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/>
              <a:t>Inundation in Yemen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FB179EF-8713-4A97-9B29-30E63A4837FD}"/>
              </a:ext>
            </a:extLst>
          </p:cNvPr>
          <p:cNvSpPr txBox="1"/>
          <p:nvPr/>
        </p:nvSpPr>
        <p:spPr>
          <a:xfrm>
            <a:off x="6996064" y="1548107"/>
            <a:ext cx="4038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w Cen MT" panose="020B0602020104020603" pitchFamily="34" charset="0"/>
              </a:rPr>
              <a:t>Flooding is expected along the western and central Wadis in Yemen.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321535A-0437-4BFE-8B9C-75D69BF61520}"/>
              </a:ext>
            </a:extLst>
          </p:cNvPr>
          <p:cNvSpPr txBox="1"/>
          <p:nvPr/>
        </p:nvSpPr>
        <p:spPr>
          <a:xfrm>
            <a:off x="422318" y="6041413"/>
            <a:ext cx="585694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UMD depth above threshold map: </a:t>
            </a:r>
            <a:r>
              <a:rPr lang="en-US" sz="1600" b="1" dirty="0">
                <a:latin typeface="Tw Cen MT" panose="020B0602020104020603" pitchFamily="34" charset="0"/>
              </a:rPr>
              <a:t>Valid for Sep 15, 2022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5F7FB8C1-454C-4DC8-9678-AEB496A43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18" y="1469413"/>
            <a:ext cx="5856941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56106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631BF-C7C4-4351-99A5-6D76F7E1C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Hazard Areas</a:t>
            </a:r>
          </a:p>
        </p:txBody>
      </p:sp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7D6DB3EB-7736-414D-8052-7D4ACE6919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00" b="24444"/>
          <a:stretch/>
        </p:blipFill>
        <p:spPr>
          <a:xfrm>
            <a:off x="645459" y="1447800"/>
            <a:ext cx="11195095" cy="463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05067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DEB6FB2B-6260-4142-A147-DCF1F6BAC7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436" y="1570287"/>
            <a:ext cx="5325035" cy="4114800"/>
          </a:xfrm>
          <a:prstGeom prst="rect">
            <a:avLst/>
          </a:prstGeom>
        </p:spPr>
      </p:pic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35B96EFD-9864-4264-BC78-EE5913D192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64" y="1591754"/>
            <a:ext cx="5325035" cy="4114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15B712-C7B1-4EFC-AA7E-B47D2A9C6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Conditions in Senegal &amp; Guinea-Bissau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DF9C29-9D61-4F93-A01E-DE172AD46FF5}"/>
              </a:ext>
            </a:extLst>
          </p:cNvPr>
          <p:cNvSpPr txBox="1"/>
          <p:nvPr/>
        </p:nvSpPr>
        <p:spPr>
          <a:xfrm>
            <a:off x="700019" y="6096000"/>
            <a:ext cx="11404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>
                <a:latin typeface="Tw Cen MT" panose="020B0602020104020603" pitchFamily="34" charset="0"/>
              </a:rPr>
              <a:t>Flooding expanded to more areas in Senegal and Guinea-Bissau.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D35AA4A-EFFA-4A45-B544-B9EB9BC62C4A}"/>
              </a:ext>
            </a:extLst>
          </p:cNvPr>
          <p:cNvSpPr txBox="1"/>
          <p:nvPr/>
        </p:nvSpPr>
        <p:spPr>
          <a:xfrm>
            <a:off x="714363" y="5731701"/>
            <a:ext cx="53250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1-5 Sep 2022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F2C212A-0048-4831-A221-7801DAD1C0CE}"/>
              </a:ext>
            </a:extLst>
          </p:cNvPr>
          <p:cNvGrpSpPr/>
          <p:nvPr/>
        </p:nvGrpSpPr>
        <p:grpSpPr>
          <a:xfrm>
            <a:off x="714363" y="1573370"/>
            <a:ext cx="3048000" cy="396466"/>
            <a:chOff x="443445" y="5506720"/>
            <a:chExt cx="3048000" cy="396466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F5BB5A09-37B9-4B3D-A7CA-A0A824FC96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ADDC514-EBEB-449B-96A7-0AB9CED1071F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11E5645-238B-4BF7-A1A5-6A3E4A2CA1CB}"/>
              </a:ext>
            </a:extLst>
          </p:cNvPr>
          <p:cNvGrpSpPr/>
          <p:nvPr/>
        </p:nvGrpSpPr>
        <p:grpSpPr>
          <a:xfrm>
            <a:off x="8507595" y="5277352"/>
            <a:ext cx="3048000" cy="396466"/>
            <a:chOff x="443445" y="5506720"/>
            <a:chExt cx="3048000" cy="396466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7CF9B1B-19F7-4F01-B521-16FFD9D61C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E4AD2C1-4036-4A82-B1D5-5BE5B4138558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CE923413-8450-4DB8-8501-03CD3F5895DA}"/>
              </a:ext>
            </a:extLst>
          </p:cNvPr>
          <p:cNvSpPr txBox="1"/>
          <p:nvPr/>
        </p:nvSpPr>
        <p:spPr>
          <a:xfrm>
            <a:off x="6239435" y="5706554"/>
            <a:ext cx="53250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7</a:t>
            </a:r>
            <a:r>
              <a:rPr lang="en-US" sz="1600" b="1" dirty="0">
                <a:latin typeface="Tw Cen MT" panose="020B0602020104020603" pitchFamily="34" charset="0"/>
              </a:rPr>
              <a:t>-11 Sep 2022</a:t>
            </a:r>
          </a:p>
        </p:txBody>
      </p:sp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id="{C1B8706A-07A5-4A52-8A15-0A2FF0B7677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851" y="4313487"/>
            <a:ext cx="1775012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29310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hart, map&#10;&#10;Description automatically generated">
            <a:extLst>
              <a:ext uri="{FF2B5EF4-FFF2-40B4-BE49-F238E27FC236}">
                <a16:creationId xmlns:a16="http://schemas.microsoft.com/office/drawing/2014/main" id="{2F578A3D-36FA-4C4A-83EA-66A2C720B5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10" y="1578722"/>
            <a:ext cx="5325035" cy="41148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08798F52-3004-4303-84C1-4211BF19462D}"/>
              </a:ext>
            </a:extLst>
          </p:cNvPr>
          <p:cNvSpPr txBox="1"/>
          <p:nvPr/>
        </p:nvSpPr>
        <p:spPr>
          <a:xfrm>
            <a:off x="6243020" y="5713019"/>
            <a:ext cx="53250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7-11 Sep 2022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15B712-C7B1-4EFC-AA7E-B47D2A9C6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Conditions in Mali and Burkina Faso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DF9C29-9D61-4F93-A01E-DE172AD46FF5}"/>
              </a:ext>
            </a:extLst>
          </p:cNvPr>
          <p:cNvSpPr txBox="1"/>
          <p:nvPr/>
        </p:nvSpPr>
        <p:spPr>
          <a:xfrm>
            <a:off x="714363" y="6096000"/>
            <a:ext cx="11404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>
                <a:latin typeface="Tw Cen MT" panose="020B0602020104020603" pitchFamily="34" charset="0"/>
              </a:rPr>
              <a:t>Flooding conditions worsen in central Mali and Burkina Faso.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D35AA4A-EFFA-4A45-B544-B9EB9BC62C4A}"/>
              </a:ext>
            </a:extLst>
          </p:cNvPr>
          <p:cNvSpPr txBox="1"/>
          <p:nvPr/>
        </p:nvSpPr>
        <p:spPr>
          <a:xfrm>
            <a:off x="714363" y="5731701"/>
            <a:ext cx="53250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1-5 Sep 2022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F2C212A-0048-4831-A221-7801DAD1C0CE}"/>
              </a:ext>
            </a:extLst>
          </p:cNvPr>
          <p:cNvGrpSpPr/>
          <p:nvPr/>
        </p:nvGrpSpPr>
        <p:grpSpPr>
          <a:xfrm>
            <a:off x="734210" y="1534505"/>
            <a:ext cx="3048000" cy="396466"/>
            <a:chOff x="443445" y="5506720"/>
            <a:chExt cx="3048000" cy="396466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F5BB5A09-37B9-4B3D-A7CA-A0A824FC96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ADDC514-EBEB-449B-96A7-0AB9CED1071F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7B77E214-5957-4F7F-8135-DE2E7C73EA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958" y="1572474"/>
            <a:ext cx="5325035" cy="411480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1535FF2E-67D4-426C-A535-981E3C7C772E}"/>
              </a:ext>
            </a:extLst>
          </p:cNvPr>
          <p:cNvGrpSpPr/>
          <p:nvPr/>
        </p:nvGrpSpPr>
        <p:grpSpPr>
          <a:xfrm>
            <a:off x="6257700" y="1508760"/>
            <a:ext cx="3048000" cy="396466"/>
            <a:chOff x="443445" y="5506720"/>
            <a:chExt cx="3048000" cy="396466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E45377B-72C8-426A-B57F-FA2DADF00B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8ABB19F-B72A-49A1-BCF9-164CFD3ECC39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id="{1E39C5DB-778E-4DE4-AE6E-2E10FEC8C4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387" y="4315674"/>
            <a:ext cx="1775012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10134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453777BE-25B7-4233-827E-1A35CD33F9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74694"/>
            <a:ext cx="5325035" cy="41148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7467B77-9507-4090-8489-F3C53E518018}"/>
              </a:ext>
            </a:extLst>
          </p:cNvPr>
          <p:cNvSpPr txBox="1"/>
          <p:nvPr/>
        </p:nvSpPr>
        <p:spPr>
          <a:xfrm>
            <a:off x="6351493" y="5602554"/>
            <a:ext cx="532503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7-11 Sep 2022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15B712-C7B1-4EFC-AA7E-B47D2A9C6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Conditions in Nigeria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DF9C29-9D61-4F93-A01E-DE172AD46FF5}"/>
              </a:ext>
            </a:extLst>
          </p:cNvPr>
          <p:cNvSpPr txBox="1"/>
          <p:nvPr/>
        </p:nvSpPr>
        <p:spPr>
          <a:xfrm>
            <a:off x="598181" y="6012359"/>
            <a:ext cx="111776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>
                <a:latin typeface="Tw Cen MT" panose="020B0602020104020603" pitchFamily="34" charset="0"/>
              </a:rPr>
              <a:t>Slight improvement along Sokoto River, but condition along </a:t>
            </a:r>
            <a:r>
              <a:rPr lang="en-US" sz="2200" dirty="0" err="1">
                <a:latin typeface="Tw Cen MT" panose="020B0602020104020603" pitchFamily="34" charset="0"/>
              </a:rPr>
              <a:t>Komadugu</a:t>
            </a:r>
            <a:r>
              <a:rPr lang="en-US" sz="2200" dirty="0">
                <a:latin typeface="Tw Cen MT" panose="020B0602020104020603" pitchFamily="34" charset="0"/>
              </a:rPr>
              <a:t>, Niger and Benue Rivers continue to worsen.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D35AA4A-EFFA-4A45-B544-B9EB9BC62C4A}"/>
              </a:ext>
            </a:extLst>
          </p:cNvPr>
          <p:cNvSpPr txBox="1"/>
          <p:nvPr/>
        </p:nvSpPr>
        <p:spPr>
          <a:xfrm>
            <a:off x="685799" y="5618203"/>
            <a:ext cx="53250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1-5 Sep 2022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F2C212A-0048-4831-A221-7801DAD1C0CE}"/>
              </a:ext>
            </a:extLst>
          </p:cNvPr>
          <p:cNvGrpSpPr/>
          <p:nvPr/>
        </p:nvGrpSpPr>
        <p:grpSpPr>
          <a:xfrm>
            <a:off x="688783" y="1421732"/>
            <a:ext cx="3048000" cy="396466"/>
            <a:chOff x="443445" y="5506720"/>
            <a:chExt cx="3048000" cy="396466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F5BB5A09-37B9-4B3D-A7CA-A0A824FC96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ADDC514-EBEB-449B-96A7-0AB9CED1071F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2A0739DB-D36F-4867-9AF6-806F3929A0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494" y="1473798"/>
            <a:ext cx="5325035" cy="41148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F71D35A9-5581-4512-84CC-A962D25ABDEB}"/>
              </a:ext>
            </a:extLst>
          </p:cNvPr>
          <p:cNvGrpSpPr/>
          <p:nvPr/>
        </p:nvGrpSpPr>
        <p:grpSpPr>
          <a:xfrm>
            <a:off x="6352477" y="1424663"/>
            <a:ext cx="3048000" cy="396466"/>
            <a:chOff x="443445" y="5506720"/>
            <a:chExt cx="3048000" cy="396466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1441705-6372-41C1-B691-DEEFABC778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78859B9-A725-4D9E-A7A8-8464650164A2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25FD257-7CAB-463F-9284-B715E1C83C39}"/>
              </a:ext>
            </a:extLst>
          </p:cNvPr>
          <p:cNvSpPr txBox="1"/>
          <p:nvPr/>
        </p:nvSpPr>
        <p:spPr>
          <a:xfrm>
            <a:off x="1503450" y="2438400"/>
            <a:ext cx="7389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Tw Cen MT" panose="020B0602020104020603" pitchFamily="34" charset="0"/>
              </a:rPr>
              <a:t>Sokoto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E2FC277-4413-4BD0-B2C5-157EC16A4D1F}"/>
              </a:ext>
            </a:extLst>
          </p:cNvPr>
          <p:cNvSpPr txBox="1"/>
          <p:nvPr/>
        </p:nvSpPr>
        <p:spPr>
          <a:xfrm>
            <a:off x="4724400" y="2305722"/>
            <a:ext cx="10541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0000FF"/>
                </a:solidFill>
                <a:latin typeface="Tw Cen MT" panose="020B0602020104020603" pitchFamily="34" charset="0"/>
              </a:rPr>
              <a:t>Komadugu</a:t>
            </a:r>
            <a:endParaRPr lang="en-US" sz="1600" dirty="0">
              <a:solidFill>
                <a:srgbClr val="0000FF"/>
              </a:solidFill>
              <a:latin typeface="Tw Cen MT" panose="020B0602020104020603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1505817-48C0-4131-A22D-A876B3A34AFF}"/>
              </a:ext>
            </a:extLst>
          </p:cNvPr>
          <p:cNvSpPr txBox="1"/>
          <p:nvPr/>
        </p:nvSpPr>
        <p:spPr>
          <a:xfrm>
            <a:off x="3976221" y="4233446"/>
            <a:ext cx="6719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Tw Cen MT" panose="020B0602020104020603" pitchFamily="34" charset="0"/>
              </a:rPr>
              <a:t>Benue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327FAEE-FC74-45C3-A635-E8804C1E551B}"/>
              </a:ext>
            </a:extLst>
          </p:cNvPr>
          <p:cNvSpPr txBox="1"/>
          <p:nvPr/>
        </p:nvSpPr>
        <p:spPr>
          <a:xfrm>
            <a:off x="1323042" y="3911770"/>
            <a:ext cx="6470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Tw Cen MT" panose="020B0602020104020603" pitchFamily="34" charset="0"/>
              </a:rPr>
              <a:t>Niger</a:t>
            </a:r>
          </a:p>
        </p:txBody>
      </p:sp>
      <p:pic>
        <p:nvPicPr>
          <p:cNvPr id="10" name="Picture 9" descr="Map&#10;&#10;Description automatically generated">
            <a:extLst>
              <a:ext uri="{FF2B5EF4-FFF2-40B4-BE49-F238E27FC236}">
                <a16:creationId xmlns:a16="http://schemas.microsoft.com/office/drawing/2014/main" id="{71084A63-EF20-4014-A134-BB110AF79B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835" y="4230467"/>
            <a:ext cx="1775012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32741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80C1389C-BEAE-4A88-8D15-F7330D0885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365" y="1508760"/>
            <a:ext cx="5325035" cy="4114800"/>
          </a:xfrm>
          <a:prstGeom prst="rect">
            <a:avLst/>
          </a:prstGeom>
        </p:spPr>
      </p:pic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276DFD7C-6887-4DAE-A456-5E7D1CE27F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82" y="1528885"/>
            <a:ext cx="5325035" cy="4114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15B712-C7B1-4EFC-AA7E-B47D2A9C6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Conditions in Chad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DF9C29-9D61-4F93-A01E-DE172AD46FF5}"/>
              </a:ext>
            </a:extLst>
          </p:cNvPr>
          <p:cNvSpPr txBox="1"/>
          <p:nvPr/>
        </p:nvSpPr>
        <p:spPr>
          <a:xfrm>
            <a:off x="609600" y="6080760"/>
            <a:ext cx="112194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Tw Cen MT" panose="020B0602020104020603" pitchFamily="34" charset="0"/>
              </a:rPr>
              <a:t>Flooding condition worsen, especially in the southeastern Chad.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F2C212A-0048-4831-A221-7801DAD1C0CE}"/>
              </a:ext>
            </a:extLst>
          </p:cNvPr>
          <p:cNvGrpSpPr/>
          <p:nvPr/>
        </p:nvGrpSpPr>
        <p:grpSpPr>
          <a:xfrm>
            <a:off x="727810" y="1465794"/>
            <a:ext cx="3048000" cy="396466"/>
            <a:chOff x="443445" y="5506720"/>
            <a:chExt cx="3048000" cy="396466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F5BB5A09-37B9-4B3D-A7CA-A0A824FC96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ADDC514-EBEB-449B-96A7-0AB9CED1071F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37D6B15-A626-4A20-9FC9-B1FD717877B7}"/>
              </a:ext>
            </a:extLst>
          </p:cNvPr>
          <p:cNvCxnSpPr/>
          <p:nvPr/>
        </p:nvCxnSpPr>
        <p:spPr>
          <a:xfrm flipH="1">
            <a:off x="6031971" y="8001000"/>
            <a:ext cx="5815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C6BA707-E06C-4F39-A705-38435F0FD3EF}"/>
              </a:ext>
            </a:extLst>
          </p:cNvPr>
          <p:cNvSpPr txBox="1"/>
          <p:nvPr/>
        </p:nvSpPr>
        <p:spPr>
          <a:xfrm>
            <a:off x="6257364" y="5620417"/>
            <a:ext cx="532503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7-11 Sep 2022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D54B3F5-F3EB-44F1-9F80-C114F456859D}"/>
              </a:ext>
            </a:extLst>
          </p:cNvPr>
          <p:cNvSpPr txBox="1"/>
          <p:nvPr/>
        </p:nvSpPr>
        <p:spPr>
          <a:xfrm>
            <a:off x="681611" y="5637762"/>
            <a:ext cx="53250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1-5 Sep 2022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82BCCD1-3D1D-4A37-94AD-6F9C00DDC608}"/>
              </a:ext>
            </a:extLst>
          </p:cNvPr>
          <p:cNvGrpSpPr/>
          <p:nvPr/>
        </p:nvGrpSpPr>
        <p:grpSpPr>
          <a:xfrm>
            <a:off x="6258603" y="1465794"/>
            <a:ext cx="3048000" cy="396466"/>
            <a:chOff x="443445" y="5506720"/>
            <a:chExt cx="3048000" cy="396466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30FDE8B-E58C-44EC-81A0-BA6CCFC51B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CEE59C2-0040-4725-B8BF-21E0B9F5CFDC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id="{28A6BC05-7354-4AA3-B38F-01041964CD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805" y="1528885"/>
            <a:ext cx="1775012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26449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8AB64821-63EC-4B6E-8F6D-0961804A7F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226" y="1442486"/>
            <a:ext cx="5325035" cy="4114800"/>
          </a:xfrm>
          <a:prstGeom prst="rect">
            <a:avLst/>
          </a:prstGeom>
        </p:spPr>
      </p:pic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776501C2-24BB-44ED-A828-7195D7627B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65" y="1442486"/>
            <a:ext cx="5325035" cy="411480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3F04CE0A-72A8-4439-87D8-319F5BCA204F}"/>
              </a:ext>
            </a:extLst>
          </p:cNvPr>
          <p:cNvSpPr/>
          <p:nvPr/>
        </p:nvSpPr>
        <p:spPr>
          <a:xfrm>
            <a:off x="9741174" y="2038553"/>
            <a:ext cx="923504" cy="73152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D0F001AC-65F0-4574-8102-94AA2ACE926D}"/>
              </a:ext>
            </a:extLst>
          </p:cNvPr>
          <p:cNvSpPr txBox="1">
            <a:spLocks/>
          </p:cNvSpPr>
          <p:nvPr/>
        </p:nvSpPr>
        <p:spPr>
          <a:xfrm>
            <a:off x="331380" y="816587"/>
            <a:ext cx="10972800" cy="731520"/>
          </a:xfrm>
          <a:prstGeom prst="rect">
            <a:avLst/>
          </a:prstGeom>
        </p:spPr>
        <p:txBody>
          <a:bodyPr anchor="ctr" anchorCtr="0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i="0" kern="1200" baseline="0">
                <a:solidFill>
                  <a:srgbClr val="002F6C"/>
                </a:solidFill>
                <a:latin typeface="Tw Cen MT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/>
              <a:t>Inundation in the Sudd Wetlands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6D61892-7989-4320-BA62-DEA4CE3A889E}"/>
              </a:ext>
            </a:extLst>
          </p:cNvPr>
          <p:cNvSpPr/>
          <p:nvPr/>
        </p:nvSpPr>
        <p:spPr>
          <a:xfrm>
            <a:off x="458178" y="5576500"/>
            <a:ext cx="5325035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800" dirty="0">
                <a:latin typeface="Tw Cen MT" panose="020B0602020104020603" pitchFamily="34" charset="0"/>
              </a:rPr>
              <a:t>NOAA VIIRS 5-day comp.: </a:t>
            </a:r>
            <a:r>
              <a:rPr lang="en-US" sz="1800" b="1" dirty="0">
                <a:latin typeface="Tw Cen MT" panose="020B0602020104020603" pitchFamily="34" charset="0"/>
              </a:rPr>
              <a:t>1-5 Sep 2022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0DC12D4-A189-4161-B36F-3B259CED82D0}"/>
              </a:ext>
            </a:extLst>
          </p:cNvPr>
          <p:cNvGrpSpPr/>
          <p:nvPr/>
        </p:nvGrpSpPr>
        <p:grpSpPr>
          <a:xfrm>
            <a:off x="458178" y="1442486"/>
            <a:ext cx="3048000" cy="396466"/>
            <a:chOff x="443445" y="5506720"/>
            <a:chExt cx="3048000" cy="396466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1A5A8E8-12AE-4C93-8A3E-852F27C8B6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394AB7A-CF04-48EB-9D1D-3A3525EEB8CA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4C91DEC4-E0B8-4ADA-8F0A-2B621AF8B730}"/>
              </a:ext>
            </a:extLst>
          </p:cNvPr>
          <p:cNvSpPr txBox="1"/>
          <p:nvPr/>
        </p:nvSpPr>
        <p:spPr>
          <a:xfrm>
            <a:off x="9906000" y="3029023"/>
            <a:ext cx="8869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latin typeface="Tw Cen MT" panose="020B0602020104020603" pitchFamily="34" charset="0"/>
              </a:rPr>
              <a:t>Sobet</a:t>
            </a:r>
            <a:r>
              <a:rPr lang="en-US" sz="1200" dirty="0">
                <a:latin typeface="Tw Cen MT" panose="020B0602020104020603" pitchFamily="34" charset="0"/>
              </a:rPr>
              <a:t> River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63FCFF1-49B5-479F-8B11-5FDE7DFE2979}"/>
              </a:ext>
            </a:extLst>
          </p:cNvPr>
          <p:cNvSpPr txBox="1"/>
          <p:nvPr/>
        </p:nvSpPr>
        <p:spPr>
          <a:xfrm>
            <a:off x="9829800" y="3581400"/>
            <a:ext cx="9271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w Cen MT" panose="020B0602020104020603" pitchFamily="34" charset="0"/>
              </a:rPr>
              <a:t>Akobo River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9BFF2D6-B8A1-4C44-BCE0-B91A2BCB8654}"/>
              </a:ext>
            </a:extLst>
          </p:cNvPr>
          <p:cNvSpPr txBox="1"/>
          <p:nvPr/>
        </p:nvSpPr>
        <p:spPr>
          <a:xfrm>
            <a:off x="7033613" y="2725450"/>
            <a:ext cx="17061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w Cen MT" panose="020B0602020104020603" pitchFamily="34" charset="0"/>
              </a:rPr>
              <a:t>Northern Sudd Wetlands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EC985FD-DD7D-4487-BDC0-57AE2C345D7D}"/>
              </a:ext>
            </a:extLst>
          </p:cNvPr>
          <p:cNvGrpSpPr/>
          <p:nvPr/>
        </p:nvGrpSpPr>
        <p:grpSpPr>
          <a:xfrm>
            <a:off x="6161087" y="1467115"/>
            <a:ext cx="3048000" cy="396466"/>
            <a:chOff x="443445" y="5506720"/>
            <a:chExt cx="3048000" cy="396466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C7655FCF-6094-4E4C-ADE7-90A2888C8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9245B2D-5FF4-498F-8908-A3FCB99EF546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8B64AE7C-2C74-4BDB-A2B1-82B584BA4CED}"/>
              </a:ext>
            </a:extLst>
          </p:cNvPr>
          <p:cNvSpPr/>
          <p:nvPr/>
        </p:nvSpPr>
        <p:spPr>
          <a:xfrm>
            <a:off x="6172200" y="2714110"/>
            <a:ext cx="3429000" cy="94349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FB179EF-8713-4A97-9B29-30E63A4837FD}"/>
              </a:ext>
            </a:extLst>
          </p:cNvPr>
          <p:cNvSpPr txBox="1"/>
          <p:nvPr/>
        </p:nvSpPr>
        <p:spPr>
          <a:xfrm>
            <a:off x="324605" y="6019800"/>
            <a:ext cx="116387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w Cen MT" panose="020B0602020104020603" pitchFamily="34" charset="0"/>
              </a:rPr>
              <a:t>Flooding conditions worsen with newly inundated areas along </a:t>
            </a:r>
            <a:r>
              <a:rPr lang="en-US" sz="2200" dirty="0" err="1">
                <a:latin typeface="Tw Cen MT" panose="020B0602020104020603" pitchFamily="34" charset="0"/>
              </a:rPr>
              <a:t>Sobet</a:t>
            </a:r>
            <a:r>
              <a:rPr lang="en-US" sz="2200" dirty="0">
                <a:latin typeface="Tw Cen MT" panose="020B0602020104020603" pitchFamily="34" charset="0"/>
              </a:rPr>
              <a:t> and Akobo Rivers in South Sudan and along the Nile in Southern Darfur.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321535A-0437-4BFE-8B9C-75D69BF61520}"/>
              </a:ext>
            </a:extLst>
          </p:cNvPr>
          <p:cNvSpPr txBox="1"/>
          <p:nvPr/>
        </p:nvSpPr>
        <p:spPr>
          <a:xfrm>
            <a:off x="6024576" y="5655128"/>
            <a:ext cx="53250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7-11 Sep 2022</a:t>
            </a:r>
          </a:p>
        </p:txBody>
      </p:sp>
      <p:pic>
        <p:nvPicPr>
          <p:cNvPr id="35" name="Picture 34" descr="Map&#10;&#10;Description automatically generated">
            <a:extLst>
              <a:ext uri="{FF2B5EF4-FFF2-40B4-BE49-F238E27FC236}">
                <a16:creationId xmlns:a16="http://schemas.microsoft.com/office/drawing/2014/main" id="{7544025C-F5E6-4917-8D9F-53780DE8F5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4261708"/>
            <a:ext cx="1701496" cy="131479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32130053-CA3A-45BE-A242-C80E4BB2D84C}"/>
              </a:ext>
            </a:extLst>
          </p:cNvPr>
          <p:cNvSpPr txBox="1"/>
          <p:nvPr/>
        </p:nvSpPr>
        <p:spPr>
          <a:xfrm>
            <a:off x="9874693" y="4288293"/>
            <a:ext cx="8532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w Cen MT" panose="020B0602020104020603" pitchFamily="34" charset="0"/>
              </a:rPr>
              <a:t>Pibor River</a:t>
            </a:r>
          </a:p>
        </p:txBody>
      </p:sp>
    </p:spTree>
    <p:extLst>
      <p:ext uri="{BB962C8B-B14F-4D97-AF65-F5344CB8AC3E}">
        <p14:creationId xmlns:p14="http://schemas.microsoft.com/office/powerpoint/2010/main" val="204569044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EE2ED2B4-FAE0-4531-B302-13E5B1DC3C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663" y="1483165"/>
            <a:ext cx="5325035" cy="4114800"/>
          </a:xfrm>
          <a:prstGeom prst="rect">
            <a:avLst/>
          </a:prstGeom>
        </p:spPr>
      </p:pic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51C8380E-4EBC-47AB-A1FE-C20E03136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06" y="1483165"/>
            <a:ext cx="5325035" cy="4114800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D0F001AC-65F0-4574-8102-94AA2ACE926D}"/>
              </a:ext>
            </a:extLst>
          </p:cNvPr>
          <p:cNvSpPr txBox="1">
            <a:spLocks/>
          </p:cNvSpPr>
          <p:nvPr/>
        </p:nvSpPr>
        <p:spPr>
          <a:xfrm>
            <a:off x="331380" y="816587"/>
            <a:ext cx="10972800" cy="731520"/>
          </a:xfrm>
          <a:prstGeom prst="rect">
            <a:avLst/>
          </a:prstGeom>
        </p:spPr>
        <p:txBody>
          <a:bodyPr anchor="ctr" anchorCtr="0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i="0" kern="1200" baseline="0">
                <a:solidFill>
                  <a:srgbClr val="002F6C"/>
                </a:solidFill>
                <a:latin typeface="Tw Cen MT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/>
              <a:t>Inundation in Eastern Sudan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0DC12D4-A189-4161-B36F-3B259CED82D0}"/>
              </a:ext>
            </a:extLst>
          </p:cNvPr>
          <p:cNvGrpSpPr/>
          <p:nvPr/>
        </p:nvGrpSpPr>
        <p:grpSpPr>
          <a:xfrm>
            <a:off x="391758" y="1431728"/>
            <a:ext cx="3048000" cy="396466"/>
            <a:chOff x="443445" y="5506720"/>
            <a:chExt cx="3048000" cy="396466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1A5A8E8-12AE-4C93-8A3E-852F27C8B6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394AB7A-CF04-48EB-9D1D-3A3525EEB8CA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0FB179EF-8713-4A97-9B29-30E63A4837FD}"/>
              </a:ext>
            </a:extLst>
          </p:cNvPr>
          <p:cNvSpPr txBox="1"/>
          <p:nvPr/>
        </p:nvSpPr>
        <p:spPr>
          <a:xfrm>
            <a:off x="324605" y="6019800"/>
            <a:ext cx="114101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w Cen MT" panose="020B0602020104020603" pitchFamily="34" charset="0"/>
              </a:rPr>
              <a:t>Flooding along the White Nile in Eastern Sudan improved but Blue Nile conditions remained unchanged.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1A6C611-22BB-4FAF-BE93-8BA9160C1861}"/>
              </a:ext>
            </a:extLst>
          </p:cNvPr>
          <p:cNvSpPr txBox="1"/>
          <p:nvPr/>
        </p:nvSpPr>
        <p:spPr>
          <a:xfrm>
            <a:off x="5970181" y="5597965"/>
            <a:ext cx="532503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7-11 Sep 2022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77DC054-BE37-4949-A15B-2B4EFA4FE79E}"/>
              </a:ext>
            </a:extLst>
          </p:cNvPr>
          <p:cNvSpPr txBox="1"/>
          <p:nvPr/>
        </p:nvSpPr>
        <p:spPr>
          <a:xfrm>
            <a:off x="331380" y="5620377"/>
            <a:ext cx="53250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1-5 Sep 2022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CFF9B5-4206-40A6-8F14-DDE8D3B056FE}"/>
              </a:ext>
            </a:extLst>
          </p:cNvPr>
          <p:cNvSpPr txBox="1"/>
          <p:nvPr/>
        </p:nvSpPr>
        <p:spPr>
          <a:xfrm>
            <a:off x="1143000" y="3810000"/>
            <a:ext cx="10679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Tw Cen MT" panose="020B0602020104020603" pitchFamily="34" charset="0"/>
              </a:rPr>
              <a:t>White Nile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A312BCB-F01C-449A-BF39-2B29F550161F}"/>
              </a:ext>
            </a:extLst>
          </p:cNvPr>
          <p:cNvSpPr txBox="1"/>
          <p:nvPr/>
        </p:nvSpPr>
        <p:spPr>
          <a:xfrm>
            <a:off x="2895600" y="2364354"/>
            <a:ext cx="9092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Tw Cen MT" panose="020B0602020104020603" pitchFamily="34" charset="0"/>
              </a:rPr>
              <a:t>Blue Nile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5F7066E-C950-4B36-945B-9EF370B62D2E}"/>
              </a:ext>
            </a:extLst>
          </p:cNvPr>
          <p:cNvGrpSpPr/>
          <p:nvPr/>
        </p:nvGrpSpPr>
        <p:grpSpPr>
          <a:xfrm>
            <a:off x="5970181" y="1433155"/>
            <a:ext cx="3048000" cy="396466"/>
            <a:chOff x="443445" y="5506720"/>
            <a:chExt cx="3048000" cy="396466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00D863E4-D53E-4F3C-A75F-0E6F4104E6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E521A45-6948-4050-B783-8FE0D02C3D8C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pic>
        <p:nvPicPr>
          <p:cNvPr id="10" name="Picture 9" descr="Map&#10;&#10;Description automatically generated">
            <a:extLst>
              <a:ext uri="{FF2B5EF4-FFF2-40B4-BE49-F238E27FC236}">
                <a16:creationId xmlns:a16="http://schemas.microsoft.com/office/drawing/2014/main" id="{7EA03025-A125-483F-8CE2-3362DC74CC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329" y="1460753"/>
            <a:ext cx="1775012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15338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D0F001AC-65F0-4574-8102-94AA2ACE926D}"/>
              </a:ext>
            </a:extLst>
          </p:cNvPr>
          <p:cNvSpPr txBox="1">
            <a:spLocks/>
          </p:cNvSpPr>
          <p:nvPr/>
        </p:nvSpPr>
        <p:spPr>
          <a:xfrm>
            <a:off x="331380" y="816587"/>
            <a:ext cx="10972800" cy="731520"/>
          </a:xfrm>
          <a:prstGeom prst="rect">
            <a:avLst/>
          </a:prstGeom>
        </p:spPr>
        <p:txBody>
          <a:bodyPr anchor="ctr" anchorCtr="0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i="0" kern="1200" baseline="0">
                <a:solidFill>
                  <a:srgbClr val="002F6C"/>
                </a:solidFill>
                <a:latin typeface="Tw Cen MT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/>
              <a:t>Inundation in Uganda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0DC12D4-A189-4161-B36F-3B259CED82D0}"/>
              </a:ext>
            </a:extLst>
          </p:cNvPr>
          <p:cNvGrpSpPr/>
          <p:nvPr/>
        </p:nvGrpSpPr>
        <p:grpSpPr>
          <a:xfrm>
            <a:off x="458178" y="1442486"/>
            <a:ext cx="3048000" cy="396466"/>
            <a:chOff x="443445" y="5506720"/>
            <a:chExt cx="3048000" cy="396466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1A5A8E8-12AE-4C93-8A3E-852F27C8B6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394AB7A-CF04-48EB-9D1D-3A3525EEB8CA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0FB179EF-8713-4A97-9B29-30E63A4837FD}"/>
              </a:ext>
            </a:extLst>
          </p:cNvPr>
          <p:cNvSpPr txBox="1"/>
          <p:nvPr/>
        </p:nvSpPr>
        <p:spPr>
          <a:xfrm>
            <a:off x="324605" y="6057528"/>
            <a:ext cx="116387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w Cen MT" panose="020B0602020104020603" pitchFamily="34" charset="0"/>
              </a:rPr>
              <a:t>Flooding in Uganda remained unchanged.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1A6C611-22BB-4FAF-BE93-8BA9160C1861}"/>
              </a:ext>
            </a:extLst>
          </p:cNvPr>
          <p:cNvSpPr txBox="1"/>
          <p:nvPr/>
        </p:nvSpPr>
        <p:spPr>
          <a:xfrm>
            <a:off x="5979144" y="5571079"/>
            <a:ext cx="532503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7-11 Sep 2022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77DC054-BE37-4949-A15B-2B4EFA4FE79E}"/>
              </a:ext>
            </a:extLst>
          </p:cNvPr>
          <p:cNvSpPr txBox="1"/>
          <p:nvPr/>
        </p:nvSpPr>
        <p:spPr>
          <a:xfrm>
            <a:off x="348618" y="5568531"/>
            <a:ext cx="53250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1-5 Sep 2022</a:t>
            </a:r>
          </a:p>
        </p:txBody>
      </p:sp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C2F17B08-B6FA-45FD-AFCE-04888799E8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06" y="1456279"/>
            <a:ext cx="5325035" cy="41148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1EEBDF8-F122-4032-B498-615B4A2F47A7}"/>
              </a:ext>
            </a:extLst>
          </p:cNvPr>
          <p:cNvGrpSpPr/>
          <p:nvPr/>
        </p:nvGrpSpPr>
        <p:grpSpPr>
          <a:xfrm>
            <a:off x="391758" y="1399454"/>
            <a:ext cx="3048000" cy="396466"/>
            <a:chOff x="443445" y="5506720"/>
            <a:chExt cx="3048000" cy="39646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D990111-23A9-44EF-811E-F19E106B73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C6C1663-A66E-414A-9125-D98AB9EB0844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DFCE3C45-4FFD-4250-9E46-8294D9B188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230" y="1456279"/>
            <a:ext cx="5325035" cy="411480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21F21A3A-2BA2-4BEC-8D0D-0C07508F9D3B}"/>
              </a:ext>
            </a:extLst>
          </p:cNvPr>
          <p:cNvGrpSpPr/>
          <p:nvPr/>
        </p:nvGrpSpPr>
        <p:grpSpPr>
          <a:xfrm>
            <a:off x="5987526" y="1401248"/>
            <a:ext cx="3048000" cy="396466"/>
            <a:chOff x="443445" y="5506720"/>
            <a:chExt cx="3048000" cy="396466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F293B8D-DC99-428F-9CDF-47B3E684FB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E5802D4-6037-483C-9622-B200C8841C07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pic>
        <p:nvPicPr>
          <p:cNvPr id="10" name="Picture 9" descr="Map&#10;&#10;Description automatically generated">
            <a:extLst>
              <a:ext uri="{FF2B5EF4-FFF2-40B4-BE49-F238E27FC236}">
                <a16:creationId xmlns:a16="http://schemas.microsoft.com/office/drawing/2014/main" id="{6F05ACE6-E87D-4AA3-8202-CC6D067B758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286" y="1455285"/>
            <a:ext cx="1775012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811688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8b7a1be1ac0afe75db47d8f1927cc93dd9c8"/>
</p:tagLst>
</file>

<file path=ppt/theme/theme1.xml><?xml version="1.0" encoding="utf-8"?>
<a:theme xmlns:a="http://schemas.openxmlformats.org/drawingml/2006/main" name="FEWS NET Official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" id="{B5B6F9D2-3256-4DF9-AAB8-2527F5E10F20}" vid="{B5468DB9-E6B6-4235-B40F-CB319F7112A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0C1B7B06AD3F419130A1F47FDA189E" ma:contentTypeVersion="3" ma:contentTypeDescription="Create a new document." ma:contentTypeScope="" ma:versionID="419d1987f412ccc28608e69c40962296">
  <xsd:schema xmlns:xsd="http://www.w3.org/2001/XMLSchema" xmlns:p="http://schemas.microsoft.com/office/2006/metadata/properties" targetNamespace="http://schemas.microsoft.com/office/2006/metadata/properties" ma:root="true" ma:fieldsID="3ee0e18589dc207c86e23992378a7ab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Entry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18D9057-24BC-4375-B825-AB308A9687D2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9167280C-57A5-48DB-AC3A-497A70A85A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0D781DA4-1154-4DB3-9281-B2797870FF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</Template>
  <TotalTime>47830</TotalTime>
  <Words>434</Words>
  <Application>Microsoft Office PowerPoint</Application>
  <PresentationFormat>Widescreen</PresentationFormat>
  <Paragraphs>66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Courier New</vt:lpstr>
      <vt:lpstr>Tw Cen MT</vt:lpstr>
      <vt:lpstr>Wingdings</vt:lpstr>
      <vt:lpstr>FEWS NET Official PPT Template</vt:lpstr>
      <vt:lpstr>FEWS NET Enhanced Flood Monitoring – East Africa, West Africa, southern Africa and Yemen</vt:lpstr>
      <vt:lpstr>Flooding Hazard Areas</vt:lpstr>
      <vt:lpstr>Flooding Conditions in Senegal &amp; Guinea-Bissau</vt:lpstr>
      <vt:lpstr>Flooding Conditions in Mali and Burkina Faso</vt:lpstr>
      <vt:lpstr>Flooding Conditions in Nigeria</vt:lpstr>
      <vt:lpstr>Flooding Conditions in Chad</vt:lpstr>
      <vt:lpstr>PowerPoint Presentation</vt:lpstr>
      <vt:lpstr>PowerPoint Presentation</vt:lpstr>
      <vt:lpstr>PowerPoint Presentation</vt:lpstr>
      <vt:lpstr>Flooding in Eastern Ethiopia, Eritrea, and Djibouti</vt:lpstr>
      <vt:lpstr>PowerPoint Presentation</vt:lpstr>
    </vt:vector>
  </TitlesOfParts>
  <Company>Chemonics International,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Lamport</dc:creator>
  <cp:lastModifiedBy>Pervez, Shahriar (Contractor)</cp:lastModifiedBy>
  <cp:revision>1693</cp:revision>
  <cp:lastPrinted>2015-08-11T15:53:42Z</cp:lastPrinted>
  <dcterms:created xsi:type="dcterms:W3CDTF">2016-04-22T19:29:16Z</dcterms:created>
  <dcterms:modified xsi:type="dcterms:W3CDTF">2022-09-18T20:57:08Z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0x010100F00C1B7B06AD3F419130A1F47FDA189E</vt:lpwstr>
  </property>
</Properties>
</file>