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05" r:id="rId5"/>
    <p:sldId id="669" r:id="rId6"/>
    <p:sldId id="666" r:id="rId7"/>
    <p:sldId id="665" r:id="rId8"/>
    <p:sldId id="670" r:id="rId9"/>
    <p:sldId id="604" r:id="rId10"/>
    <p:sldId id="661" r:id="rId11"/>
    <p:sldId id="649" r:id="rId12"/>
    <p:sldId id="663" r:id="rId13"/>
    <p:sldId id="664" r:id="rId14"/>
  </p:sldIdLst>
  <p:sldSz cx="12192000" cy="6858000"/>
  <p:notesSz cx="6950075" cy="923607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04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96" d="100"/>
          <a:sy n="96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31,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80745527-95E6-4048-BE00-B4C5A1151C3A}"/>
              </a:ext>
            </a:extLst>
          </p:cNvPr>
          <p:cNvSpPr txBox="1"/>
          <p:nvPr/>
        </p:nvSpPr>
        <p:spPr>
          <a:xfrm>
            <a:off x="331380" y="2705725"/>
            <a:ext cx="10184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No flooding is detected by VIIRS flood product.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No flooding hazards for Yemen.</a:t>
            </a:r>
          </a:p>
        </p:txBody>
      </p:sp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9228876-A8A8-47ED-99F1-AB9DF104E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4445" r="1061" b="30000"/>
          <a:stretch/>
        </p:blipFill>
        <p:spPr>
          <a:xfrm>
            <a:off x="609600" y="1676400"/>
            <a:ext cx="1122927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F3EEF18-7955-4FB0-B20F-647E426F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94" y="1559018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F1D827-19A1-4B37-B21E-64BD276EE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039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Gambia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2938237" y="1474763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26 – 30 Oct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51115" y="6067513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along Senegal River is improving gradually.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map&#10;&#10;Description automatically generated">
            <a:extLst>
              <a:ext uri="{FF2B5EF4-FFF2-40B4-BE49-F238E27FC236}">
                <a16:creationId xmlns:a16="http://schemas.microsoft.com/office/drawing/2014/main" id="{919F69F8-5F34-4300-8C9C-9D637E90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11281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" y="4276530"/>
            <a:ext cx="1775012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130C9-1380-4475-A1B1-B690D8AE18C7}"/>
              </a:ext>
            </a:extLst>
          </p:cNvPr>
          <p:cNvSpPr txBox="1"/>
          <p:nvPr/>
        </p:nvSpPr>
        <p:spPr>
          <a:xfrm>
            <a:off x="7467600" y="3426311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83CE3-17DB-4276-BDE2-D645B8FAF9DD}"/>
              </a:ext>
            </a:extLst>
          </p:cNvPr>
          <p:cNvSpPr txBox="1"/>
          <p:nvPr/>
        </p:nvSpPr>
        <p:spPr>
          <a:xfrm>
            <a:off x="6224095" y="568124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26 – 30 Oct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51543D-C88C-4667-B3B2-8F780D4A3F0B}"/>
              </a:ext>
            </a:extLst>
          </p:cNvPr>
          <p:cNvSpPr txBox="1"/>
          <p:nvPr/>
        </p:nvSpPr>
        <p:spPr>
          <a:xfrm>
            <a:off x="521795" y="613616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While flooding continues in Central Mali, it improved significantly in Burkina Faso.</a:t>
            </a:r>
          </a:p>
        </p:txBody>
      </p:sp>
      <p:pic>
        <p:nvPicPr>
          <p:cNvPr id="5" name="Picture 4" descr="Chart, map&#10;&#10;Description automatically generated">
            <a:extLst>
              <a:ext uri="{FF2B5EF4-FFF2-40B4-BE49-F238E27FC236}">
                <a16:creationId xmlns:a16="http://schemas.microsoft.com/office/drawing/2014/main" id="{DEA2B032-26F9-4B9A-81C4-C313406B3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4" y="1511281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8825F45-AC21-4CFE-B832-BD8B206D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94" y="1571851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189DA25-52E3-44B3-8A52-A2CF1110E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87739"/>
            <a:ext cx="5325035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FBC18F-DD6A-4E67-9CE2-2FDF094CB89B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26 – 30 Oct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BA0D4-F3A2-423F-BDE4-9266D1CDB41B}"/>
              </a:ext>
            </a:extLst>
          </p:cNvPr>
          <p:cNvGrpSpPr/>
          <p:nvPr/>
        </p:nvGrpSpPr>
        <p:grpSpPr>
          <a:xfrm>
            <a:off x="6275787" y="1540404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C04B3-A2EA-419A-8DD4-886E2024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AECE9F-C0F1-4321-9298-BAD4B695BDE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C8E0B4-3E4F-46CD-90A8-B3F3ED8D6FAE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Improvements are also noticeable in Volta River in Ghana and in Togo.</a:t>
            </a:r>
          </a:p>
        </p:txBody>
      </p: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ABA636CD-AFC8-4AAD-86C7-4D241469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9691"/>
            <a:ext cx="5325035" cy="4114800"/>
          </a:xfrm>
          <a:prstGeom prst="rect">
            <a:avLst/>
          </a:prstGeom>
        </p:spPr>
      </p:pic>
      <p:pic>
        <p:nvPicPr>
          <p:cNvPr id="4" name="Picture 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4EA9B33F-B744-43BA-A7B4-F7B736445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6" y="150876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53F66-D589-4CF5-ACD9-48CC39D0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Nigeria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41880-F989-440B-A75C-663A2552B643}"/>
              </a:ext>
            </a:extLst>
          </p:cNvPr>
          <p:cNvSpPr txBox="1"/>
          <p:nvPr/>
        </p:nvSpPr>
        <p:spPr>
          <a:xfrm>
            <a:off x="632791" y="6028006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There are noticeable improvements in flooding along Sokoto,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and upstream of Benue Rivers.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3C178-8174-47B2-B797-D0EC7C37E423}"/>
              </a:ext>
            </a:extLst>
          </p:cNvPr>
          <p:cNvSpPr txBox="1"/>
          <p:nvPr/>
        </p:nvSpPr>
        <p:spPr>
          <a:xfrm>
            <a:off x="6257366" y="5692765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26– 30 Oct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04830-90B0-4FE7-8752-1D2E700DE6FC}"/>
              </a:ext>
            </a:extLst>
          </p:cNvPr>
          <p:cNvSpPr txBox="1"/>
          <p:nvPr/>
        </p:nvSpPr>
        <p:spPr>
          <a:xfrm>
            <a:off x="685800" y="5681246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11– 15 Oct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8DC3C-613C-4704-B998-1479AC554004}"/>
              </a:ext>
            </a:extLst>
          </p:cNvPr>
          <p:cNvSpPr txBox="1"/>
          <p:nvPr/>
        </p:nvSpPr>
        <p:spPr>
          <a:xfrm>
            <a:off x="1143000" y="2278221"/>
            <a:ext cx="66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1BE4EF-7AD2-4F7D-AA1A-EDCE09AD6CA5}"/>
              </a:ext>
            </a:extLst>
          </p:cNvPr>
          <p:cNvSpPr txBox="1"/>
          <p:nvPr/>
        </p:nvSpPr>
        <p:spPr>
          <a:xfrm>
            <a:off x="4724400" y="2435423"/>
            <a:ext cx="94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4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452FC-33FB-4394-84FA-C9D8DB311F1C}"/>
              </a:ext>
            </a:extLst>
          </p:cNvPr>
          <p:cNvSpPr txBox="1"/>
          <p:nvPr/>
        </p:nvSpPr>
        <p:spPr>
          <a:xfrm>
            <a:off x="1295400" y="4436867"/>
            <a:ext cx="589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FD611A-4242-4544-A009-D9FAE4E711A1}"/>
              </a:ext>
            </a:extLst>
          </p:cNvPr>
          <p:cNvSpPr txBox="1"/>
          <p:nvPr/>
        </p:nvSpPr>
        <p:spPr>
          <a:xfrm>
            <a:off x="3581400" y="429623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7900A-5154-43AE-990B-0AF1EE887609}"/>
              </a:ext>
            </a:extLst>
          </p:cNvPr>
          <p:cNvSpPr txBox="1"/>
          <p:nvPr/>
        </p:nvSpPr>
        <p:spPr>
          <a:xfrm>
            <a:off x="6674292" y="2209800"/>
            <a:ext cx="66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69BC60-7468-45B1-BD16-126B3FE5C5DC}"/>
              </a:ext>
            </a:extLst>
          </p:cNvPr>
          <p:cNvSpPr txBox="1"/>
          <p:nvPr/>
        </p:nvSpPr>
        <p:spPr>
          <a:xfrm>
            <a:off x="10255692" y="2367002"/>
            <a:ext cx="94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4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85628-5C8C-49BF-BFB6-47112C3F7D5A}"/>
              </a:ext>
            </a:extLst>
          </p:cNvPr>
          <p:cNvSpPr txBox="1"/>
          <p:nvPr/>
        </p:nvSpPr>
        <p:spPr>
          <a:xfrm>
            <a:off x="6826692" y="4368446"/>
            <a:ext cx="589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936FE-CCEC-4E70-AFE8-2311035E2444}"/>
              </a:ext>
            </a:extLst>
          </p:cNvPr>
          <p:cNvSpPr txBox="1"/>
          <p:nvPr/>
        </p:nvSpPr>
        <p:spPr>
          <a:xfrm>
            <a:off x="9112692" y="422781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</p:spTree>
    <p:extLst>
      <p:ext uri="{BB962C8B-B14F-4D97-AF65-F5344CB8AC3E}">
        <p14:creationId xmlns:p14="http://schemas.microsoft.com/office/powerpoint/2010/main" val="5968325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5A74EFD-E68C-44F8-ACDF-2C92E9941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8" y="1519649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36893EE-DB76-4A7A-9293-B38E223D3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9357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</a:t>
            </a:r>
            <a:r>
              <a:rPr lang="en-US" sz="1600" b="1" dirty="0">
                <a:latin typeface="Tw Cen MT" panose="020B0602020104020603" pitchFamily="34" charset="0"/>
              </a:rPr>
              <a:t> 26 – 30 Oct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0" y="1428748"/>
            <a:ext cx="1775012" cy="1371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9C7DC3-2791-4803-AC3B-1901B6F719BC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Marginal improvement in the southeastern part of Chand. 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E281302-4E96-4C59-9ADB-840212E9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50" y="1503635"/>
            <a:ext cx="5325035" cy="4114800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4791EBD5-9403-4112-8FF8-8B0CE479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507533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26195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sz="1800" b="1" dirty="0">
                <a:latin typeface="Tw Cen MT" panose="020B0602020104020603" pitchFamily="34" charset="0"/>
              </a:rPr>
              <a:t>11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sz="1800" b="1" dirty="0">
                <a:latin typeface="Tw Cen MT" panose="020B0602020104020603" pitchFamily="34" charset="0"/>
              </a:rPr>
              <a:t>– 15 Oct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26 – 30 Oct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BB045-7CFB-4205-8E3D-7D8E82B2F91D}"/>
              </a:ext>
            </a:extLst>
          </p:cNvPr>
          <p:cNvGrpSpPr/>
          <p:nvPr/>
        </p:nvGrpSpPr>
        <p:grpSpPr>
          <a:xfrm>
            <a:off x="6053250" y="1404359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A8AC22-2ADA-4831-89F2-88E5FA7A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A0DBE0-3FD8-4DBA-AE6C-B1368E93C1E1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9B160A-B9D8-4D82-8DDD-43B6224A34D3}"/>
              </a:ext>
            </a:extLst>
          </p:cNvPr>
          <p:cNvSpPr txBox="1"/>
          <p:nvPr/>
        </p:nvSpPr>
        <p:spPr>
          <a:xfrm>
            <a:off x="340345" y="6052321"/>
            <a:ext cx="11470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Despite receding discharge in the rivers, the inundation extent remains unchanged.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2EF1C50-C519-4120-8DA7-59174AC7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6904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11 – 15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358877" y="1478683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1808061" y="373044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26 – 30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1478683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11FD47A-DCC6-45A5-A671-2CB17D376519}"/>
              </a:ext>
            </a:extLst>
          </p:cNvPr>
          <p:cNvSpPr txBox="1"/>
          <p:nvPr/>
        </p:nvSpPr>
        <p:spPr>
          <a:xfrm>
            <a:off x="7772808" y="3563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3746-33D0-4E99-93C2-6BEC90032DA6}"/>
              </a:ext>
            </a:extLst>
          </p:cNvPr>
          <p:cNvSpPr txBox="1"/>
          <p:nvPr/>
        </p:nvSpPr>
        <p:spPr>
          <a:xfrm>
            <a:off x="9051729" y="219930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DDE39-F6EC-4BC6-B583-ED5CE2100C2C}"/>
              </a:ext>
            </a:extLst>
          </p:cNvPr>
          <p:cNvSpPr txBox="1"/>
          <p:nvPr/>
        </p:nvSpPr>
        <p:spPr>
          <a:xfrm>
            <a:off x="324605" y="6122313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more flooding along Atbara and Blue Nile is almost flood free.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FAA607A-8C3F-4637-A4C9-C3AC8322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40" y="1460943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49793</TotalTime>
  <Words>391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Gambia</vt:lpstr>
      <vt:lpstr>Flooding Conditions in Mali and Burkina Faso</vt:lpstr>
      <vt:lpstr>Flooding Conditions in Ghana &amp; Togo</vt:lpstr>
      <vt:lpstr>Flooding in Nigeria 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1797</cp:revision>
  <cp:lastPrinted>2015-08-11T15:53:42Z</cp:lastPrinted>
  <dcterms:created xsi:type="dcterms:W3CDTF">2016-04-22T19:29:16Z</dcterms:created>
  <dcterms:modified xsi:type="dcterms:W3CDTF">2022-10-31T20:46:02Z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