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05" r:id="rId5"/>
    <p:sldId id="669" r:id="rId6"/>
    <p:sldId id="666" r:id="rId7"/>
    <p:sldId id="665" r:id="rId8"/>
    <p:sldId id="670" r:id="rId9"/>
    <p:sldId id="660" r:id="rId10"/>
    <p:sldId id="671" r:id="rId11"/>
    <p:sldId id="661" r:id="rId12"/>
    <p:sldId id="649" r:id="rId13"/>
    <p:sldId id="663" r:id="rId14"/>
    <p:sldId id="664" r:id="rId15"/>
  </p:sldIdLst>
  <p:sldSz cx="12192000" cy="6858000"/>
  <p:notesSz cx="6950075" cy="9236075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69"/>
            <p14:sldId id="666"/>
            <p14:sldId id="665"/>
            <p14:sldId id="670"/>
            <p14:sldId id="660"/>
            <p14:sldId id="671"/>
            <p14:sldId id="661"/>
            <p14:sldId id="649"/>
            <p14:sldId id="663"/>
            <p14:sldId id="66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5609" autoAdjust="0"/>
  </p:normalViewPr>
  <p:slideViewPr>
    <p:cSldViewPr>
      <p:cViewPr varScale="1">
        <p:scale>
          <a:sx n="89" d="100"/>
          <a:sy n="89" d="100"/>
        </p:scale>
        <p:origin x="11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10/3/2022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October 03,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9F0FC82-A59B-4802-9574-EF7ABFCC6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78" y="1478683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4DCBA0C-7439-4EE6-AE1C-4B42DB3BF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6190"/>
            <a:ext cx="5325035" cy="41148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E14EC11-F806-4F3B-9DA5-9A26653BA2EB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Flooding Conditions in Eastern Sudan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263102-FADB-4A02-9191-900792A1BA98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21-25 Sep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898E7F-C629-49F1-B721-9BA48C57FFC1}"/>
              </a:ext>
            </a:extLst>
          </p:cNvPr>
          <p:cNvGrpSpPr/>
          <p:nvPr/>
        </p:nvGrpSpPr>
        <p:grpSpPr>
          <a:xfrm>
            <a:off x="2717284" y="5205561"/>
            <a:ext cx="3048000" cy="396466"/>
            <a:chOff x="443445" y="5506720"/>
            <a:chExt cx="3048000" cy="39646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EF337A4-8B73-4540-8690-6CEB4ACE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AF4190-B60B-40C3-9D7C-940723766BE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A9A318-BF71-4E9D-A408-6BADA0A5C38A}"/>
              </a:ext>
            </a:extLst>
          </p:cNvPr>
          <p:cNvSpPr txBox="1"/>
          <p:nvPr/>
        </p:nvSpPr>
        <p:spPr>
          <a:xfrm>
            <a:off x="2535833" y="3543405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BEF0C1-C2C2-4EB5-BDB6-C083F2041555}"/>
              </a:ext>
            </a:extLst>
          </p:cNvPr>
          <p:cNvSpPr txBox="1"/>
          <p:nvPr/>
        </p:nvSpPr>
        <p:spPr>
          <a:xfrm>
            <a:off x="2989506" y="2270039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AC5F3565-473D-4D11-AAEC-3BB82F786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1" y="1551297"/>
            <a:ext cx="1775012" cy="13716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9633A47-34DC-40F8-842F-739FE73C9820}"/>
              </a:ext>
            </a:extLst>
          </p:cNvPr>
          <p:cNvSpPr/>
          <p:nvPr/>
        </p:nvSpPr>
        <p:spPr>
          <a:xfrm>
            <a:off x="6023278" y="5630276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28 Sep – 2 Oct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471D2F-3433-406D-B483-BF6167190E71}"/>
              </a:ext>
            </a:extLst>
          </p:cNvPr>
          <p:cNvGrpSpPr/>
          <p:nvPr/>
        </p:nvGrpSpPr>
        <p:grpSpPr>
          <a:xfrm>
            <a:off x="8300313" y="1478683"/>
            <a:ext cx="3048000" cy="396466"/>
            <a:chOff x="443445" y="5506720"/>
            <a:chExt cx="3048000" cy="39646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A300C9-A60E-4841-A72A-CF28C1C57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06849D-7778-460E-95D1-7CD6B59E347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5C328D3-43C6-47BE-A89E-08920B938C34}"/>
              </a:ext>
            </a:extLst>
          </p:cNvPr>
          <p:cNvSpPr txBox="1"/>
          <p:nvPr/>
        </p:nvSpPr>
        <p:spPr>
          <a:xfrm>
            <a:off x="324605" y="6019800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Conditions along Blue Nile and Atbara improved substantially.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1FD47A-DCC6-45A5-A671-2CB17D376519}"/>
              </a:ext>
            </a:extLst>
          </p:cNvPr>
          <p:cNvSpPr txBox="1"/>
          <p:nvPr/>
        </p:nvSpPr>
        <p:spPr>
          <a:xfrm>
            <a:off x="7772808" y="3563819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5A3746-33D0-4E99-93C2-6BEC90032DA6}"/>
              </a:ext>
            </a:extLst>
          </p:cNvPr>
          <p:cNvSpPr txBox="1"/>
          <p:nvPr/>
        </p:nvSpPr>
        <p:spPr>
          <a:xfrm>
            <a:off x="8682031" y="2300427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</p:spTree>
    <p:extLst>
      <p:ext uri="{BB962C8B-B14F-4D97-AF65-F5344CB8AC3E}">
        <p14:creationId xmlns:p14="http://schemas.microsoft.com/office/powerpoint/2010/main" val="5401533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3CC235E-D676-4504-8C2D-384C15F0E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4" y="1538792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Yemen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6D2893-256B-4B14-BEAA-1E1E0811088D}"/>
              </a:ext>
            </a:extLst>
          </p:cNvPr>
          <p:cNvGrpSpPr/>
          <p:nvPr/>
        </p:nvGrpSpPr>
        <p:grpSpPr>
          <a:xfrm>
            <a:off x="641420" y="1524000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E8E856-F141-4E36-8CCF-B9B57665F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67FDDD-D832-4425-BE33-CFE961736AA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57730D6-3B9C-4106-9A05-509E1B13DD39}"/>
              </a:ext>
            </a:extLst>
          </p:cNvPr>
          <p:cNvSpPr/>
          <p:nvPr/>
        </p:nvSpPr>
        <p:spPr>
          <a:xfrm>
            <a:off x="560549" y="5705046"/>
            <a:ext cx="5325034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21 - 25 Sep 2022</a:t>
            </a:r>
            <a:r>
              <a:rPr lang="en-US" sz="1700" dirty="0"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D7B75F-82CE-4560-87F6-789FFA1B09DA}"/>
              </a:ext>
            </a:extLst>
          </p:cNvPr>
          <p:cNvSpPr/>
          <p:nvPr/>
        </p:nvSpPr>
        <p:spPr>
          <a:xfrm rot="5588102">
            <a:off x="983295" y="2553829"/>
            <a:ext cx="1839152" cy="1879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7CBED-C869-4AE8-93F7-22563D2A1E37}"/>
              </a:ext>
            </a:extLst>
          </p:cNvPr>
          <p:cNvSpPr/>
          <p:nvPr/>
        </p:nvSpPr>
        <p:spPr>
          <a:xfrm>
            <a:off x="6257366" y="5701891"/>
            <a:ext cx="5325034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UMD Depth above threshold: </a:t>
            </a:r>
            <a:r>
              <a:rPr lang="en-US" sz="1700" b="1" dirty="0">
                <a:latin typeface="Tw Cen MT" panose="020B0602020104020603" pitchFamily="34" charset="0"/>
              </a:rPr>
              <a:t>7 Oct 2022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C81FDA48-36B7-4AB1-A915-B572C19E2E8E}"/>
              </a:ext>
            </a:extLst>
          </p:cNvPr>
          <p:cNvSpPr txBox="1"/>
          <p:nvPr/>
        </p:nvSpPr>
        <p:spPr>
          <a:xfrm>
            <a:off x="533400" y="6198513"/>
            <a:ext cx="1097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Some isolated floodings are continuing in the southwestern Yemen Wadis.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8059386-A931-4D6B-BC6E-EC4979187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53" y="1567599"/>
            <a:ext cx="52712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610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31BF-C7C4-4351-99A5-6D76F7E1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Hazard Areas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2BB7203-3C05-450B-B7D5-6EAC32AA9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6667" r="1060" b="31111"/>
          <a:stretch/>
        </p:blipFill>
        <p:spPr>
          <a:xfrm>
            <a:off x="609600" y="1752600"/>
            <a:ext cx="1122947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506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9E84C59-1EBD-4FC2-9AB9-88C331B43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2" y="1570287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0066365-8C02-444A-86EE-605BA7805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8821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Senegal &amp; Guinea-Bissau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21-25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96557" y="529352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E5645-238B-4BF7-A1A5-6A3E4A2CA1CB}"/>
              </a:ext>
            </a:extLst>
          </p:cNvPr>
          <p:cNvGrpSpPr/>
          <p:nvPr/>
        </p:nvGrpSpPr>
        <p:grpSpPr>
          <a:xfrm>
            <a:off x="8507595" y="5277352"/>
            <a:ext cx="3048000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CF9B1B-19F7-4F01-B521-16FFD9D61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4AD2C1-4036-4A82-B1D5-5BE5B413855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923413-8450-4DB8-8501-03CD3F5895DA}"/>
              </a:ext>
            </a:extLst>
          </p:cNvPr>
          <p:cNvSpPr txBox="1"/>
          <p:nvPr/>
        </p:nvSpPr>
        <p:spPr>
          <a:xfrm>
            <a:off x="6250193" y="571836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28 Sep – 2 Oct 2022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1B8706A-07A5-4A52-8A15-0A2FF0B76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51" y="4313487"/>
            <a:ext cx="1775012" cy="1371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8EA3E6-61AD-4150-A24B-87E767757C27}"/>
              </a:ext>
            </a:extLst>
          </p:cNvPr>
          <p:cNvSpPr txBox="1"/>
          <p:nvPr/>
        </p:nvSpPr>
        <p:spPr>
          <a:xfrm>
            <a:off x="634852" y="6135761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progressing downstream along the Senegal River.</a:t>
            </a:r>
          </a:p>
        </p:txBody>
      </p:sp>
    </p:spTree>
    <p:extLst>
      <p:ext uri="{BB962C8B-B14F-4D97-AF65-F5344CB8AC3E}">
        <p14:creationId xmlns:p14="http://schemas.microsoft.com/office/powerpoint/2010/main" val="5492931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41D66C-419F-42C6-8568-0561464B4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2" t="17777" r="32346" b="13334"/>
          <a:stretch/>
        </p:blipFill>
        <p:spPr>
          <a:xfrm>
            <a:off x="6357627" y="1559328"/>
            <a:ext cx="5051666" cy="411480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153230C-5CB9-461A-9E9D-A2BDF5A7A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8" y="1559328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 and Burkina Faso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4B43F-5043-4F04-8D89-3A76B6F039DB}"/>
              </a:ext>
            </a:extLst>
          </p:cNvPr>
          <p:cNvSpPr txBox="1"/>
          <p:nvPr/>
        </p:nvSpPr>
        <p:spPr>
          <a:xfrm>
            <a:off x="584200" y="6088559"/>
            <a:ext cx="1140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Conditions remained constant in central Mali and deteriorated in Burkina Faso. Niger discharge expected to be continued at 5-yr return period level until mid-October.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65803-E884-41DF-8CE4-8ABE5A088858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28 Sep – 2 Oct 2022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9E2083-8F0F-4DAB-A835-836BD1B223CA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79E5091-75A5-4437-A1FA-00D533C5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93B2CA-C4D2-485F-990C-33EA7BCD01B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B9653DE-BE84-4E5A-ABDA-27CD811F6CE8}"/>
              </a:ext>
            </a:extLst>
          </p:cNvPr>
          <p:cNvSpPr txBox="1"/>
          <p:nvPr/>
        </p:nvSpPr>
        <p:spPr>
          <a:xfrm>
            <a:off x="6380229" y="571135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ADAM Flood Event: </a:t>
            </a:r>
            <a:r>
              <a:rPr lang="en-US" sz="1600" b="1" dirty="0">
                <a:latin typeface="Tw Cen MT" panose="020B0602020104020603" pitchFamily="34" charset="0"/>
              </a:rPr>
              <a:t>3 Oct 2022</a:t>
            </a:r>
          </a:p>
        </p:txBody>
      </p:sp>
      <p:pic>
        <p:nvPicPr>
          <p:cNvPr id="34" name="Picture 33" descr="Map&#10;&#10;Description automatically generated">
            <a:extLst>
              <a:ext uri="{FF2B5EF4-FFF2-40B4-BE49-F238E27FC236}">
                <a16:creationId xmlns:a16="http://schemas.microsoft.com/office/drawing/2014/main" id="{88F303CB-4827-4185-BC04-55BA5138D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2" y="4276530"/>
            <a:ext cx="1775012" cy="137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3130C9-1380-4475-A1B1-B690D8AE18C7}"/>
              </a:ext>
            </a:extLst>
          </p:cNvPr>
          <p:cNvSpPr txBox="1"/>
          <p:nvPr/>
        </p:nvSpPr>
        <p:spPr>
          <a:xfrm>
            <a:off x="9042747" y="3082897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06436C-1338-4BD9-A254-95A6836C04B5}"/>
              </a:ext>
            </a:extLst>
          </p:cNvPr>
          <p:cNvSpPr>
            <a:spLocks noChangeAspect="1"/>
          </p:cNvSpPr>
          <p:nvPr/>
        </p:nvSpPr>
        <p:spPr>
          <a:xfrm>
            <a:off x="9982200" y="2362200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4CB778-5130-4F0E-BD18-34F9BC82CEC5}"/>
              </a:ext>
            </a:extLst>
          </p:cNvPr>
          <p:cNvCxnSpPr/>
          <p:nvPr/>
        </p:nvCxnSpPr>
        <p:spPr>
          <a:xfrm>
            <a:off x="9254403" y="2271446"/>
            <a:ext cx="727797" cy="18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Discharge Hydrograph (ECMWF-ENS)">
            <a:extLst>
              <a:ext uri="{FF2B5EF4-FFF2-40B4-BE49-F238E27FC236}">
                <a16:creationId xmlns:a16="http://schemas.microsoft.com/office/drawing/2014/main" id="{EF04FBE4-D58A-45BD-8D06-3E46DBD6F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95" y="1545746"/>
            <a:ext cx="288757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92C196-4BF5-4F19-9FFE-9D50523C32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10" t="62222" r="34431" b="21728"/>
          <a:stretch/>
        </p:blipFill>
        <p:spPr>
          <a:xfrm>
            <a:off x="9689783" y="5010407"/>
            <a:ext cx="1651493" cy="6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013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9D0E0F1-DA63-4BB4-B4DD-7EC1D5B07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7" y="1579726"/>
            <a:ext cx="5325035" cy="4114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894EC1-ABC8-4AD0-A7FF-6F322DAA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Ghana &amp; Togo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42B6C-E6C7-42B8-AF9E-1D6639FD4B8F}"/>
              </a:ext>
            </a:extLst>
          </p:cNvPr>
          <p:cNvSpPr txBox="1"/>
          <p:nvPr/>
        </p:nvSpPr>
        <p:spPr>
          <a:xfrm>
            <a:off x="584200" y="60885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have improved along White Volta in Ghana.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93FD6-6456-491C-B31A-FAF7BF300B10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21-25 Sep 2022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6C3F86-0716-4681-A394-FAD82831C047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A53990-49B0-4C22-9809-9DB82C28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C16AF7-0C43-4924-B543-45877031C68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1C2A1D0-790F-4328-9A1B-A01D8F2F01BA}"/>
              </a:ext>
            </a:extLst>
          </p:cNvPr>
          <p:cNvSpPr>
            <a:spLocks noChangeAspect="1"/>
          </p:cNvSpPr>
          <p:nvPr/>
        </p:nvSpPr>
        <p:spPr>
          <a:xfrm>
            <a:off x="1600200" y="4136733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47BED6F-613D-41F4-9B69-EF7F23CC0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1579726"/>
            <a:ext cx="5325035" cy="4114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FBC18F-DD6A-4E67-9CE2-2FDF094CB89B}"/>
              </a:ext>
            </a:extLst>
          </p:cNvPr>
          <p:cNvSpPr txBox="1"/>
          <p:nvPr/>
        </p:nvSpPr>
        <p:spPr>
          <a:xfrm>
            <a:off x="6250193" y="571836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28 Sep – 2 Oct 2022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3BA0D4-F3A2-423F-BDE4-9266D1CDB41B}"/>
              </a:ext>
            </a:extLst>
          </p:cNvPr>
          <p:cNvGrpSpPr/>
          <p:nvPr/>
        </p:nvGrpSpPr>
        <p:grpSpPr>
          <a:xfrm>
            <a:off x="6275787" y="1540404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3C04B3-A2EA-419A-8DD4-886E20242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AECE9F-C0F1-4321-9298-BAD4B695BDE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7593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area&#10;&#10;Description automatically generated with low confidence">
            <a:extLst>
              <a:ext uri="{FF2B5EF4-FFF2-40B4-BE49-F238E27FC236}">
                <a16:creationId xmlns:a16="http://schemas.microsoft.com/office/drawing/2014/main" id="{D4A4972A-0A17-4B7A-ABD7-325E3EEFF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65" y="1474005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91D5053-128A-4937-947F-AF555ECE5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97625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85799" y="5618203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21-25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88783" y="1421732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25FD257-7CAB-463F-9284-B715E1C83C39}"/>
              </a:ext>
            </a:extLst>
          </p:cNvPr>
          <p:cNvSpPr txBox="1"/>
          <p:nvPr/>
        </p:nvSpPr>
        <p:spPr>
          <a:xfrm>
            <a:off x="1503450" y="2438400"/>
            <a:ext cx="738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Sokoto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2FC277-4413-4BD0-B2C5-157EC16A4D1F}"/>
              </a:ext>
            </a:extLst>
          </p:cNvPr>
          <p:cNvSpPr txBox="1"/>
          <p:nvPr/>
        </p:nvSpPr>
        <p:spPr>
          <a:xfrm>
            <a:off x="4724400" y="2305722"/>
            <a:ext cx="1054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Komadugu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505817-48C0-4131-A22D-A876B3A34AFF}"/>
              </a:ext>
            </a:extLst>
          </p:cNvPr>
          <p:cNvSpPr txBox="1"/>
          <p:nvPr/>
        </p:nvSpPr>
        <p:spPr>
          <a:xfrm>
            <a:off x="3767817" y="40386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Benue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7FAEE-FC74-45C3-A635-E8804C1E551B}"/>
              </a:ext>
            </a:extLst>
          </p:cNvPr>
          <p:cNvSpPr txBox="1"/>
          <p:nvPr/>
        </p:nvSpPr>
        <p:spPr>
          <a:xfrm>
            <a:off x="1323042" y="3911770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AF5AA9-5614-4DB8-B076-3FFEC342B07D}"/>
              </a:ext>
            </a:extLst>
          </p:cNvPr>
          <p:cNvSpPr txBox="1"/>
          <p:nvPr/>
        </p:nvSpPr>
        <p:spPr>
          <a:xfrm>
            <a:off x="6333565" y="5602554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28 Sep – 2 Oct 2022</a:t>
            </a:r>
          </a:p>
        </p:txBody>
      </p:sp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D19BE4B9-B2ED-4F56-AB24-1FF8FD7AB4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11" y="4495801"/>
            <a:ext cx="1458932" cy="112735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B604E51-9DA3-4B8A-B6B1-2AD59232E48C}"/>
              </a:ext>
            </a:extLst>
          </p:cNvPr>
          <p:cNvGrpSpPr/>
          <p:nvPr/>
        </p:nvGrpSpPr>
        <p:grpSpPr>
          <a:xfrm>
            <a:off x="8609059" y="1411864"/>
            <a:ext cx="3048000" cy="396466"/>
            <a:chOff x="443445" y="5506720"/>
            <a:chExt cx="3048000" cy="39646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623F6FA-0872-4D85-AE5F-2D625DAF8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6EFBFF-DF8F-411D-89BF-041B4076DA0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F091E12-7AD1-45E0-84C9-DA3A1499FEF0}"/>
              </a:ext>
            </a:extLst>
          </p:cNvPr>
          <p:cNvSpPr txBox="1"/>
          <p:nvPr/>
        </p:nvSpPr>
        <p:spPr>
          <a:xfrm>
            <a:off x="6925048" y="2189098"/>
            <a:ext cx="738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Sokoto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2772F7-2378-44D4-8A12-2CBEE72A7917}"/>
              </a:ext>
            </a:extLst>
          </p:cNvPr>
          <p:cNvSpPr txBox="1"/>
          <p:nvPr/>
        </p:nvSpPr>
        <p:spPr>
          <a:xfrm>
            <a:off x="10535532" y="2358375"/>
            <a:ext cx="1054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Komadugu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A79347-B1B0-4223-A163-AFFCD6CF8E65}"/>
              </a:ext>
            </a:extLst>
          </p:cNvPr>
          <p:cNvSpPr txBox="1"/>
          <p:nvPr/>
        </p:nvSpPr>
        <p:spPr>
          <a:xfrm>
            <a:off x="9369823" y="40386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Benue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BD364E-7B30-4067-BBFA-6B0AB0AB7830}"/>
              </a:ext>
            </a:extLst>
          </p:cNvPr>
          <p:cNvSpPr txBox="1"/>
          <p:nvPr/>
        </p:nvSpPr>
        <p:spPr>
          <a:xfrm>
            <a:off x="7083656" y="3541932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28C964-6367-4DBF-9928-AEAF7FE93B90}"/>
              </a:ext>
            </a:extLst>
          </p:cNvPr>
          <p:cNvSpPr txBox="1"/>
          <p:nvPr/>
        </p:nvSpPr>
        <p:spPr>
          <a:xfrm>
            <a:off x="6258906" y="5403399"/>
            <a:ext cx="1798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w Cen MT" panose="020B0602020104020603" pitchFamily="34" charset="0"/>
              </a:rPr>
              <a:t>IC flood map (Sep 1-13, 2022)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FE4D18-3B6C-4F92-9022-47B5E2BE0309}"/>
              </a:ext>
            </a:extLst>
          </p:cNvPr>
          <p:cNvSpPr txBox="1"/>
          <p:nvPr/>
        </p:nvSpPr>
        <p:spPr>
          <a:xfrm>
            <a:off x="584200" y="6046113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Flooded areas extend along the entire path of Niger and Benue Rivers within Nigeria, as well as along the Sokoto and </a:t>
            </a:r>
            <a:r>
              <a:rPr lang="en-US" sz="2200" dirty="0" err="1">
                <a:latin typeface="Tw Cen MT" panose="020B0602020104020603" pitchFamily="34" charset="0"/>
              </a:rPr>
              <a:t>Komadugu</a:t>
            </a:r>
            <a:r>
              <a:rPr lang="en-US" sz="2200" dirty="0">
                <a:latin typeface="Tw Cen MT" panose="020B0602020104020603" pitchFamily="34" charset="0"/>
              </a:rPr>
              <a:t> Rivers.</a:t>
            </a:r>
          </a:p>
        </p:txBody>
      </p:sp>
    </p:spTree>
    <p:extLst>
      <p:ext uri="{BB962C8B-B14F-4D97-AF65-F5344CB8AC3E}">
        <p14:creationId xmlns:p14="http://schemas.microsoft.com/office/powerpoint/2010/main" val="4593274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447D-6EE8-40E1-9802-AFAD1C56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 Forecast for Niger and Benue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AB086-4858-47DD-BA34-B5DA7024373C}"/>
              </a:ext>
            </a:extLst>
          </p:cNvPr>
          <p:cNvSpPr txBox="1"/>
          <p:nvPr/>
        </p:nvSpPr>
        <p:spPr>
          <a:xfrm>
            <a:off x="546100" y="5311319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Discharge on the Niger River is expected to rise to 5-yr return period level, where as discharge on the Benue River is expected to decline in October.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15110-A31C-4278-92A1-7478CD6361A6}"/>
              </a:ext>
            </a:extLst>
          </p:cNvPr>
          <p:cNvSpPr txBox="1"/>
          <p:nvPr/>
        </p:nvSpPr>
        <p:spPr>
          <a:xfrm>
            <a:off x="618564" y="4473273"/>
            <a:ext cx="54774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: Niger discharge at Niger-Nigeria boarder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C851B-B993-4C71-A7D9-F02CDE3FB872}"/>
              </a:ext>
            </a:extLst>
          </p:cNvPr>
          <p:cNvSpPr txBox="1"/>
          <p:nvPr/>
        </p:nvSpPr>
        <p:spPr>
          <a:xfrm>
            <a:off x="6248399" y="4473273"/>
            <a:ext cx="54774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: Benue discharge at upstream of Niger-Benue confluence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pic>
        <p:nvPicPr>
          <p:cNvPr id="2050" name="Picture 2" descr="Discharge Hydrograph (ECMWF-ENS)">
            <a:extLst>
              <a:ext uri="{FF2B5EF4-FFF2-40B4-BE49-F238E27FC236}">
                <a16:creationId xmlns:a16="http://schemas.microsoft.com/office/drawing/2014/main" id="{508FCC9F-61AD-4B96-A0E3-B193B07A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" y="1848016"/>
            <a:ext cx="548640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scharge Hydrograph (ECMWF-ENS)">
            <a:extLst>
              <a:ext uri="{FF2B5EF4-FFF2-40B4-BE49-F238E27FC236}">
                <a16:creationId xmlns:a16="http://schemas.microsoft.com/office/drawing/2014/main" id="{4FC23235-BB15-4050-AE58-36D24CC2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66" y="1867233"/>
            <a:ext cx="548640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276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8F4281F-E430-4EC1-886C-08548CBA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06" y="1475855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795A2DF-C2AB-4989-8FD8-FE215D6C6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93151"/>
            <a:ext cx="5325035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CC0A79-FBB8-44D5-98ED-1BD8147F2B41}"/>
              </a:ext>
            </a:extLst>
          </p:cNvPr>
          <p:cNvSpPr txBox="1"/>
          <p:nvPr/>
        </p:nvSpPr>
        <p:spPr>
          <a:xfrm>
            <a:off x="6373601" y="5640878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28 Sep – 2 Oct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27810" y="146579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7D6B15-A626-4A20-9FC9-B1FD717877B7}"/>
              </a:ext>
            </a:extLst>
          </p:cNvPr>
          <p:cNvCxnSpPr/>
          <p:nvPr/>
        </p:nvCxnSpPr>
        <p:spPr>
          <a:xfrm flipH="1">
            <a:off x="6031971" y="8001000"/>
            <a:ext cx="5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54B3F5-F3EB-44F1-9F80-C114F456859D}"/>
              </a:ext>
            </a:extLst>
          </p:cNvPr>
          <p:cNvSpPr txBox="1"/>
          <p:nvPr/>
        </p:nvSpPr>
        <p:spPr>
          <a:xfrm>
            <a:off x="681611" y="5637762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21-25 Sep 2022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2BCCD1-3D1D-4A37-94AD-6F9C00DDC608}"/>
              </a:ext>
            </a:extLst>
          </p:cNvPr>
          <p:cNvGrpSpPr/>
          <p:nvPr/>
        </p:nvGrpSpPr>
        <p:grpSpPr>
          <a:xfrm>
            <a:off x="6435278" y="1465794"/>
            <a:ext cx="3048000" cy="396466"/>
            <a:chOff x="443445" y="5506720"/>
            <a:chExt cx="3048000" cy="3964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0FDE8B-E58C-44EC-81A0-BA6CCFC5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EE59C2-0040-4725-B8BF-21E0B9F5CFD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8A6BC05-7354-4AA3-B38F-01041964C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05" y="1528885"/>
            <a:ext cx="1775012" cy="1371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F29BD2-62F5-423A-98AC-2F23C654B5E3}"/>
              </a:ext>
            </a:extLst>
          </p:cNvPr>
          <p:cNvSpPr txBox="1"/>
          <p:nvPr/>
        </p:nvSpPr>
        <p:spPr>
          <a:xfrm>
            <a:off x="609600" y="60123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remained constant in Chad and Central African Republic.</a:t>
            </a:r>
          </a:p>
        </p:txBody>
      </p:sp>
    </p:spTree>
    <p:extLst>
      <p:ext uri="{BB962C8B-B14F-4D97-AF65-F5344CB8AC3E}">
        <p14:creationId xmlns:p14="http://schemas.microsoft.com/office/powerpoint/2010/main" val="12542644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6184B47-2B10-4B22-86C7-C6E05AA6B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77" y="1504904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AE4C4CA-E214-4BFD-84C9-DC1C76243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1700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576500"/>
            <a:ext cx="53250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21-25</a:t>
            </a:r>
            <a:r>
              <a:rPr lang="en-US" sz="1800" b="1" dirty="0">
                <a:latin typeface="Tw Cen MT" panose="020B0602020104020603" pitchFamily="34" charset="0"/>
              </a:rPr>
              <a:t> Sep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19800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remained unchanged in South Sudan.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28 Sep – 2 Oct 2022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4261708"/>
            <a:ext cx="1701496" cy="13147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FBB045-7CFB-4205-8E3D-7D8E82B2F91D}"/>
              </a:ext>
            </a:extLst>
          </p:cNvPr>
          <p:cNvGrpSpPr/>
          <p:nvPr/>
        </p:nvGrpSpPr>
        <p:grpSpPr>
          <a:xfrm>
            <a:off x="6053250" y="1404359"/>
            <a:ext cx="3048000" cy="396466"/>
            <a:chOff x="443445" y="5506720"/>
            <a:chExt cx="3048000" cy="396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A8AC22-2ADA-4831-89F2-88E5FA7A3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A0DBE0-3FD8-4DBA-AE6C-B1368E93C1E1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49454</TotalTime>
  <Words>485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Hazard Areas</vt:lpstr>
      <vt:lpstr>Flooding Conditions in Senegal &amp; Guinea-Bissau</vt:lpstr>
      <vt:lpstr>Flooding Conditions in Mali and Burkina Faso</vt:lpstr>
      <vt:lpstr>Flooding Conditions in Ghana &amp; Togo</vt:lpstr>
      <vt:lpstr>Flooding Conditions in Nigeria</vt:lpstr>
      <vt:lpstr>Discharge Forecast for Niger and Benue</vt:lpstr>
      <vt:lpstr>Flooding Conditions in Chad</vt:lpstr>
      <vt:lpstr>PowerPoint Presentation</vt:lpstr>
      <vt:lpstr>PowerPoint Presentation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1747</cp:revision>
  <cp:lastPrinted>2015-08-11T15:53:42Z</cp:lastPrinted>
  <dcterms:created xsi:type="dcterms:W3CDTF">2016-04-22T19:29:16Z</dcterms:created>
  <dcterms:modified xsi:type="dcterms:W3CDTF">2022-10-03T19:18:38Z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