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05" r:id="rId5"/>
    <p:sldId id="669" r:id="rId6"/>
    <p:sldId id="666" r:id="rId7"/>
    <p:sldId id="665" r:id="rId8"/>
    <p:sldId id="670" r:id="rId9"/>
    <p:sldId id="604" r:id="rId10"/>
    <p:sldId id="661" r:id="rId11"/>
    <p:sldId id="649" r:id="rId12"/>
    <p:sldId id="663" r:id="rId13"/>
    <p:sldId id="664" r:id="rId14"/>
  </p:sldIdLst>
  <p:sldSz cx="12192000" cy="6858000"/>
  <p:notesSz cx="6950075" cy="923607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70"/>
            <p14:sldId id="604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96" d="100"/>
          <a:sy n="96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24,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7CBED-C869-4AE8-93F7-22563D2A1E37}"/>
              </a:ext>
            </a:extLst>
          </p:cNvPr>
          <p:cNvSpPr/>
          <p:nvPr/>
        </p:nvSpPr>
        <p:spPr>
          <a:xfrm>
            <a:off x="462929" y="5650545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UMD Depth above threshold forecast for: </a:t>
            </a:r>
            <a:r>
              <a:rPr lang="en-US" sz="1700" b="1" dirty="0">
                <a:latin typeface="Tw Cen MT" panose="020B0602020104020603" pitchFamily="34" charset="0"/>
              </a:rPr>
              <a:t>27 Oct 2022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80745527-95E6-4048-BE00-B4C5A1151C3A}"/>
              </a:ext>
            </a:extLst>
          </p:cNvPr>
          <p:cNvSpPr txBox="1"/>
          <p:nvPr/>
        </p:nvSpPr>
        <p:spPr>
          <a:xfrm>
            <a:off x="609600" y="6041413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Very little and isolated flooding is detected by VIIRS flood product but forecast still shows above threshold flood water depth along some western Wadis in Yemen.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4B9795-D477-47A1-A953-C87D43BF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9" y="1495507"/>
            <a:ext cx="52712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56D3A7C-50CC-459C-9C7F-641BAD74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24444"/>
          <a:stretch/>
        </p:blipFill>
        <p:spPr>
          <a:xfrm>
            <a:off x="685800" y="1676400"/>
            <a:ext cx="109881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40C91029-BC35-4DF6-90CE-1779744F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1539931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Gambia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96557" y="529352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34852" y="6135761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Downstream flooding improved marginally along the Senegal River but no improvement in Gambia.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F1D827-19A1-4B37-B21E-64BD276EE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550395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map&#10;&#10;Description automatically generated">
            <a:extLst>
              <a:ext uri="{FF2B5EF4-FFF2-40B4-BE49-F238E27FC236}">
                <a16:creationId xmlns:a16="http://schemas.microsoft.com/office/drawing/2014/main" id="{919F69F8-5F34-4300-8C9C-9D637E90F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96" y="1511281"/>
            <a:ext cx="5325035" cy="4114800"/>
          </a:xfrm>
          <a:prstGeom prst="rect">
            <a:avLst/>
          </a:prstGeom>
        </p:spPr>
      </p:pic>
      <p:pic>
        <p:nvPicPr>
          <p:cNvPr id="18" name="Picture 17" descr="Chart, map&#10;&#10;Description automatically generated">
            <a:extLst>
              <a:ext uri="{FF2B5EF4-FFF2-40B4-BE49-F238E27FC236}">
                <a16:creationId xmlns:a16="http://schemas.microsoft.com/office/drawing/2014/main" id="{D65B4101-00F2-4133-8611-8B82F27B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9220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65803-E884-41DF-8CE4-8ABE5A088858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E2083-8F0F-4DAB-A835-836BD1B223CA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9E5091-75A5-4437-A1FA-00D533C5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93B2CA-C4D2-485F-990C-33EA7BCD01B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88F303CB-4827-4185-BC04-55BA5138D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" y="4276530"/>
            <a:ext cx="1775012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130C9-1380-4475-A1B1-B690D8AE18C7}"/>
              </a:ext>
            </a:extLst>
          </p:cNvPr>
          <p:cNvSpPr txBox="1"/>
          <p:nvPr/>
        </p:nvSpPr>
        <p:spPr>
          <a:xfrm>
            <a:off x="7467600" y="3426311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83CE3-17DB-4276-BDE2-D645B8FAF9DD}"/>
              </a:ext>
            </a:extLst>
          </p:cNvPr>
          <p:cNvSpPr txBox="1"/>
          <p:nvPr/>
        </p:nvSpPr>
        <p:spPr>
          <a:xfrm>
            <a:off x="6224095" y="5641855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51543D-C88C-4667-B3B2-8F780D4A3F0B}"/>
              </a:ext>
            </a:extLst>
          </p:cNvPr>
          <p:cNvSpPr txBox="1"/>
          <p:nvPr/>
        </p:nvSpPr>
        <p:spPr>
          <a:xfrm>
            <a:off x="521795" y="613616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central Mali and Burkina Faso.</a:t>
            </a:r>
          </a:p>
        </p:txBody>
      </p:sp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189DA25-52E3-44B3-8A52-A2CF1110E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94" y="1587739"/>
            <a:ext cx="5325035" cy="4114800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3CE83822-6464-4713-93A9-55E0F4AE2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8892"/>
            <a:ext cx="5325035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94EC1-ABC8-4AD0-A7FF-6F322DA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Ghana &amp; Togo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3FD6-6456-491C-B31A-FAF7BF300B10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C3F86-0716-4681-A394-FAD82831C047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3990-49B0-4C22-9809-9DB82C2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C16AF7-0C43-4924-B543-45877031C68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FBC18F-DD6A-4E67-9CE2-2FDF094CB89B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BA0D4-F3A2-423F-BDE4-9266D1CDB41B}"/>
              </a:ext>
            </a:extLst>
          </p:cNvPr>
          <p:cNvGrpSpPr/>
          <p:nvPr/>
        </p:nvGrpSpPr>
        <p:grpSpPr>
          <a:xfrm>
            <a:off x="6275787" y="1540404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3C04B3-A2EA-419A-8DD4-886E20242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AECE9F-C0F1-4321-9298-BAD4B695BDE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C8E0B4-3E4F-46CD-90A8-B3F3ED8D6FAE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 water started to subside in Volta River in Ghana and in Togo.</a:t>
            </a:r>
          </a:p>
        </p:txBody>
      </p:sp>
    </p:spTree>
    <p:extLst>
      <p:ext uri="{BB962C8B-B14F-4D97-AF65-F5344CB8AC3E}">
        <p14:creationId xmlns:p14="http://schemas.microsoft.com/office/powerpoint/2010/main" val="4073759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3F66-D589-4CF5-ACD9-48CC39D0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Nigeria 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2D0D366-877B-4BB9-AA2C-047A6539E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6" y="1508760"/>
            <a:ext cx="5325036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83105D-9488-48EC-8F72-61BFFBAC2324}"/>
              </a:ext>
            </a:extLst>
          </p:cNvPr>
          <p:cNvSpPr txBox="1"/>
          <p:nvPr/>
        </p:nvSpPr>
        <p:spPr>
          <a:xfrm>
            <a:off x="682486" y="5692765"/>
            <a:ext cx="53250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 flood map for </a:t>
            </a:r>
            <a:r>
              <a:rPr lang="en-US" sz="1600" b="1" dirty="0">
                <a:latin typeface="Tw Cen MT" panose="020B0602020104020603" pitchFamily="34" charset="0"/>
              </a:rPr>
              <a:t>September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41880-F989-440B-A75C-663A2552B643}"/>
              </a:ext>
            </a:extLst>
          </p:cNvPr>
          <p:cNvSpPr txBox="1"/>
          <p:nvPr/>
        </p:nvSpPr>
        <p:spPr>
          <a:xfrm>
            <a:off x="632791" y="6028006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 water may have started to subside in some areas, but the entire stretch of Niger and Benue Rivers continued to have their banks flooded.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3C178-8174-47B2-B797-D0EC7C37E423}"/>
              </a:ext>
            </a:extLst>
          </p:cNvPr>
          <p:cNvSpPr txBox="1"/>
          <p:nvPr/>
        </p:nvSpPr>
        <p:spPr>
          <a:xfrm>
            <a:off x="6257366" y="5692765"/>
            <a:ext cx="53250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 flood map </a:t>
            </a:r>
            <a:r>
              <a:rPr lang="en-US" sz="1600" b="1" dirty="0">
                <a:latin typeface="Tw Cen MT" panose="020B0602020104020603" pitchFamily="34" charset="0"/>
              </a:rPr>
              <a:t>1-19 Oct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74660-01AE-4590-B72C-DF16378049D9}"/>
              </a:ext>
            </a:extLst>
          </p:cNvPr>
          <p:cNvSpPr txBox="1"/>
          <p:nvPr/>
        </p:nvSpPr>
        <p:spPr>
          <a:xfrm>
            <a:off x="705678" y="4517798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Flooded area</a:t>
            </a:r>
          </a:p>
          <a:p>
            <a:r>
              <a:rPr lang="en-US" sz="1600" b="1" dirty="0">
                <a:latin typeface="Tw Cen MT" panose="020B0602020104020603" pitchFamily="34" charset="0"/>
              </a:rPr>
              <a:t>18,528 km</a:t>
            </a:r>
            <a:r>
              <a:rPr lang="en-US" sz="1600" b="1" baseline="30000" dirty="0">
                <a:latin typeface="Tw Cen MT" panose="020B0602020104020603" pitchFamily="34" charset="0"/>
              </a:rPr>
              <a:t>2</a:t>
            </a:r>
          </a:p>
        </p:txBody>
      </p:sp>
      <p:pic>
        <p:nvPicPr>
          <p:cNvPr id="7" name="Picture 6" descr="Chart, map&#10;&#10;Description automatically generated">
            <a:extLst>
              <a:ext uri="{FF2B5EF4-FFF2-40B4-BE49-F238E27FC236}">
                <a16:creationId xmlns:a16="http://schemas.microsoft.com/office/drawing/2014/main" id="{5D760801-6225-4C51-9A6B-642F7C178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87" y="1508760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325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36893EE-DB76-4A7A-9293-B38E223D3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01" y="1489357"/>
            <a:ext cx="5325035" cy="4114800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4FB4568F-75F3-42F5-9AA7-84F103FAB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9615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C0A79-FBB8-44D5-98ED-1BD8147F2B41}"/>
              </a:ext>
            </a:extLst>
          </p:cNvPr>
          <p:cNvSpPr txBox="1"/>
          <p:nvPr/>
        </p:nvSpPr>
        <p:spPr>
          <a:xfrm>
            <a:off x="6373601" y="5640878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</a:t>
            </a:r>
            <a:r>
              <a:rPr lang="en-US" sz="1600" b="1" dirty="0">
                <a:latin typeface="Tw Cen MT" panose="020B0602020104020603" pitchFamily="34" charset="0"/>
              </a:rPr>
              <a:t> 19 – 23 Oct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435278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0" y="1428748"/>
            <a:ext cx="1775012" cy="1371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9C7DC3-2791-4803-AC3B-1901B6F719BC}"/>
              </a:ext>
            </a:extLst>
          </p:cNvPr>
          <p:cNvSpPr txBox="1"/>
          <p:nvPr/>
        </p:nvSpPr>
        <p:spPr>
          <a:xfrm>
            <a:off x="6096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Marginal improvement in the southeastern part of Chand. 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2A86004-3BD4-4E13-9AA5-489A61D4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42" y="1500907"/>
            <a:ext cx="5325035" cy="4114800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4791EBD5-9403-4112-8FF8-8B0CE479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507533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26195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sz="1800" b="1" dirty="0">
                <a:latin typeface="Tw Cen MT" panose="020B0602020104020603" pitchFamily="34" charset="0"/>
              </a:rPr>
              <a:t>11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sz="1800" b="1" dirty="0">
                <a:latin typeface="Tw Cen MT" panose="020B0602020104020603" pitchFamily="34" charset="0"/>
              </a:rPr>
              <a:t>– 15 Oct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19 – 23 Oct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261708"/>
            <a:ext cx="1701496" cy="13147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FBB045-7CFB-4205-8E3D-7D8E82B2F91D}"/>
              </a:ext>
            </a:extLst>
          </p:cNvPr>
          <p:cNvGrpSpPr/>
          <p:nvPr/>
        </p:nvGrpSpPr>
        <p:grpSpPr>
          <a:xfrm>
            <a:off x="6053250" y="1404359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A8AC22-2ADA-4831-89F2-88E5FA7A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A0DBE0-3FD8-4DBA-AE6C-B1368E93C1E1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D9B160A-B9D8-4D82-8DDD-43B6224A34D3}"/>
              </a:ext>
            </a:extLst>
          </p:cNvPr>
          <p:cNvSpPr txBox="1"/>
          <p:nvPr/>
        </p:nvSpPr>
        <p:spPr>
          <a:xfrm>
            <a:off x="340345" y="6052321"/>
            <a:ext cx="11470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noticeable change in flooding in South Sudan.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2EF1C50-C519-4120-8DA7-59174AC7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78" y="1476904"/>
            <a:ext cx="5325035" cy="4114800"/>
          </a:xfrm>
          <a:prstGeom prst="rect">
            <a:avLst/>
          </a:prstGeom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D16B7B28-A746-4959-B40F-285DE27FE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6904"/>
            <a:ext cx="5325035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6 – 10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358877" y="1478683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A9A318-BF71-4E9D-A408-6BADA0A5C38A}"/>
              </a:ext>
            </a:extLst>
          </p:cNvPr>
          <p:cNvSpPr txBox="1"/>
          <p:nvPr/>
        </p:nvSpPr>
        <p:spPr>
          <a:xfrm>
            <a:off x="1808061" y="373044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EF0C1-C2C2-4EB5-BDB6-C083F2041555}"/>
              </a:ext>
            </a:extLst>
          </p:cNvPr>
          <p:cNvSpPr txBox="1"/>
          <p:nvPr/>
        </p:nvSpPr>
        <p:spPr>
          <a:xfrm>
            <a:off x="2989506" y="227003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C5F3565-473D-4D11-AAEC-3BB82F786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" y="1551297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11 – 15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1478683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11FD47A-DCC6-45A5-A671-2CB17D376519}"/>
              </a:ext>
            </a:extLst>
          </p:cNvPr>
          <p:cNvSpPr txBox="1"/>
          <p:nvPr/>
        </p:nvSpPr>
        <p:spPr>
          <a:xfrm>
            <a:off x="7772808" y="356381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A3746-33D0-4E99-93C2-6BEC90032DA6}"/>
              </a:ext>
            </a:extLst>
          </p:cNvPr>
          <p:cNvSpPr txBox="1"/>
          <p:nvPr/>
        </p:nvSpPr>
        <p:spPr>
          <a:xfrm>
            <a:off x="9051729" y="219930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DDE39-F6EC-4BC6-B583-ED5CE2100C2C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more flooding along Atbara and significant improvements along Blue Nile in Sudan.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49692</TotalTime>
  <Words>417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Gambia</vt:lpstr>
      <vt:lpstr>Flooding Conditions in Mali and Burkina Faso</vt:lpstr>
      <vt:lpstr>Flooding Conditions in Ghana &amp; Togo</vt:lpstr>
      <vt:lpstr>Flooding in Nigeria 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1784</cp:revision>
  <cp:lastPrinted>2015-08-11T15:53:42Z</cp:lastPrinted>
  <dcterms:created xsi:type="dcterms:W3CDTF">2016-04-22T19:29:16Z</dcterms:created>
  <dcterms:modified xsi:type="dcterms:W3CDTF">2022-10-25T00:12:39Z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