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505" r:id="rId5"/>
    <p:sldId id="669" r:id="rId6"/>
    <p:sldId id="666" r:id="rId7"/>
    <p:sldId id="665" r:id="rId8"/>
    <p:sldId id="670" r:id="rId9"/>
    <p:sldId id="660" r:id="rId10"/>
    <p:sldId id="602" r:id="rId11"/>
    <p:sldId id="604" r:id="rId12"/>
    <p:sldId id="672" r:id="rId13"/>
    <p:sldId id="661" r:id="rId14"/>
    <p:sldId id="649" r:id="rId15"/>
    <p:sldId id="663" r:id="rId16"/>
    <p:sldId id="664" r:id="rId17"/>
  </p:sldIdLst>
  <p:sldSz cx="12192000" cy="6858000"/>
  <p:notesSz cx="6950075" cy="923607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69"/>
            <p14:sldId id="666"/>
            <p14:sldId id="665"/>
            <p14:sldId id="670"/>
            <p14:sldId id="660"/>
            <p14:sldId id="602"/>
            <p14:sldId id="604"/>
            <p14:sldId id="672"/>
            <p14:sldId id="661"/>
            <p14:sldId id="649"/>
            <p14:sldId id="663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3300"/>
    <a:srgbClr val="9933FF"/>
    <a:srgbClr val="FFDD4F"/>
    <a:srgbClr val="FFCC00"/>
    <a:srgbClr val="FF6600"/>
    <a:srgbClr val="E9EDF4"/>
    <a:srgbClr val="D0D8E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96" d="100"/>
          <a:sy n="96" d="100"/>
        </p:scale>
        <p:origin x="10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10/17/2022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October 11,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8A8F9C-7EA8-4604-93D3-AFC93C46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1" t="16666" r="16270" b="6048"/>
          <a:stretch/>
        </p:blipFill>
        <p:spPr>
          <a:xfrm>
            <a:off x="685800" y="1486929"/>
            <a:ext cx="5533279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CC0A79-FBB8-44D5-98ED-1BD8147F2B41}"/>
              </a:ext>
            </a:extLst>
          </p:cNvPr>
          <p:cNvSpPr txBox="1"/>
          <p:nvPr/>
        </p:nvSpPr>
        <p:spPr>
          <a:xfrm>
            <a:off x="6373601" y="5640878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</a:t>
            </a:r>
            <a:r>
              <a:rPr lang="en-US" sz="1600" b="1" dirty="0">
                <a:latin typeface="Tw Cen MT" panose="020B0602020104020603" pitchFamily="34" charset="0"/>
              </a:rPr>
              <a:t> 11 – 15 Oct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54B3F5-F3EB-44F1-9F80-C114F456859D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BCCD1-3D1D-4A37-94AD-6F9C00DDC608}"/>
              </a:ext>
            </a:extLst>
          </p:cNvPr>
          <p:cNvGrpSpPr/>
          <p:nvPr/>
        </p:nvGrpSpPr>
        <p:grpSpPr>
          <a:xfrm>
            <a:off x="6435278" y="1465794"/>
            <a:ext cx="3048000" cy="396466"/>
            <a:chOff x="443445" y="5506720"/>
            <a:chExt cx="3048000" cy="3964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0FDE8B-E58C-44EC-81A0-BA6CCFC5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EE59C2-0040-4725-B8BF-21E0B9F5CFD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8A6BC05-7354-4AA3-B38F-01041964C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80" y="1428748"/>
            <a:ext cx="1775012" cy="1371600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4FB4568F-75F3-42F5-9AA7-84F103FAB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09" y="1509615"/>
            <a:ext cx="5325035" cy="4114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9C7DC3-2791-4803-AC3B-1901B6F719BC}"/>
              </a:ext>
            </a:extLst>
          </p:cNvPr>
          <p:cNvSpPr txBox="1"/>
          <p:nvPr/>
        </p:nvSpPr>
        <p:spPr>
          <a:xfrm>
            <a:off x="609600" y="60123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in southern Chad continuing to deteriorate in October.</a:t>
            </a:r>
          </a:p>
        </p:txBody>
      </p: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4791EBD5-9403-4112-8FF8-8B0CE4796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7533"/>
            <a:ext cx="5325035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89BC6-5CC9-4FFB-AD66-3E64D429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08" t="31145" r="25714" b="20478"/>
          <a:stretch/>
        </p:blipFill>
        <p:spPr>
          <a:xfrm>
            <a:off x="457200" y="1467450"/>
            <a:ext cx="5292323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576500"/>
            <a:ext cx="53250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6 </a:t>
            </a:r>
            <a:r>
              <a:rPr lang="en-US" sz="1800" b="1" dirty="0">
                <a:latin typeface="Tw Cen MT" panose="020B0602020104020603" pitchFamily="34" charset="0"/>
              </a:rPr>
              <a:t>– 10 Oct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4261708"/>
            <a:ext cx="1701496" cy="13147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FBB045-7CFB-4205-8E3D-7D8E82B2F91D}"/>
              </a:ext>
            </a:extLst>
          </p:cNvPr>
          <p:cNvGrpSpPr/>
          <p:nvPr/>
        </p:nvGrpSpPr>
        <p:grpSpPr>
          <a:xfrm>
            <a:off x="6053250" y="1404359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A8AC22-2ADA-4831-89F2-88E5FA7A3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A0DBE0-3FD8-4DBA-AE6C-B1368E93C1E1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D9B160A-B9D8-4D82-8DDD-43B6224A34D3}"/>
              </a:ext>
            </a:extLst>
          </p:cNvPr>
          <p:cNvSpPr txBox="1"/>
          <p:nvPr/>
        </p:nvSpPr>
        <p:spPr>
          <a:xfrm>
            <a:off x="340345" y="6052321"/>
            <a:ext cx="11470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Despite significant decrease in recent river discharge, extent of inundation have </a:t>
            </a:r>
            <a:r>
              <a:rPr lang="en-US" sz="2200" b="1" dirty="0">
                <a:latin typeface="Tw Cen MT" panose="020B0602020104020603" pitchFamily="34" charset="0"/>
              </a:rPr>
              <a:t>NOT</a:t>
            </a:r>
            <a:r>
              <a:rPr lang="en-US" sz="2200" dirty="0">
                <a:latin typeface="Tw Cen MT" panose="020B0602020104020603" pitchFamily="34" charset="0"/>
              </a:rPr>
              <a:t> decreased.</a:t>
            </a:r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D16B7B28-A746-4959-B40F-285DE27FE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78" y="1476904"/>
            <a:ext cx="532503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B347C-E2B0-41B5-9CFF-BCFE2C3EB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0" t="20729" r="27392" b="7778"/>
          <a:stretch/>
        </p:blipFill>
        <p:spPr>
          <a:xfrm>
            <a:off x="457200" y="1478683"/>
            <a:ext cx="4509282" cy="41148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E14EC11-F806-4F3B-9DA5-9A26653BA2EB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Flooding Conditions in Eastern Sudan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263102-FADB-4A02-9191-900792A1BA98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6 – 10 Oct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898E7F-C629-49F1-B721-9BA48C57FFC1}"/>
              </a:ext>
            </a:extLst>
          </p:cNvPr>
          <p:cNvGrpSpPr/>
          <p:nvPr/>
        </p:nvGrpSpPr>
        <p:grpSpPr>
          <a:xfrm>
            <a:off x="2358877" y="1478683"/>
            <a:ext cx="3048000" cy="396466"/>
            <a:chOff x="443445" y="5506720"/>
            <a:chExt cx="3048000" cy="39646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F337A4-8B73-4540-8690-6CEB4ACE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AF4190-B60B-40C3-9D7C-940723766BE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A9A318-BF71-4E9D-A408-6BADA0A5C38A}"/>
              </a:ext>
            </a:extLst>
          </p:cNvPr>
          <p:cNvSpPr txBox="1"/>
          <p:nvPr/>
        </p:nvSpPr>
        <p:spPr>
          <a:xfrm>
            <a:off x="1808061" y="3730443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BEF0C1-C2C2-4EB5-BDB6-C083F2041555}"/>
              </a:ext>
            </a:extLst>
          </p:cNvPr>
          <p:cNvSpPr txBox="1"/>
          <p:nvPr/>
        </p:nvSpPr>
        <p:spPr>
          <a:xfrm>
            <a:off x="2989506" y="227003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AC5F3565-473D-4D11-AAEC-3BB82F786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1" y="1551297"/>
            <a:ext cx="1775012" cy="13716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9633A47-34DC-40F8-842F-739FE73C9820}"/>
              </a:ext>
            </a:extLst>
          </p:cNvPr>
          <p:cNvSpPr/>
          <p:nvPr/>
        </p:nvSpPr>
        <p:spPr>
          <a:xfrm>
            <a:off x="6023278" y="5630276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11 – 15 Oct 2022 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471D2F-3433-406D-B483-BF6167190E71}"/>
              </a:ext>
            </a:extLst>
          </p:cNvPr>
          <p:cNvGrpSpPr/>
          <p:nvPr/>
        </p:nvGrpSpPr>
        <p:grpSpPr>
          <a:xfrm>
            <a:off x="8300313" y="1478683"/>
            <a:ext cx="3048000" cy="396466"/>
            <a:chOff x="443445" y="5506720"/>
            <a:chExt cx="3048000" cy="39646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A300C9-A60E-4841-A72A-CF28C1C5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6849D-7778-460E-95D1-7CD6B59E347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11FD47A-DCC6-45A5-A671-2CB17D376519}"/>
              </a:ext>
            </a:extLst>
          </p:cNvPr>
          <p:cNvSpPr txBox="1"/>
          <p:nvPr/>
        </p:nvSpPr>
        <p:spPr>
          <a:xfrm>
            <a:off x="7772808" y="3563819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Blue Nile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A3746-33D0-4E99-93C2-6BEC90032DA6}"/>
              </a:ext>
            </a:extLst>
          </p:cNvPr>
          <p:cNvSpPr txBox="1"/>
          <p:nvPr/>
        </p:nvSpPr>
        <p:spPr>
          <a:xfrm>
            <a:off x="9051729" y="2199309"/>
            <a:ext cx="772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Atbara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DDE39-F6EC-4BC6-B583-ED5CE2100C2C}"/>
              </a:ext>
            </a:extLst>
          </p:cNvPr>
          <p:cNvSpPr txBox="1"/>
          <p:nvPr/>
        </p:nvSpPr>
        <p:spPr>
          <a:xfrm>
            <a:off x="324605" y="60198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No more flooding along Atbara and significant improvements along Blue Nile in Sudan in October.</a:t>
            </a:r>
          </a:p>
        </p:txBody>
      </p:sp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7CBED-C869-4AE8-93F7-22563D2A1E37}"/>
              </a:ext>
            </a:extLst>
          </p:cNvPr>
          <p:cNvSpPr/>
          <p:nvPr/>
        </p:nvSpPr>
        <p:spPr>
          <a:xfrm>
            <a:off x="462929" y="5650545"/>
            <a:ext cx="5325034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UMD Depth above threshold forecast for: </a:t>
            </a:r>
            <a:r>
              <a:rPr lang="en-US" sz="1700" b="1" dirty="0">
                <a:latin typeface="Tw Cen MT" panose="020B0602020104020603" pitchFamily="34" charset="0"/>
              </a:rPr>
              <a:t>20 Oct 2022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E278794E-F86B-4537-BEFB-001DA7C4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2" y="1498820"/>
            <a:ext cx="52712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80745527-95E6-4048-BE00-B4C5A1151C3A}"/>
              </a:ext>
            </a:extLst>
          </p:cNvPr>
          <p:cNvSpPr txBox="1"/>
          <p:nvPr/>
        </p:nvSpPr>
        <p:spPr>
          <a:xfrm>
            <a:off x="609600" y="6041413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Very little and isolated flooding is detected by VIIRS flood product but forecast still shows above threshold flood water depth along some western Wadis in Yemen.</a:t>
            </a:r>
          </a:p>
        </p:txBody>
      </p:sp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31BF-C7C4-4351-99A5-6D76F7E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Hazard Areas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56D3A7C-50CC-459C-9C7F-641BAD748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24444"/>
          <a:stretch/>
        </p:blipFill>
        <p:spPr>
          <a:xfrm>
            <a:off x="685800" y="1676400"/>
            <a:ext cx="1098816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506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40C91029-BC35-4DF6-90CE-1779744FC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97" y="1539931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9E84C59-1EBD-4FC2-9AB9-88C331B43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70287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 &amp; Gambia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96557" y="529352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E5645-238B-4BF7-A1A5-6A3E4A2CA1CB}"/>
              </a:ext>
            </a:extLst>
          </p:cNvPr>
          <p:cNvGrpSpPr/>
          <p:nvPr/>
        </p:nvGrpSpPr>
        <p:grpSpPr>
          <a:xfrm>
            <a:off x="8507595" y="5277352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CF9B1B-19F7-4F01-B521-16FFD9D6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4AD2C1-4036-4A82-B1D5-5BE5B413855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923413-8450-4DB8-8501-03CD3F5895DA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2022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1B8706A-07A5-4A52-8A15-0A2FF0B76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1" y="4313487"/>
            <a:ext cx="1775012" cy="1371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EA3E6-61AD-4150-A24B-87E767757C27}"/>
              </a:ext>
            </a:extLst>
          </p:cNvPr>
          <p:cNvSpPr txBox="1"/>
          <p:nvPr/>
        </p:nvSpPr>
        <p:spPr>
          <a:xfrm>
            <a:off x="634852" y="6135761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Downstream flooding improved marginally along the Senegal River but deteriorated in Gambia.</a:t>
            </a:r>
          </a:p>
        </p:txBody>
      </p:sp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map&#10;&#10;Description automatically generated">
            <a:extLst>
              <a:ext uri="{FF2B5EF4-FFF2-40B4-BE49-F238E27FC236}">
                <a16:creationId xmlns:a16="http://schemas.microsoft.com/office/drawing/2014/main" id="{D65B4101-00F2-4133-8611-8B82F27B2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30" y="1569220"/>
            <a:ext cx="5325035" cy="41148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153230C-5CB9-461A-9E9D-A2BDF5A7A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8" y="1559328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Burkina Faso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65803-E884-41DF-8CE4-8ABE5A088858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9E2083-8F0F-4DAB-A835-836BD1B223CA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79E5091-75A5-4437-A1FA-00D533C50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93B2CA-C4D2-485F-990C-33EA7BCD01B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34" name="Picture 33" descr="Map&#10;&#10;Description automatically generated">
            <a:extLst>
              <a:ext uri="{FF2B5EF4-FFF2-40B4-BE49-F238E27FC236}">
                <a16:creationId xmlns:a16="http://schemas.microsoft.com/office/drawing/2014/main" id="{88F303CB-4827-4185-BC04-55BA5138D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2" y="4276530"/>
            <a:ext cx="1775012" cy="1371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3130C9-1380-4475-A1B1-B690D8AE18C7}"/>
              </a:ext>
            </a:extLst>
          </p:cNvPr>
          <p:cNvSpPr txBox="1"/>
          <p:nvPr/>
        </p:nvSpPr>
        <p:spPr>
          <a:xfrm>
            <a:off x="7467600" y="3426311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383CE3-17DB-4276-BDE2-D645B8FAF9DD}"/>
              </a:ext>
            </a:extLst>
          </p:cNvPr>
          <p:cNvSpPr txBox="1"/>
          <p:nvPr/>
        </p:nvSpPr>
        <p:spPr>
          <a:xfrm>
            <a:off x="6224095" y="5641855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51543D-C88C-4667-B3B2-8F780D4A3F0B}"/>
              </a:ext>
            </a:extLst>
          </p:cNvPr>
          <p:cNvSpPr txBox="1"/>
          <p:nvPr/>
        </p:nvSpPr>
        <p:spPr>
          <a:xfrm>
            <a:off x="584200" y="60885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conditions improved in central Mali and Burkina Faso in October.</a:t>
            </a:r>
          </a:p>
        </p:txBody>
      </p:sp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3CE83822-6464-4713-93A9-55E0F4AE2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578892"/>
            <a:ext cx="532503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486AA-1BF7-4BB1-8B00-1A9BA692D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65" t="15556" r="10873" b="4937"/>
          <a:stretch/>
        </p:blipFill>
        <p:spPr>
          <a:xfrm>
            <a:off x="685800" y="1571917"/>
            <a:ext cx="5520363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894EC1-ABC8-4AD0-A7FF-6F322DAA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Ghana &amp; Togo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3FD6-6456-491C-B31A-FAF7BF300B10}"/>
              </a:ext>
            </a:extLst>
          </p:cNvPr>
          <p:cNvSpPr txBox="1"/>
          <p:nvPr/>
        </p:nvSpPr>
        <p:spPr>
          <a:xfrm>
            <a:off x="768027" y="5713019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6C3F86-0716-4681-A394-FAD82831C047}"/>
              </a:ext>
            </a:extLst>
          </p:cNvPr>
          <p:cNvGrpSpPr/>
          <p:nvPr/>
        </p:nvGrpSpPr>
        <p:grpSpPr>
          <a:xfrm>
            <a:off x="782707" y="1508760"/>
            <a:ext cx="3048000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3990-49B0-4C22-9809-9DB82C28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C16AF7-0C43-4924-B543-45877031C68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3FBC18F-DD6A-4E67-9CE2-2FDF094CB89B}"/>
              </a:ext>
            </a:extLst>
          </p:cNvPr>
          <p:cNvSpPr txBox="1"/>
          <p:nvPr/>
        </p:nvSpPr>
        <p:spPr>
          <a:xfrm>
            <a:off x="6250193" y="571836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3BA0D4-F3A2-423F-BDE4-9266D1CDB41B}"/>
              </a:ext>
            </a:extLst>
          </p:cNvPr>
          <p:cNvGrpSpPr/>
          <p:nvPr/>
        </p:nvGrpSpPr>
        <p:grpSpPr>
          <a:xfrm>
            <a:off x="6275787" y="1540404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3C04B3-A2EA-419A-8DD4-886E20242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AECE9F-C0F1-4321-9298-BAD4B695BDE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0C8E0B4-3E4F-46CD-90A8-B3F3ED8D6FAE}"/>
              </a:ext>
            </a:extLst>
          </p:cNvPr>
          <p:cNvSpPr txBox="1"/>
          <p:nvPr/>
        </p:nvSpPr>
        <p:spPr>
          <a:xfrm>
            <a:off x="584200" y="60885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More areas were inundated in Ghana and Togo in October.</a:t>
            </a:r>
          </a:p>
        </p:txBody>
      </p:sp>
    </p:spTree>
    <p:extLst>
      <p:ext uri="{BB962C8B-B14F-4D97-AF65-F5344CB8AC3E}">
        <p14:creationId xmlns:p14="http://schemas.microsoft.com/office/powerpoint/2010/main" val="40737593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6FB75114-DE64-4090-A887-2475071A2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90999"/>
            <a:ext cx="5325035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DFFF2-BDE1-40E4-A0F8-C473B3CE5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10" t="20588" r="21574" b="5555"/>
          <a:stretch/>
        </p:blipFill>
        <p:spPr>
          <a:xfrm>
            <a:off x="685800" y="1477018"/>
            <a:ext cx="4534579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85799" y="5618203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6 – 10 Oct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88783" y="1421732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5FD257-7CAB-463F-9284-B715E1C83C39}"/>
              </a:ext>
            </a:extLst>
          </p:cNvPr>
          <p:cNvSpPr txBox="1"/>
          <p:nvPr/>
        </p:nvSpPr>
        <p:spPr>
          <a:xfrm>
            <a:off x="1503450" y="2438400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FC277-4413-4BD0-B2C5-157EC16A4D1F}"/>
              </a:ext>
            </a:extLst>
          </p:cNvPr>
          <p:cNvSpPr txBox="1"/>
          <p:nvPr/>
        </p:nvSpPr>
        <p:spPr>
          <a:xfrm>
            <a:off x="4724400" y="2305722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505817-48C0-4131-A22D-A876B3A34AFF}"/>
              </a:ext>
            </a:extLst>
          </p:cNvPr>
          <p:cNvSpPr txBox="1"/>
          <p:nvPr/>
        </p:nvSpPr>
        <p:spPr>
          <a:xfrm>
            <a:off x="3767817" y="40386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7FAEE-FC74-45C3-A635-E8804C1E551B}"/>
              </a:ext>
            </a:extLst>
          </p:cNvPr>
          <p:cNvSpPr txBox="1"/>
          <p:nvPr/>
        </p:nvSpPr>
        <p:spPr>
          <a:xfrm>
            <a:off x="1323042" y="3911770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AF5AA9-5614-4DB8-B076-3FFEC342B07D}"/>
              </a:ext>
            </a:extLst>
          </p:cNvPr>
          <p:cNvSpPr txBox="1"/>
          <p:nvPr/>
        </p:nvSpPr>
        <p:spPr>
          <a:xfrm>
            <a:off x="6096000" y="5602554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11– 15 Oct 2022</a:t>
            </a:r>
          </a:p>
        </p:txBody>
      </p:sp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D19BE4B9-B2ED-4F56-AB24-1FF8FD7AB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11" y="4495801"/>
            <a:ext cx="1458932" cy="112735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B604E51-9DA3-4B8A-B6B1-2AD59232E48C}"/>
              </a:ext>
            </a:extLst>
          </p:cNvPr>
          <p:cNvGrpSpPr/>
          <p:nvPr/>
        </p:nvGrpSpPr>
        <p:grpSpPr>
          <a:xfrm>
            <a:off x="8180141" y="5175667"/>
            <a:ext cx="3048000" cy="396466"/>
            <a:chOff x="443445" y="5506720"/>
            <a:chExt cx="3048000" cy="39646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623F6FA-0872-4D85-AE5F-2D625DAF8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6EFBFF-DF8F-411D-89BF-041B4076DA0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F091E12-7AD1-45E0-84C9-DA3A1499FEF0}"/>
              </a:ext>
            </a:extLst>
          </p:cNvPr>
          <p:cNvSpPr txBox="1"/>
          <p:nvPr/>
        </p:nvSpPr>
        <p:spPr>
          <a:xfrm>
            <a:off x="6925048" y="2189098"/>
            <a:ext cx="73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Sokoto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2772F7-2378-44D4-8A12-2CBEE72A7917}"/>
              </a:ext>
            </a:extLst>
          </p:cNvPr>
          <p:cNvSpPr txBox="1"/>
          <p:nvPr/>
        </p:nvSpPr>
        <p:spPr>
          <a:xfrm>
            <a:off x="9674582" y="2116064"/>
            <a:ext cx="1054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Komadugu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A79347-B1B0-4223-A163-AFFCD6CF8E65}"/>
              </a:ext>
            </a:extLst>
          </p:cNvPr>
          <p:cNvSpPr txBox="1"/>
          <p:nvPr/>
        </p:nvSpPr>
        <p:spPr>
          <a:xfrm>
            <a:off x="9369823" y="40386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Benue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BD364E-7B30-4067-BBFA-6B0AB0AB7830}"/>
              </a:ext>
            </a:extLst>
          </p:cNvPr>
          <p:cNvSpPr txBox="1"/>
          <p:nvPr/>
        </p:nvSpPr>
        <p:spPr>
          <a:xfrm>
            <a:off x="6925048" y="3856780"/>
            <a:ext cx="6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Niger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1D4776-7FAA-4499-9770-3D7E434FAC51}"/>
              </a:ext>
            </a:extLst>
          </p:cNvPr>
          <p:cNvSpPr txBox="1"/>
          <p:nvPr/>
        </p:nvSpPr>
        <p:spPr>
          <a:xfrm>
            <a:off x="584200" y="6012359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The entire path of both Niger and Benue Rivers experienced flooding in the current season.</a:t>
            </a:r>
          </a:p>
        </p:txBody>
      </p:sp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3F66-D589-4CF5-ACD9-48CC39D0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Nigeria Compared to 2021 (last season)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32D0D366-877B-4BB9-AA2C-047A6539E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6" y="1508760"/>
            <a:ext cx="5325036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83105D-9488-48EC-8F72-61BFFBAC2324}"/>
              </a:ext>
            </a:extLst>
          </p:cNvPr>
          <p:cNvSpPr txBox="1"/>
          <p:nvPr/>
        </p:nvSpPr>
        <p:spPr>
          <a:xfrm>
            <a:off x="682486" y="5653377"/>
            <a:ext cx="53250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 flood map for September 2022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41880-F989-440B-A75C-663A2552B643}"/>
              </a:ext>
            </a:extLst>
          </p:cNvPr>
          <p:cNvSpPr txBox="1"/>
          <p:nvPr/>
        </p:nvSpPr>
        <p:spPr>
          <a:xfrm>
            <a:off x="586409" y="6086326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Current season flooding is worse than last season (2021)</a:t>
            </a:r>
          </a:p>
        </p:txBody>
      </p:sp>
      <p:pic>
        <p:nvPicPr>
          <p:cNvPr id="4" name="Picture 3" descr="Chart, map&#10;&#10;Description automatically generated">
            <a:extLst>
              <a:ext uri="{FF2B5EF4-FFF2-40B4-BE49-F238E27FC236}">
                <a16:creationId xmlns:a16="http://schemas.microsoft.com/office/drawing/2014/main" id="{A2209E24-690D-4BFC-910C-A1BAC3D8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77" y="1508760"/>
            <a:ext cx="5325035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03C178-8174-47B2-B797-D0EC7C37E423}"/>
              </a:ext>
            </a:extLst>
          </p:cNvPr>
          <p:cNvSpPr txBox="1"/>
          <p:nvPr/>
        </p:nvSpPr>
        <p:spPr>
          <a:xfrm>
            <a:off x="6277240" y="5653377"/>
            <a:ext cx="53250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 flood map for 2021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06E498-505C-471E-BB8B-6E1A8637E463}"/>
              </a:ext>
            </a:extLst>
          </p:cNvPr>
          <p:cNvSpPr txBox="1"/>
          <p:nvPr/>
        </p:nvSpPr>
        <p:spPr>
          <a:xfrm>
            <a:off x="692425" y="4721882"/>
            <a:ext cx="13666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Flooded area</a:t>
            </a:r>
          </a:p>
          <a:p>
            <a:r>
              <a:rPr lang="en-US" sz="1600" b="1" dirty="0">
                <a:latin typeface="Tw Cen MT" panose="020B0602020104020603" pitchFamily="34" charset="0"/>
              </a:rPr>
              <a:t>18,528 km</a:t>
            </a:r>
            <a:r>
              <a:rPr lang="en-US" sz="1600" b="1" baseline="30000" dirty="0"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DEB5A-0ABB-4C68-87EA-20D7B1E1E1B7}"/>
              </a:ext>
            </a:extLst>
          </p:cNvPr>
          <p:cNvSpPr txBox="1"/>
          <p:nvPr/>
        </p:nvSpPr>
        <p:spPr>
          <a:xfrm>
            <a:off x="6288709" y="4721882"/>
            <a:ext cx="13666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Flooded area</a:t>
            </a:r>
          </a:p>
          <a:p>
            <a:r>
              <a:rPr lang="en-US" sz="1600" b="1" dirty="0">
                <a:latin typeface="Tw Cen MT" panose="020B0602020104020603" pitchFamily="34" charset="0"/>
              </a:rPr>
              <a:t>15,294 km</a:t>
            </a:r>
            <a:r>
              <a:rPr lang="en-US" sz="1600" b="1" baseline="30000" dirty="0"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C3452D-A4B7-4368-B61C-C4E2D5B0FECC}"/>
              </a:ext>
            </a:extLst>
          </p:cNvPr>
          <p:cNvSpPr txBox="1"/>
          <p:nvPr/>
        </p:nvSpPr>
        <p:spPr>
          <a:xfrm>
            <a:off x="705678" y="1566446"/>
            <a:ext cx="6659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0"/>
              </a:rPr>
              <a:t>2022</a:t>
            </a:r>
            <a:endParaRPr lang="en-US" sz="1600" b="1" baseline="30000" dirty="0">
              <a:latin typeface="Tw Cen MT" panose="020B06020201040206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802874-C31D-4CD5-B30D-6D1B38BB45FE}"/>
              </a:ext>
            </a:extLst>
          </p:cNvPr>
          <p:cNvSpPr txBox="1"/>
          <p:nvPr/>
        </p:nvSpPr>
        <p:spPr>
          <a:xfrm>
            <a:off x="6369522" y="1543764"/>
            <a:ext cx="6659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0"/>
              </a:rPr>
              <a:t>2021</a:t>
            </a:r>
            <a:endParaRPr lang="en-US" sz="1600" b="1" baseline="30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033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B07A3E6-4EF0-4653-983B-9DD7940F4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508760"/>
            <a:ext cx="4733364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53F66-D589-4CF5-ACD9-48CC39D0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Nigeria Compared to 2012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32D0D366-877B-4BB9-AA2C-047A6539E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" y="1508760"/>
            <a:ext cx="4733365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83105D-9488-48EC-8F72-61BFFBAC2324}"/>
              </a:ext>
            </a:extLst>
          </p:cNvPr>
          <p:cNvSpPr txBox="1"/>
          <p:nvPr/>
        </p:nvSpPr>
        <p:spPr>
          <a:xfrm>
            <a:off x="682486" y="5224046"/>
            <a:ext cx="53250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 flood map for September 2022 (10 m res.)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41880-F989-440B-A75C-663A2552B643}"/>
              </a:ext>
            </a:extLst>
          </p:cNvPr>
          <p:cNvSpPr txBox="1"/>
          <p:nvPr/>
        </p:nvSpPr>
        <p:spPr>
          <a:xfrm>
            <a:off x="609600" y="5597604"/>
            <a:ext cx="1140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2012 was one of the worst flooding during the past decade.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2022 inundated areas are more than 2012, however 2012 inundation map was computed from 30 m Landsat and likely to have less inundated areas mapped.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3C178-8174-47B2-B797-D0EC7C37E423}"/>
              </a:ext>
            </a:extLst>
          </p:cNvPr>
          <p:cNvSpPr txBox="1"/>
          <p:nvPr/>
        </p:nvSpPr>
        <p:spPr>
          <a:xfrm>
            <a:off x="6277240" y="5224046"/>
            <a:ext cx="53250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 flood map for 2012 (based on 30 m Landsat)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072F5-0A54-4BFF-8A60-2BC6F63C1E3F}"/>
              </a:ext>
            </a:extLst>
          </p:cNvPr>
          <p:cNvSpPr txBox="1"/>
          <p:nvPr/>
        </p:nvSpPr>
        <p:spPr>
          <a:xfrm>
            <a:off x="6366209" y="4517798"/>
            <a:ext cx="13299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Flooded area</a:t>
            </a:r>
          </a:p>
          <a:p>
            <a:r>
              <a:rPr lang="en-US" sz="1600" b="1" dirty="0">
                <a:latin typeface="Tw Cen MT" panose="020B0602020104020603" pitchFamily="34" charset="0"/>
              </a:rPr>
              <a:t>11,148 km</a:t>
            </a:r>
            <a:r>
              <a:rPr lang="en-US" sz="1600" b="1" baseline="30000" dirty="0"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74660-01AE-4590-B72C-DF16378049D9}"/>
              </a:ext>
            </a:extLst>
          </p:cNvPr>
          <p:cNvSpPr txBox="1"/>
          <p:nvPr/>
        </p:nvSpPr>
        <p:spPr>
          <a:xfrm>
            <a:off x="705678" y="4517798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Flooded area</a:t>
            </a:r>
          </a:p>
          <a:p>
            <a:r>
              <a:rPr lang="en-US" sz="1600" b="1" dirty="0">
                <a:latin typeface="Tw Cen MT" panose="020B0602020104020603" pitchFamily="34" charset="0"/>
              </a:rPr>
              <a:t>18,528 km</a:t>
            </a:r>
            <a:r>
              <a:rPr lang="en-US" sz="1600" b="1" baseline="30000" dirty="0"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C9567E-1AC0-4A0A-9240-340E07E77368}"/>
              </a:ext>
            </a:extLst>
          </p:cNvPr>
          <p:cNvSpPr txBox="1"/>
          <p:nvPr/>
        </p:nvSpPr>
        <p:spPr>
          <a:xfrm>
            <a:off x="705678" y="1566446"/>
            <a:ext cx="6659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0"/>
              </a:rPr>
              <a:t>2022</a:t>
            </a:r>
            <a:endParaRPr lang="en-US" sz="1600" b="1" baseline="30000" dirty="0">
              <a:latin typeface="Tw Cen MT" panose="020B06020201040206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3327E0-6511-4A77-B5AE-6928A5C4C7D1}"/>
              </a:ext>
            </a:extLst>
          </p:cNvPr>
          <p:cNvSpPr txBox="1"/>
          <p:nvPr/>
        </p:nvSpPr>
        <p:spPr>
          <a:xfrm>
            <a:off x="6369522" y="1543764"/>
            <a:ext cx="6659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0"/>
              </a:rPr>
              <a:t>2012</a:t>
            </a:r>
            <a:endParaRPr lang="en-US" sz="1600" b="1" baseline="30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325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21F3-8982-4454-AD23-6CCD7FAF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Nigeria Compared to 2012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A7E6B-25CE-4173-AFFC-D119F27B4866}"/>
              </a:ext>
            </a:extLst>
          </p:cNvPr>
          <p:cNvSpPr txBox="1"/>
          <p:nvPr/>
        </p:nvSpPr>
        <p:spPr>
          <a:xfrm>
            <a:off x="404191" y="6029077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2022 flooding extent is more likely to exceed the flooding extent of 2012.  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6E0715A-0661-40C5-ACCC-3429D5E56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t="28215" r="26802" b="7376"/>
          <a:stretch/>
        </p:blipFill>
        <p:spPr>
          <a:xfrm>
            <a:off x="457200" y="1375643"/>
            <a:ext cx="5394062" cy="45720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8C20E2D-FF92-466C-9F3E-1B7C1ED352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/>
          <a:stretch/>
        </p:blipFill>
        <p:spPr>
          <a:xfrm>
            <a:off x="5887705" y="1363624"/>
            <a:ext cx="6080836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58E3F0-227E-418E-A605-6C969782A31F}"/>
              </a:ext>
            </a:extLst>
          </p:cNvPr>
          <p:cNvSpPr txBox="1"/>
          <p:nvPr/>
        </p:nvSpPr>
        <p:spPr>
          <a:xfrm>
            <a:off x="4447276" y="1378956"/>
            <a:ext cx="13666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Oct 13, 2012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083F9-0858-49E4-A926-507E501BDBC8}"/>
              </a:ext>
            </a:extLst>
          </p:cNvPr>
          <p:cNvSpPr txBox="1"/>
          <p:nvPr/>
        </p:nvSpPr>
        <p:spPr>
          <a:xfrm>
            <a:off x="10539963" y="1370236"/>
            <a:ext cx="13666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Oct 11, 2022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66B2F0-E75A-48DD-B5E8-500804232739}"/>
              </a:ext>
            </a:extLst>
          </p:cNvPr>
          <p:cNvSpPr txBox="1"/>
          <p:nvPr/>
        </p:nvSpPr>
        <p:spPr>
          <a:xfrm>
            <a:off x="470452" y="5597070"/>
            <a:ext cx="13666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MODIS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16354-DDB5-43FC-9737-693C84CD98EB}"/>
              </a:ext>
            </a:extLst>
          </p:cNvPr>
          <p:cNvSpPr txBox="1"/>
          <p:nvPr/>
        </p:nvSpPr>
        <p:spPr>
          <a:xfrm>
            <a:off x="5894408" y="5577815"/>
            <a:ext cx="13666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VIIRS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1303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49543</TotalTime>
  <Words>589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Hazard Areas</vt:lpstr>
      <vt:lpstr>Flooding Conditions in Senegal &amp; Gambia</vt:lpstr>
      <vt:lpstr>Flooding Conditions in Mali and Burkina Faso</vt:lpstr>
      <vt:lpstr>Flooding Conditions in Ghana &amp; Togo</vt:lpstr>
      <vt:lpstr>Flooding Conditions in Nigeria</vt:lpstr>
      <vt:lpstr>Flooding in Nigeria Compared to 2021 (last season)</vt:lpstr>
      <vt:lpstr>Flooding in Nigeria Compared to 2012</vt:lpstr>
      <vt:lpstr>Flooding in Nigeria Compared to 2012</vt:lpstr>
      <vt:lpstr>Flooding Conditions in Chad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1769</cp:revision>
  <cp:lastPrinted>2015-08-11T15:53:42Z</cp:lastPrinted>
  <dcterms:created xsi:type="dcterms:W3CDTF">2016-04-22T19:29:16Z</dcterms:created>
  <dcterms:modified xsi:type="dcterms:W3CDTF">2022-10-18T01:12:18Z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