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05" r:id="rId5"/>
    <p:sldId id="669" r:id="rId6"/>
    <p:sldId id="666" r:id="rId7"/>
    <p:sldId id="665" r:id="rId8"/>
    <p:sldId id="670" r:id="rId9"/>
    <p:sldId id="660" r:id="rId10"/>
    <p:sldId id="671" r:id="rId11"/>
    <p:sldId id="661" r:id="rId12"/>
    <p:sldId id="649" r:id="rId13"/>
    <p:sldId id="663" r:id="rId14"/>
    <p:sldId id="664" r:id="rId15"/>
  </p:sldIdLst>
  <p:sldSz cx="12192000" cy="6858000"/>
  <p:notesSz cx="6950075" cy="9236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60"/>
            <p14:sldId id="671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11,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B347C-E2B0-41B5-9CFF-BCFE2C3E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0" t="20729" r="27392" b="7778"/>
          <a:stretch/>
        </p:blipFill>
        <p:spPr>
          <a:xfrm>
            <a:off x="6096000" y="1478683"/>
            <a:ext cx="4509282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9F0FC82-A59B-4802-9574-EF7ABFCC6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8683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28 Sep – 2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717284" y="5205561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1808061" y="373044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6 – 10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C328D3-43C6-47BE-A89E-08920B938C34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Conditions along Blue Nile and Atbara are improving gradually.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7772808" y="3563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9051729" y="219930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467645" y="5525046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 forecast for: </a:t>
            </a:r>
            <a:r>
              <a:rPr lang="en-US" sz="1700" b="1" dirty="0">
                <a:latin typeface="Tw Cen MT" panose="020B0602020104020603" pitchFamily="34" charset="0"/>
              </a:rPr>
              <a:t>15 Oct 2022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C81FDA48-36B7-4AB1-A915-B572C19E2E8E}"/>
              </a:ext>
            </a:extLst>
          </p:cNvPr>
          <p:cNvSpPr txBox="1"/>
          <p:nvPr/>
        </p:nvSpPr>
        <p:spPr>
          <a:xfrm>
            <a:off x="347516" y="6041413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Very little and isolated flooding is detected by VIIRS flood product but forecast still shows above threshold flood water depth along the western Wadis in Yemen.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5321E8D-C60B-4488-9FEC-25069062C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4121"/>
          <a:stretch/>
        </p:blipFill>
        <p:spPr bwMode="auto">
          <a:xfrm>
            <a:off x="467645" y="1710531"/>
            <a:ext cx="5856941" cy="36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06C33CD-2F1E-4AA6-AFAA-F2CE8994B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30000"/>
          <a:stretch/>
        </p:blipFill>
        <p:spPr>
          <a:xfrm>
            <a:off x="752799" y="1905000"/>
            <a:ext cx="112106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2081F4-9FBF-4048-B296-F26F9EBC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4" t="15556" r="12223" b="6666"/>
          <a:stretch/>
        </p:blipFill>
        <p:spPr>
          <a:xfrm>
            <a:off x="6039678" y="1584425"/>
            <a:ext cx="5290457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9E84C59-1EBD-4FC2-9AB9-88C331B43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028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Gambia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6557" y="529352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Downstream flooding improved marginally along the Senegal River but deteriorated in Gambia.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5F5F2-649C-4E1B-8BB6-3F7448B1F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t="15557" r="15594" b="5555"/>
          <a:stretch/>
        </p:blipFill>
        <p:spPr>
          <a:xfrm>
            <a:off x="6299197" y="1561588"/>
            <a:ext cx="5042079" cy="4114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53230C-5CB9-461A-9E9D-A2BDF5A7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" y="1559328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4B43F-5043-4F04-8D89-3A76B6F039DB}"/>
              </a:ext>
            </a:extLst>
          </p:cNvPr>
          <p:cNvSpPr txBox="1"/>
          <p:nvPr/>
        </p:nvSpPr>
        <p:spPr>
          <a:xfrm>
            <a:off x="584200" y="6088559"/>
            <a:ext cx="1140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Conditions remained constant in central Mali and Burkina Faso, however Niger discharge expected to be decline to 2-yr return period in October.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" y="4276530"/>
            <a:ext cx="1775012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7467600" y="3426311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06436C-1338-4BD9-A254-95A6836C04B5}"/>
              </a:ext>
            </a:extLst>
          </p:cNvPr>
          <p:cNvSpPr>
            <a:spLocks noChangeAspect="1"/>
          </p:cNvSpPr>
          <p:nvPr/>
        </p:nvSpPr>
        <p:spPr>
          <a:xfrm>
            <a:off x="9982200" y="236220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4CB778-5130-4F0E-BD18-34F9BC82CEC5}"/>
              </a:ext>
            </a:extLst>
          </p:cNvPr>
          <p:cNvCxnSpPr>
            <a:cxnSpLocks/>
          </p:cNvCxnSpPr>
          <p:nvPr/>
        </p:nvCxnSpPr>
        <p:spPr>
          <a:xfrm>
            <a:off x="9104502" y="2194560"/>
            <a:ext cx="877698" cy="2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ischarge Hydrograph (ECMWF-ENS)">
            <a:extLst>
              <a:ext uri="{FF2B5EF4-FFF2-40B4-BE49-F238E27FC236}">
                <a16:creationId xmlns:a16="http://schemas.microsoft.com/office/drawing/2014/main" id="{A4A9AA1C-F38F-479B-8798-07F7D9E8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23" y="1508760"/>
            <a:ext cx="28875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83CE3-17DB-4276-BDE2-D645B8FAF9DD}"/>
              </a:ext>
            </a:extLst>
          </p:cNvPr>
          <p:cNvSpPr txBox="1"/>
          <p:nvPr/>
        </p:nvSpPr>
        <p:spPr>
          <a:xfrm>
            <a:off x="6224095" y="5641855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D486AA-1BF7-4BB1-8B00-1A9BA692D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65" t="15556" r="10873" b="4937"/>
          <a:stretch/>
        </p:blipFill>
        <p:spPr>
          <a:xfrm>
            <a:off x="6286500" y="1571917"/>
            <a:ext cx="5520363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47BED6F-613D-41F4-9B69-EF7F23CC0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9726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42B6C-E6C7-42B8-AF9E-1D6639FD4B8F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along White Volta in Ghana and Togo.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FBC18F-DD6A-4E67-9CE2-2FDF094CB89B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A0D4-F3A2-423F-BDE4-9266D1CDB41B}"/>
              </a:ext>
            </a:extLst>
          </p:cNvPr>
          <p:cNvGrpSpPr/>
          <p:nvPr/>
        </p:nvGrpSpPr>
        <p:grpSpPr>
          <a:xfrm>
            <a:off x="6275787" y="154040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C04B3-A2EA-419A-8DD4-886E2024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AECE9F-C0F1-4321-9298-BAD4B695BDE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DFFF2-BDE1-40E4-A0F8-C473B3CE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0" t="20588" r="21574" b="5555"/>
          <a:stretch/>
        </p:blipFill>
        <p:spPr>
          <a:xfrm>
            <a:off x="6394781" y="1477018"/>
            <a:ext cx="4534579" cy="4114800"/>
          </a:xfrm>
          <a:prstGeom prst="rect">
            <a:avLst/>
          </a:prstGeom>
        </p:spPr>
      </p:pic>
      <p:pic>
        <p:nvPicPr>
          <p:cNvPr id="5" name="Picture 4" descr="A map of the area&#10;&#10;Description automatically generated with low confidence">
            <a:extLst>
              <a:ext uri="{FF2B5EF4-FFF2-40B4-BE49-F238E27FC236}">
                <a16:creationId xmlns:a16="http://schemas.microsoft.com/office/drawing/2014/main" id="{D4A4972A-0A17-4B7A-ABD7-325E3EEFF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5" y="147400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767817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AF5AA9-5614-4DB8-B076-3FFEC342B07D}"/>
              </a:ext>
            </a:extLst>
          </p:cNvPr>
          <p:cNvSpPr txBox="1"/>
          <p:nvPr/>
        </p:nvSpPr>
        <p:spPr>
          <a:xfrm>
            <a:off x="6333565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D19BE4B9-B2ED-4F56-AB24-1FF8FD7AB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1" y="4495801"/>
            <a:ext cx="1458932" cy="11273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04E51-9DA3-4B8A-B6B1-2AD59232E48C}"/>
              </a:ext>
            </a:extLst>
          </p:cNvPr>
          <p:cNvGrpSpPr/>
          <p:nvPr/>
        </p:nvGrpSpPr>
        <p:grpSpPr>
          <a:xfrm>
            <a:off x="8180141" y="5175667"/>
            <a:ext cx="3048000" cy="396466"/>
            <a:chOff x="443445" y="5506720"/>
            <a:chExt cx="3048000" cy="3964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23F6FA-0872-4D85-AE5F-2D625DAF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6EFBFF-DF8F-411D-89BF-041B4076DA0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F091E12-7AD1-45E0-84C9-DA3A1499FEF0}"/>
              </a:ext>
            </a:extLst>
          </p:cNvPr>
          <p:cNvSpPr txBox="1"/>
          <p:nvPr/>
        </p:nvSpPr>
        <p:spPr>
          <a:xfrm>
            <a:off x="6925048" y="2189098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2772F7-2378-44D4-8A12-2CBEE72A7917}"/>
              </a:ext>
            </a:extLst>
          </p:cNvPr>
          <p:cNvSpPr txBox="1"/>
          <p:nvPr/>
        </p:nvSpPr>
        <p:spPr>
          <a:xfrm>
            <a:off x="9674582" y="2116064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A79347-B1B0-4223-A163-AFFCD6CF8E65}"/>
              </a:ext>
            </a:extLst>
          </p:cNvPr>
          <p:cNvSpPr txBox="1"/>
          <p:nvPr/>
        </p:nvSpPr>
        <p:spPr>
          <a:xfrm>
            <a:off x="9369823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D364E-7B30-4067-BBFA-6B0AB0AB7830}"/>
              </a:ext>
            </a:extLst>
          </p:cNvPr>
          <p:cNvSpPr txBox="1"/>
          <p:nvPr/>
        </p:nvSpPr>
        <p:spPr>
          <a:xfrm>
            <a:off x="6925048" y="385678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28C964-6367-4DBF-9928-AEAF7FE93B90}"/>
              </a:ext>
            </a:extLst>
          </p:cNvPr>
          <p:cNvSpPr txBox="1"/>
          <p:nvPr/>
        </p:nvSpPr>
        <p:spPr>
          <a:xfrm>
            <a:off x="6258906" y="5403399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" panose="020B0602020104020603" pitchFamily="34" charset="0"/>
              </a:rPr>
              <a:t>IC flood map (Sep 1-13, 2022)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FE4D18-3B6C-4F92-9022-47B5E2BE0309}"/>
              </a:ext>
            </a:extLst>
          </p:cNvPr>
          <p:cNvSpPr txBox="1"/>
          <p:nvPr/>
        </p:nvSpPr>
        <p:spPr>
          <a:xfrm>
            <a:off x="584200" y="6046113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The entire path of Niger and Benue Rivers are still flooded but conditions have improved along the Sokoto and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Rivers. 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447D-6EE8-40E1-9802-AFAD1C56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Forecast for Niger 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AB086-4858-47DD-BA34-B5DA7024373C}"/>
              </a:ext>
            </a:extLst>
          </p:cNvPr>
          <p:cNvSpPr txBox="1"/>
          <p:nvPr/>
        </p:nvSpPr>
        <p:spPr>
          <a:xfrm>
            <a:off x="546100" y="531131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Discharge on the Niger River in Niamey Niger is expected to rise to 5-yr return period level but expected to be at 2-yr return period level downstream in Nigeria.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5110-A31C-4278-92A1-7478CD6361A6}"/>
              </a:ext>
            </a:extLst>
          </p:cNvPr>
          <p:cNvSpPr txBox="1"/>
          <p:nvPr/>
        </p:nvSpPr>
        <p:spPr>
          <a:xfrm>
            <a:off x="6714565" y="4264452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Niger discharge at Niger-Nigeria boarder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3" name="Picture 2" descr="Discharge Hydrograph (ECMWF-ENS)">
            <a:extLst>
              <a:ext uri="{FF2B5EF4-FFF2-40B4-BE49-F238E27FC236}">
                <a16:creationId xmlns:a16="http://schemas.microsoft.com/office/drawing/2014/main" id="{902A8551-788E-43EC-91EF-DA36A408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03236"/>
            <a:ext cx="5486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scharge Hydrograph (ECMWF-ENS)">
            <a:extLst>
              <a:ext uri="{FF2B5EF4-FFF2-40B4-BE49-F238E27FC236}">
                <a16:creationId xmlns:a16="http://schemas.microsoft.com/office/drawing/2014/main" id="{0FC04281-D33D-45DB-8385-CBFBF675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" y="1687996"/>
            <a:ext cx="5486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1DE1E2-0B71-422B-B05D-C91E6ADA06B9}"/>
              </a:ext>
            </a:extLst>
          </p:cNvPr>
          <p:cNvSpPr txBox="1"/>
          <p:nvPr/>
        </p:nvSpPr>
        <p:spPr>
          <a:xfrm>
            <a:off x="1108038" y="4264452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Niger discharge at Niamey Niger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27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A8F9C-7EA8-4604-93D3-AFC93C46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1" t="16666" r="16270" b="6048"/>
          <a:stretch/>
        </p:blipFill>
        <p:spPr>
          <a:xfrm>
            <a:off x="6269478" y="1486929"/>
            <a:ext cx="5533279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8F4281F-E430-4EC1-886C-08548CBAC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5855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0" y="1428748"/>
            <a:ext cx="1775012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F29BD2-62F5-423A-98AC-2F23C654B5E3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remained constant in Chad and Central African Republic.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89BC6-5CC9-4FFB-AD66-3E64D429B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8" t="31145" r="25714" b="20478"/>
          <a:stretch/>
        </p:blipFill>
        <p:spPr>
          <a:xfrm>
            <a:off x="6034269" y="1467450"/>
            <a:ext cx="5292323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6184B47-2B10-4B22-86C7-C6E05AA6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04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28 </a:t>
            </a:r>
            <a:r>
              <a:rPr lang="en-US" sz="1800" b="1" dirty="0">
                <a:latin typeface="Tw Cen MT" panose="020B0602020104020603" pitchFamily="34" charset="0"/>
              </a:rPr>
              <a:t>Sep – 2 Oct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South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49514</TotalTime>
  <Words>501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Gambia</vt:lpstr>
      <vt:lpstr>Flooding Conditions in Mali and Burkina Faso</vt:lpstr>
      <vt:lpstr>Flooding Conditions in Ghana &amp; Togo</vt:lpstr>
      <vt:lpstr>Flooding Conditions in Nigeria</vt:lpstr>
      <vt:lpstr>Discharge Forecast for Niger River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1762</cp:revision>
  <cp:lastPrinted>2015-08-11T15:53:42Z</cp:lastPrinted>
  <dcterms:created xsi:type="dcterms:W3CDTF">2016-04-22T19:29:16Z</dcterms:created>
  <dcterms:modified xsi:type="dcterms:W3CDTF">2022-10-11T14:26:34Z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