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51" r:id="rId6"/>
    <p:sldId id="649" r:id="rId7"/>
    <p:sldId id="667" r:id="rId8"/>
    <p:sldId id="650" r:id="rId9"/>
    <p:sldId id="656" r:id="rId10"/>
    <p:sldId id="662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7"/>
            <p14:sldId id="650"/>
            <p14:sldId id="656"/>
            <p14:sldId id="66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8" d="100"/>
          <a:sy n="88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28,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43FAE5F-47E8-4BD8-9713-6DB99F66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1333"/>
          <a:stretch/>
        </p:blipFill>
        <p:spPr>
          <a:xfrm>
            <a:off x="609600" y="1508760"/>
            <a:ext cx="887505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7A2B87F-259E-47B6-BA39-277A9CBA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13" y="1489186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DCB8A40-0F89-49C4-A213-827E166D7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18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conditions improved compared to last week.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16-20 Mar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23-27 Mar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E42FF54-A95B-4624-A27E-DFCA7356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6" y="1666491"/>
            <a:ext cx="5325035" cy="41148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312E39F-5D6D-47DA-9E99-4E77126C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99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324598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Mar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23FDE-7E4A-4B76-B809-2B31315DD56F}"/>
              </a:ext>
            </a:extLst>
          </p:cNvPr>
          <p:cNvSpPr txBox="1"/>
          <p:nvPr/>
        </p:nvSpPr>
        <p:spPr>
          <a:xfrm>
            <a:off x="4141842" y="5421867"/>
            <a:ext cx="18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Before TC Gombe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33C26-AA91-4B80-BCF8-121FECAB7ABF}"/>
              </a:ext>
            </a:extLst>
          </p:cNvPr>
          <p:cNvSpPr txBox="1"/>
          <p:nvPr/>
        </p:nvSpPr>
        <p:spPr>
          <a:xfrm>
            <a:off x="10011040" y="5402050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After TC Gombe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13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continues in southern Malawi and coastal Mozambique with no significant improvement.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666F927-4C89-41F6-A860-C9CBF4321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76" y="1435459"/>
            <a:ext cx="5916706" cy="45720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A26E396-8BF9-4FF9-A787-058EFBB8E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Continues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March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Newly inundated areas in Botswana and Namibia.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Mar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scharge Hydrograph (ECMWF-ENS)">
            <a:extLst>
              <a:ext uri="{FF2B5EF4-FFF2-40B4-BE49-F238E27FC236}">
                <a16:creationId xmlns:a16="http://schemas.microsoft.com/office/drawing/2014/main" id="{8727809A-2EDF-4309-AAB2-5273DAA0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12" y="1310419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3D7551-6CBA-49A8-9910-8DCE114D6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25543" r="29995" b="11334"/>
          <a:stretch/>
        </p:blipFill>
        <p:spPr bwMode="auto">
          <a:xfrm>
            <a:off x="699916" y="1375803"/>
            <a:ext cx="4953000" cy="43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C1122F-8E68-4B8C-9712-126BD9D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Likely to Continue in Zambia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3F91AF-DFCA-4421-AE43-59464F93BDB6}"/>
              </a:ext>
            </a:extLst>
          </p:cNvPr>
          <p:cNvCxnSpPr>
            <a:cxnSpLocks/>
          </p:cNvCxnSpPr>
          <p:nvPr/>
        </p:nvCxnSpPr>
        <p:spPr>
          <a:xfrm flipH="1">
            <a:off x="2623911" y="2692355"/>
            <a:ext cx="3064493" cy="123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6A2423-B49C-4D15-A0E4-32A6A9CDD500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5005695" y="3651495"/>
            <a:ext cx="711231" cy="181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C73A03-97FF-43FC-B7B0-4A2DFB4058EB}"/>
              </a:ext>
            </a:extLst>
          </p:cNvPr>
          <p:cNvSpPr txBox="1"/>
          <p:nvPr/>
        </p:nvSpPr>
        <p:spPr>
          <a:xfrm>
            <a:off x="504972" y="5706548"/>
            <a:ext cx="505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GloFAS</a:t>
            </a:r>
            <a:r>
              <a:rPr lang="en-US" dirty="0">
                <a:latin typeface="Tw Cen MT" panose="020B0602020104020603" pitchFamily="34" charset="0"/>
              </a:rPr>
              <a:t> streamflow forecast suggest, </a:t>
            </a:r>
            <a:r>
              <a:rPr lang="en-US" dirty="0" err="1">
                <a:latin typeface="Tw Cen MT" panose="020B0602020104020603" pitchFamily="34" charset="0"/>
              </a:rPr>
              <a:t>Luanga</a:t>
            </a:r>
            <a:r>
              <a:rPr lang="en-US" dirty="0">
                <a:latin typeface="Tw Cen MT" panose="020B0602020104020603" pitchFamily="34" charset="0"/>
              </a:rPr>
              <a:t> and Luangwa Rivers (both are tributaries of Zambezi River) are expected to produce discharge at 2 to 5-yr return period level in next two weeks.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455AE9-33FA-441D-8353-07EB39B49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4572000"/>
            <a:ext cx="1390650" cy="10172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832BAC-D436-4F40-8F5B-722443F0CA46}"/>
              </a:ext>
            </a:extLst>
          </p:cNvPr>
          <p:cNvSpPr txBox="1"/>
          <p:nvPr/>
        </p:nvSpPr>
        <p:spPr>
          <a:xfrm rot="16200000">
            <a:off x="1937825" y="3530054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Luanga</a:t>
            </a:r>
            <a:r>
              <a:rPr lang="en-US" sz="1200" dirty="0"/>
              <a:t>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BFB22-ECEA-4476-9776-A072665F82EB}"/>
              </a:ext>
            </a:extLst>
          </p:cNvPr>
          <p:cNvSpPr txBox="1"/>
          <p:nvPr/>
        </p:nvSpPr>
        <p:spPr>
          <a:xfrm rot="18676384">
            <a:off x="4298713" y="3421635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Luangwa River</a:t>
            </a:r>
          </a:p>
        </p:txBody>
      </p:sp>
      <p:pic>
        <p:nvPicPr>
          <p:cNvPr id="1028" name="Picture 4" descr="Discharge Hydrograph (ECMWF-ENS)">
            <a:extLst>
              <a:ext uri="{FF2B5EF4-FFF2-40B4-BE49-F238E27FC236}">
                <a16:creationId xmlns:a16="http://schemas.microsoft.com/office/drawing/2014/main" id="{4F3AF753-68FF-4451-8F76-6D5DB63C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66" y="3917871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FD4A61-7D79-419E-BE6D-B27C40D420E5}"/>
              </a:ext>
            </a:extLst>
          </p:cNvPr>
          <p:cNvSpPr txBox="1"/>
          <p:nvPr/>
        </p:nvSpPr>
        <p:spPr>
          <a:xfrm>
            <a:off x="7475235" y="3276600"/>
            <a:ext cx="211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Luanga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2E289-5FE9-4937-B1D6-27AFD4019EFD}"/>
              </a:ext>
            </a:extLst>
          </p:cNvPr>
          <p:cNvSpPr txBox="1"/>
          <p:nvPr/>
        </p:nvSpPr>
        <p:spPr>
          <a:xfrm>
            <a:off x="7620000" y="5833646"/>
            <a:ext cx="224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Luangwa River in Zambia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BA964E-9239-4B4E-9879-4CC02C04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7542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1980" y="6096226"/>
            <a:ext cx="1047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Deteriorated flooding conditions in northern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1980" y="5648909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16-20 Mar 2022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2F7BE54-2106-4E0F-B22A-4E25E33A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568761"/>
            <a:ext cx="5325035" cy="4114800"/>
          </a:xfrm>
          <a:prstGeom prst="rect">
            <a:avLst/>
          </a:prstGeom>
        </p:spPr>
      </p:pic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10871647" y="3354718"/>
            <a:ext cx="1292395" cy="231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7E631-0942-4280-B347-590DF143E614}"/>
              </a:ext>
            </a:extLst>
          </p:cNvPr>
          <p:cNvSpPr txBox="1"/>
          <p:nvPr/>
        </p:nvSpPr>
        <p:spPr>
          <a:xfrm>
            <a:off x="5991787" y="5669280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Mar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7A551-5F30-4496-99D4-B1413B35C527}"/>
              </a:ext>
            </a:extLst>
          </p:cNvPr>
          <p:cNvGrpSpPr/>
          <p:nvPr/>
        </p:nvGrpSpPr>
        <p:grpSpPr>
          <a:xfrm>
            <a:off x="695418" y="154019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4A797C-B50A-4EE3-8A5A-21EB14A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C3EA5-5789-44A1-BDD6-61BF8C942D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6107742" y="15392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46220</TotalTime>
  <Words>273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Malawi and Mozambique</vt:lpstr>
      <vt:lpstr>Flooding in Zambia Continues</vt:lpstr>
      <vt:lpstr>Flooding Likely to Continue in Zambia </vt:lpstr>
      <vt:lpstr>Flooding in Madagascar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1467</cp:revision>
  <cp:lastPrinted>2015-08-11T15:53:42Z</cp:lastPrinted>
  <dcterms:created xsi:type="dcterms:W3CDTF">2016-04-22T19:29:16Z</dcterms:created>
  <dcterms:modified xsi:type="dcterms:W3CDTF">2022-03-28T20:08:25Z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