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05" r:id="rId5"/>
    <p:sldId id="651" r:id="rId6"/>
    <p:sldId id="649" r:id="rId7"/>
    <p:sldId id="666" r:id="rId8"/>
    <p:sldId id="667" r:id="rId9"/>
    <p:sldId id="650" r:id="rId10"/>
    <p:sldId id="656" r:id="rId11"/>
    <p:sldId id="662" r:id="rId12"/>
  </p:sldIdLst>
  <p:sldSz cx="12192000" cy="6858000"/>
  <p:notesSz cx="6950075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66"/>
            <p14:sldId id="667"/>
            <p14:sldId id="650"/>
            <p14:sldId id="656"/>
            <p14:sldId id="662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>
        <p:scale>
          <a:sx n="84" d="100"/>
          <a:sy n="84" d="100"/>
        </p:scale>
        <p:origin x="252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21,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C895FA8-ACE8-468E-A895-586431797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8889" r="1061" b="18889"/>
          <a:stretch/>
        </p:blipFill>
        <p:spPr>
          <a:xfrm>
            <a:off x="609600" y="1600200"/>
            <a:ext cx="8686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DCB8A40-0F89-49C4-A213-827E166D7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8" y="1489186"/>
            <a:ext cx="5325035" cy="4114800"/>
          </a:xfrm>
          <a:prstGeom prst="rect">
            <a:avLst/>
          </a:prstGeom>
        </p:spPr>
      </p:pic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B1E51D40-2F8C-42F5-BCD6-289A265A0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5" y="149979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621363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conditions deteriorated compared to last week.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9-13 Mar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4" y="5653480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16-20 Mar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FF96E6-18E1-4443-952B-EE31114E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44" y="1524000"/>
            <a:ext cx="8136356" cy="457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FFD097-E08D-4B42-BB30-990E0EFB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Improvement in Inundation Caused by Gombe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E76D672-B451-4627-9ED6-23A22F7B4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222" r="53434" b="2222"/>
          <a:stretch/>
        </p:blipFill>
        <p:spPr>
          <a:xfrm>
            <a:off x="9067800" y="1644771"/>
            <a:ext cx="2743200" cy="4451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0C356-C06F-4EB3-A1BD-DD0EE93A7FCC}"/>
              </a:ext>
            </a:extLst>
          </p:cNvPr>
          <p:cNvSpPr txBox="1"/>
          <p:nvPr/>
        </p:nvSpPr>
        <p:spPr>
          <a:xfrm>
            <a:off x="609600" y="6042527"/>
            <a:ext cx="333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International Charter (using Sentinel-2 data)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B5A5C-7354-4328-AE4B-1A5D623DC6C3}"/>
              </a:ext>
            </a:extLst>
          </p:cNvPr>
          <p:cNvSpPr txBox="1"/>
          <p:nvPr/>
        </p:nvSpPr>
        <p:spPr>
          <a:xfrm>
            <a:off x="609600" y="6339592"/>
            <a:ext cx="975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Fortunately flood water receding quickly (</a:t>
            </a:r>
            <a:r>
              <a:rPr lang="en-US" sz="2200" dirty="0" err="1">
                <a:latin typeface="Tw Cen MT" panose="020B0602020104020603" pitchFamily="34" charset="0"/>
              </a:rPr>
              <a:t>Mogincual</a:t>
            </a:r>
            <a:r>
              <a:rPr lang="en-US" sz="2200" dirty="0">
                <a:latin typeface="Tw Cen MT" panose="020B0602020104020603" pitchFamily="34" charset="0"/>
              </a:rPr>
              <a:t> River in Nampula Province)</a:t>
            </a:r>
          </a:p>
        </p:txBody>
      </p:sp>
    </p:spTree>
    <p:extLst>
      <p:ext uri="{BB962C8B-B14F-4D97-AF65-F5344CB8AC3E}">
        <p14:creationId xmlns:p14="http://schemas.microsoft.com/office/powerpoint/2010/main" val="10337943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DA5D-6566-491E-9D66-F4FFEAD7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Malawi and Mozambique due to Gombe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A8C7780-9D94-49CB-BB68-4D67A2DB6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11245" r="30653" b="27282"/>
          <a:stretch/>
        </p:blipFill>
        <p:spPr>
          <a:xfrm>
            <a:off x="609601" y="1676399"/>
            <a:ext cx="532068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F0819D-9934-4C9E-9C91-39E45CE3CB38}"/>
              </a:ext>
            </a:extLst>
          </p:cNvPr>
          <p:cNvSpPr txBox="1"/>
          <p:nvPr/>
        </p:nvSpPr>
        <p:spPr>
          <a:xfrm>
            <a:off x="503135" y="5774172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2-6 Mar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3DA7A-3610-4B97-9367-E30D6BF98A34}"/>
              </a:ext>
            </a:extLst>
          </p:cNvPr>
          <p:cNvGrpSpPr/>
          <p:nvPr/>
        </p:nvGrpSpPr>
        <p:grpSpPr>
          <a:xfrm>
            <a:off x="2882281" y="1676399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196004-1608-4577-A0C6-770DF54F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76CB9-A4D4-4DC1-A457-872877C5FB6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312E39F-5D6D-47DA-9E99-4E77126C5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399"/>
            <a:ext cx="5325035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CFF90-E244-46C8-A672-BF91C8FD3A7F}"/>
              </a:ext>
            </a:extLst>
          </p:cNvPr>
          <p:cNvGrpSpPr/>
          <p:nvPr/>
        </p:nvGrpSpPr>
        <p:grpSpPr>
          <a:xfrm>
            <a:off x="8677835" y="1676399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119CED-A2C9-4D9F-9925-5B915A51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14B20-F808-4164-A591-3A0A408267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D56FE6-9C57-4BD6-9437-6A0DBC24439A}"/>
              </a:ext>
            </a:extLst>
          </p:cNvPr>
          <p:cNvSpPr txBox="1"/>
          <p:nvPr/>
        </p:nvSpPr>
        <p:spPr>
          <a:xfrm>
            <a:off x="6324598" y="5791199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16-20 Mar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23FDE-7E4A-4B76-B809-2B31315DD56F}"/>
              </a:ext>
            </a:extLst>
          </p:cNvPr>
          <p:cNvSpPr txBox="1"/>
          <p:nvPr/>
        </p:nvSpPr>
        <p:spPr>
          <a:xfrm>
            <a:off x="4141842" y="5421867"/>
            <a:ext cx="185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Before TC Gombe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C33C26-AA91-4B80-BCF8-121FECAB7ABF}"/>
              </a:ext>
            </a:extLst>
          </p:cNvPr>
          <p:cNvSpPr txBox="1"/>
          <p:nvPr/>
        </p:nvSpPr>
        <p:spPr>
          <a:xfrm>
            <a:off x="10011040" y="5402050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After TC Gombe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15C0-3740-4414-AD4E-A7F09C8F14ED}"/>
              </a:ext>
            </a:extLst>
          </p:cNvPr>
          <p:cNvSpPr txBox="1"/>
          <p:nvPr/>
        </p:nvSpPr>
        <p:spPr>
          <a:xfrm>
            <a:off x="503135" y="6280365"/>
            <a:ext cx="1008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due to Gombe were mostly in the impacted areas from previous cyclones.</a:t>
            </a:r>
          </a:p>
        </p:txBody>
      </p:sp>
    </p:spTree>
    <p:extLst>
      <p:ext uri="{BB962C8B-B14F-4D97-AF65-F5344CB8AC3E}">
        <p14:creationId xmlns:p14="http://schemas.microsoft.com/office/powerpoint/2010/main" val="13881067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A26E396-8BF9-4FF9-A787-058EFBB8E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1447800"/>
            <a:ext cx="5916706" cy="4572000"/>
          </a:xfrm>
          <a:prstGeom prst="rect">
            <a:avLst/>
          </a:prstGeom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94DA32B7-D7B9-4082-8E75-E986456C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0366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Continues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9-13 March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50913"/>
            <a:ext cx="1085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Very little improvement in inundation conditions in Zambia.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16-20 Mar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BE83A1-A1FF-471B-9857-0F45E341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04" y="4091940"/>
            <a:ext cx="5775158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D16C8-9610-4594-97D8-64C9B3EF6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04" y="1320755"/>
            <a:ext cx="5775158" cy="2743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8565C2-14C6-43D0-8DAB-50240B25A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9" t="35555" r="26116" b="8609"/>
          <a:stretch/>
        </p:blipFill>
        <p:spPr>
          <a:xfrm>
            <a:off x="680720" y="1626073"/>
            <a:ext cx="4495800" cy="382921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CC1122F-8E68-4B8C-9712-126BD9D7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to Continue in Zambia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3F91AF-DFCA-4421-AE43-59464F93BDB6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362200" y="2692355"/>
            <a:ext cx="3326204" cy="1142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6A2423-B49C-4D15-A0E4-32A6A9CDD50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114800" y="3793124"/>
            <a:ext cx="1573604" cy="167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D2E289-5FE9-4937-B1D6-27AFD4019EFD}"/>
              </a:ext>
            </a:extLst>
          </p:cNvPr>
          <p:cNvSpPr txBox="1"/>
          <p:nvPr/>
        </p:nvSpPr>
        <p:spPr>
          <a:xfrm>
            <a:off x="7309638" y="6479062"/>
            <a:ext cx="2992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Rio Luangwa River in Mozambique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D4A61-7D79-419E-BE6D-B27C40D420E5}"/>
              </a:ext>
            </a:extLst>
          </p:cNvPr>
          <p:cNvSpPr txBox="1"/>
          <p:nvPr/>
        </p:nvSpPr>
        <p:spPr>
          <a:xfrm>
            <a:off x="7475235" y="3753386"/>
            <a:ext cx="2112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Luanga</a:t>
            </a:r>
            <a:r>
              <a:rPr lang="en-US" sz="1600" dirty="0">
                <a:latin typeface="Tw Cen MT" panose="020B0602020104020603" pitchFamily="34" charset="0"/>
              </a:rPr>
              <a:t> River in Zambia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C73A03-97FF-43FC-B7B0-4A2DFB4058EB}"/>
              </a:ext>
            </a:extLst>
          </p:cNvPr>
          <p:cNvSpPr txBox="1"/>
          <p:nvPr/>
        </p:nvSpPr>
        <p:spPr>
          <a:xfrm>
            <a:off x="504972" y="5706548"/>
            <a:ext cx="505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GloFAS</a:t>
            </a:r>
            <a:r>
              <a:rPr lang="en-US" dirty="0">
                <a:latin typeface="Tw Cen MT" panose="020B0602020104020603" pitchFamily="34" charset="0"/>
              </a:rPr>
              <a:t> streamflow forecast suggest, </a:t>
            </a:r>
            <a:r>
              <a:rPr lang="en-US" dirty="0" err="1">
                <a:latin typeface="Tw Cen MT" panose="020B0602020104020603" pitchFamily="34" charset="0"/>
              </a:rPr>
              <a:t>Luanga</a:t>
            </a:r>
            <a:r>
              <a:rPr lang="en-US" dirty="0">
                <a:latin typeface="Tw Cen MT" panose="020B0602020104020603" pitchFamily="34" charset="0"/>
              </a:rPr>
              <a:t> and Luangwa Rivers (both are tributaries of Zambezi River) are expected to produce discharge at 5-yr return period level in next two weeks.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455AE9-33FA-441D-8353-07EB39B4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" y="4572000"/>
            <a:ext cx="1390650" cy="10172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832BAC-D436-4F40-8F5B-722443F0CA46}"/>
              </a:ext>
            </a:extLst>
          </p:cNvPr>
          <p:cNvSpPr txBox="1"/>
          <p:nvPr/>
        </p:nvSpPr>
        <p:spPr>
          <a:xfrm rot="16200000">
            <a:off x="1646288" y="3469153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Luanga</a:t>
            </a:r>
            <a:r>
              <a:rPr lang="en-US" sz="1200" dirty="0"/>
              <a:t>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BFB22-ECEA-4476-9776-A072665F82EB}"/>
              </a:ext>
            </a:extLst>
          </p:cNvPr>
          <p:cNvSpPr txBox="1"/>
          <p:nvPr/>
        </p:nvSpPr>
        <p:spPr>
          <a:xfrm rot="18676384">
            <a:off x="3879755" y="3401800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Luangwa River</a:t>
            </a: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6901920-EE60-429B-A84B-90B98415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1570905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01980" y="6096226"/>
            <a:ext cx="1047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substantially in northern Madagascar.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01980" y="5648909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9-13 Mar 2022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2F7BE54-2106-4E0F-B22A-4E25E33A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8761"/>
            <a:ext cx="5325035" cy="4114800"/>
          </a:xfrm>
          <a:prstGeom prst="rect">
            <a:avLst/>
          </a:prstGeom>
        </p:spPr>
      </p:pic>
      <p:pic>
        <p:nvPicPr>
          <p:cNvPr id="7" name="Picture 6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6F89D730-EEA8-4719-8F3D-938CD4A6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334" r="61161" b="1111"/>
          <a:stretch/>
        </p:blipFill>
        <p:spPr>
          <a:xfrm>
            <a:off x="10871647" y="3354718"/>
            <a:ext cx="1292395" cy="2314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D7E631-0942-4280-B347-590DF143E614}"/>
              </a:ext>
            </a:extLst>
          </p:cNvPr>
          <p:cNvSpPr txBox="1"/>
          <p:nvPr/>
        </p:nvSpPr>
        <p:spPr>
          <a:xfrm>
            <a:off x="5991787" y="5669280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16-20 Mar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7A551-5F30-4496-99D4-B1413B35C527}"/>
              </a:ext>
            </a:extLst>
          </p:cNvPr>
          <p:cNvGrpSpPr/>
          <p:nvPr/>
        </p:nvGrpSpPr>
        <p:grpSpPr>
          <a:xfrm>
            <a:off x="695418" y="1540192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4A797C-B50A-4EE3-8A5A-21EB14A4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C3EA5-5789-44A1-BDD6-61BF8C942D8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B5D7E-BDBF-4B25-BC05-9D76157B70A7}"/>
              </a:ext>
            </a:extLst>
          </p:cNvPr>
          <p:cNvGrpSpPr/>
          <p:nvPr/>
        </p:nvGrpSpPr>
        <p:grpSpPr>
          <a:xfrm>
            <a:off x="6107742" y="1539240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B2090A-CAEA-42F4-9C96-476A3CEF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056C4-7772-43F7-8209-3991DB2E302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2169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46173</TotalTime>
  <Words>302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Improvement in Inundation Caused by Gombe</vt:lpstr>
      <vt:lpstr>Flooding in Malawi and Mozambique due to Gombe</vt:lpstr>
      <vt:lpstr>Flooding in Zambia Continues</vt:lpstr>
      <vt:lpstr>Flooding to Continue in Zambia </vt:lpstr>
      <vt:lpstr>Flooding in Madagascar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1458</cp:revision>
  <cp:lastPrinted>2015-08-11T15:53:42Z</cp:lastPrinted>
  <dcterms:created xsi:type="dcterms:W3CDTF">2016-04-22T19:29:16Z</dcterms:created>
  <dcterms:modified xsi:type="dcterms:W3CDTF">2022-03-21T19:58:02Z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