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bookmarkIdSeed="2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505" r:id="rId5"/>
    <p:sldId id="651" r:id="rId6"/>
    <p:sldId id="649" r:id="rId7"/>
    <p:sldId id="664" r:id="rId8"/>
    <p:sldId id="665" r:id="rId9"/>
    <p:sldId id="666" r:id="rId10"/>
    <p:sldId id="650" r:id="rId11"/>
    <p:sldId id="656" r:id="rId12"/>
    <p:sldId id="662" r:id="rId13"/>
  </p:sldIdLst>
  <p:sldSz cx="12192000" cy="6858000"/>
  <p:notesSz cx="6950075" cy="9236075"/>
  <p:custDataLst>
    <p:tags r:id="rId1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72922F-3812-4AC1-81B4-74E0A3CC4C18}">
          <p14:sldIdLst>
            <p14:sldId id="505"/>
            <p14:sldId id="651"/>
            <p14:sldId id="649"/>
            <p14:sldId id="664"/>
            <p14:sldId id="665"/>
            <p14:sldId id="666"/>
            <p14:sldId id="650"/>
            <p14:sldId id="656"/>
            <p14:sldId id="662"/>
          </p14:sldIdLst>
        </p14:section>
        <p14:section name="Untitled Section" id="{69C5BBBF-59C5-4E37-97E1-BE2FEE0AEBE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ake Stabler" initials="B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3300"/>
    <a:srgbClr val="FFDD4F"/>
    <a:srgbClr val="FFCC00"/>
    <a:srgbClr val="FF6600"/>
    <a:srgbClr val="E9EDF4"/>
    <a:srgbClr val="D0D8E8"/>
    <a:srgbClr val="CCCCFF"/>
    <a:srgbClr val="99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 autoAdjust="0"/>
    <p:restoredTop sz="85609" autoAdjust="0"/>
  </p:normalViewPr>
  <p:slideViewPr>
    <p:cSldViewPr>
      <p:cViewPr varScale="1">
        <p:scale>
          <a:sx n="84" d="100"/>
          <a:sy n="84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3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276" cy="462758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211" y="1"/>
            <a:ext cx="3011276" cy="462758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r">
              <a:defRPr sz="1200"/>
            </a:lvl1pPr>
          </a:lstStyle>
          <a:p>
            <a:fld id="{28AE7B44-4A3A-4F68-A393-82A47AF755A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3318"/>
            <a:ext cx="3011276" cy="462757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211" y="8773318"/>
            <a:ext cx="3011276" cy="462757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r">
              <a:defRPr sz="1200"/>
            </a:lvl1pPr>
          </a:lstStyle>
          <a:p>
            <a:fld id="{ABDAC4E9-F8CA-4132-8404-263BDFCFE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3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4" tIns="46242" rIns="92484" bIns="4624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4" tIns="46242" rIns="92484" bIns="4624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451C3B-E755-4C0F-BBF5-A659D6D37FA5}" type="datetimeFigureOut">
              <a:rPr lang="en-US"/>
              <a:pPr>
                <a:defRPr/>
              </a:pPr>
              <a:t>3/14/2022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4" tIns="46242" rIns="92484" bIns="46242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4" tIns="46242" rIns="92484" bIns="46242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84" tIns="46242" rIns="92484" bIns="4624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84" tIns="46242" rIns="92484" bIns="4624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758A452-DD65-468A-AB5D-05D2CF2673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4002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WS_NET_III_Logo-0.6i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527" y="124354"/>
            <a:ext cx="188976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510184" y="6308726"/>
            <a:ext cx="2438400" cy="366713"/>
          </a:xfrm>
          <a:prstGeom prst="rect">
            <a:avLst/>
          </a:prstGeom>
        </p:spPr>
        <p:txBody>
          <a:bodyPr wrap="none" lIns="0" tIns="0" rIns="0" bIns="0" anchor="ctr"/>
          <a:lstStyle>
            <a:lvl1pPr>
              <a:defRPr baseline="0">
                <a:latin typeface="Calibri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1C9F085-E261-404A-B399-26F9A60E9A6F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925372"/>
            <a:ext cx="11948160" cy="731520"/>
          </a:xfrm>
          <a:prstGeom prst="rect">
            <a:avLst/>
          </a:prstGeom>
        </p:spPr>
        <p:txBody>
          <a:bodyPr anchor="ctr" anchorCtr="0"/>
          <a:lstStyle>
            <a:lvl1pPr>
              <a:defRPr sz="3200" b="1" i="0" baseline="0">
                <a:latin typeface="Tw Cen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50743"/>
            <a:ext cx="10972800" cy="4754880"/>
          </a:xfrm>
          <a:prstGeom prst="rect">
            <a:avLst/>
          </a:prstGeom>
        </p:spPr>
        <p:txBody>
          <a:bodyPr tIns="18288" bIns="18288" anchor="t" anchorCtr="0">
            <a:normAutofit/>
          </a:bodyPr>
          <a:lstStyle>
            <a:lvl1pPr>
              <a:spcBef>
                <a:spcPts val="800"/>
              </a:spcBef>
              <a:buFont typeface="Wingdings" pitchFamily="2" charset="2"/>
              <a:buChar char="§"/>
              <a:defRPr sz="2400" baseline="0">
                <a:latin typeface="Tw Cen MT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 sz="2400" baseline="0">
                <a:latin typeface="Tw Cen MT" pitchFamily="34" charset="0"/>
              </a:defRPr>
            </a:lvl2pPr>
            <a:lvl3pPr>
              <a:buSzPct val="100000"/>
              <a:defRPr sz="2000" baseline="0">
                <a:latin typeface="Tw Cen MT" pitchFamily="34" charset="0"/>
              </a:defRPr>
            </a:lvl3pPr>
            <a:lvl4pPr>
              <a:buSzPct val="40000"/>
              <a:buFont typeface="Wingdings" pitchFamily="2" charset="2"/>
              <a:buChar char="q"/>
              <a:defRPr baseline="0">
                <a:latin typeface="Tw Cen MT" pitchFamily="34" charset="0"/>
              </a:defRPr>
            </a:lvl4pPr>
            <a:lvl5pPr>
              <a:buSzPct val="80000"/>
              <a:defRPr baseline="0">
                <a:latin typeface="Tw Cen M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508" y="124354"/>
            <a:ext cx="1965965" cy="5486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BA9556-E8B9-4246-9619-D14475C0352C}"/>
              </a:ext>
            </a:extLst>
          </p:cNvPr>
          <p:cNvSpPr/>
          <p:nvPr userDrawn="1"/>
        </p:nvSpPr>
        <p:spPr>
          <a:xfrm>
            <a:off x="0" y="838200"/>
            <a:ext cx="12192000" cy="6019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BBD0E5-C25E-4801-991A-ECA9F4435332}"/>
              </a:ext>
            </a:extLst>
          </p:cNvPr>
          <p:cNvSpPr/>
          <p:nvPr userDrawn="1"/>
        </p:nvSpPr>
        <p:spPr>
          <a:xfrm>
            <a:off x="0" y="838200"/>
            <a:ext cx="12192000" cy="6019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510184" y="6308726"/>
            <a:ext cx="2438400" cy="366713"/>
          </a:xfrm>
          <a:prstGeom prst="rect">
            <a:avLst/>
          </a:prstGeom>
        </p:spPr>
        <p:txBody>
          <a:bodyPr wrap="none" lIns="0" tIns="0" rIns="0" bIns="0" anchor="ctr"/>
          <a:lstStyle>
            <a:lvl1pPr>
              <a:defRPr baseline="0">
                <a:latin typeface="Calibri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1C9F085-E261-404A-B399-26F9A60E9A6F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7240"/>
            <a:ext cx="10972800" cy="731520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1" i="0" baseline="0">
                <a:solidFill>
                  <a:srgbClr val="002F6C"/>
                </a:solidFill>
                <a:latin typeface="Tw Cen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297680"/>
          </a:xfrm>
          <a:prstGeom prst="rect">
            <a:avLst/>
          </a:prstGeom>
        </p:spPr>
        <p:txBody>
          <a:bodyPr tIns="18288" bIns="18288" anchor="t" anchorCtr="0">
            <a:normAutofit/>
          </a:bodyPr>
          <a:lstStyle>
            <a:lvl1pPr marL="342900" indent="-342900">
              <a:spcBef>
                <a:spcPts val="800"/>
              </a:spcBef>
              <a:buSzPct val="125000"/>
              <a:buFont typeface="Arial" panose="020B0604020202020204" pitchFamily="34" charset="0"/>
              <a:buChar char="•"/>
              <a:defRPr sz="2400" baseline="0">
                <a:solidFill>
                  <a:srgbClr val="2A2C2D"/>
                </a:solidFill>
                <a:latin typeface="Tw Cen MT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 sz="2400" baseline="0">
                <a:solidFill>
                  <a:srgbClr val="2A2C2D"/>
                </a:solidFill>
                <a:latin typeface="Tw Cen MT" pitchFamily="34" charset="0"/>
              </a:defRPr>
            </a:lvl2pPr>
            <a:lvl3pPr>
              <a:buSzPct val="100000"/>
              <a:defRPr sz="2000" baseline="0">
                <a:solidFill>
                  <a:srgbClr val="2A2C2D"/>
                </a:solidFill>
                <a:latin typeface="Tw Cen MT" pitchFamily="34" charset="0"/>
              </a:defRPr>
            </a:lvl3pPr>
            <a:lvl4pPr>
              <a:buSzPct val="40000"/>
              <a:buFont typeface="Wingdings" pitchFamily="2" charset="2"/>
              <a:buChar char="q"/>
              <a:defRPr baseline="0">
                <a:solidFill>
                  <a:srgbClr val="2A2C2D"/>
                </a:solidFill>
                <a:latin typeface="Tw Cen MT" pitchFamily="34" charset="0"/>
              </a:defRPr>
            </a:lvl4pPr>
            <a:lvl5pPr>
              <a:buSzPct val="80000"/>
              <a:defRPr baseline="0">
                <a:solidFill>
                  <a:srgbClr val="2A2C2D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609600" y="1600200"/>
            <a:ext cx="10972800" cy="4572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F6C"/>
                </a:solidFill>
                <a:latin typeface="Tw Cen M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 descr="FEWS_NET_III_Logo-0.6in.jpg">
            <a:extLst>
              <a:ext uri="{FF2B5EF4-FFF2-40B4-BE49-F238E27FC236}">
                <a16:creationId xmlns:a16="http://schemas.microsoft.com/office/drawing/2014/main" id="{B6D35BA6-321F-4B00-A8DC-5106C3C73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527" y="124354"/>
            <a:ext cx="188976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014B34-EB99-4B2D-9483-8A19792317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508" y="124354"/>
            <a:ext cx="1965965" cy="54864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457200"/>
            <a:ext cx="308235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ubtitle 2"/>
          <p:cNvSpPr txBox="1">
            <a:spLocks/>
          </p:cNvSpPr>
          <p:nvPr userDrawn="1"/>
        </p:nvSpPr>
        <p:spPr bwMode="auto">
          <a:xfrm>
            <a:off x="1828800" y="18288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b="0" dirty="0">
                <a:solidFill>
                  <a:schemeClr val="bg1"/>
                </a:solidFill>
                <a:effectLst/>
                <a:latin typeface="Tw Cen MT" pitchFamily="34" charset="0"/>
              </a:rPr>
              <a:t>Famine Early Warning Systems Network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4600"/>
            <a:ext cx="10363200" cy="1828800"/>
          </a:xfrm>
          <a:prstGeom prst="rect">
            <a:avLst/>
          </a:prstGeom>
        </p:spPr>
        <p:txBody>
          <a:bodyPr anchor="ctr" anchorCtr="0"/>
          <a:lstStyle>
            <a:lvl1pPr>
              <a:defRPr sz="4000" b="1" i="0" baseline="0">
                <a:solidFill>
                  <a:schemeClr val="tx1"/>
                </a:solidFill>
                <a:latin typeface="Tw Cen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00600"/>
            <a:ext cx="8534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Tw Cen M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enter date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60786"/>
            <a:ext cx="3052072" cy="91440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3657600" y="6308726"/>
            <a:ext cx="4876800" cy="366713"/>
          </a:xfrm>
          <a:prstGeom prst="rect">
            <a:avLst/>
          </a:prstGeom>
          <a:ln w="6350">
            <a:noFill/>
          </a:ln>
        </p:spPr>
        <p:txBody>
          <a:bodyPr wrap="none" lIns="0" tIns="0" rIns="0" bIns="0" anchor="ctr"/>
          <a:lstStyle>
            <a:lvl1pPr>
              <a:defRPr baseline="0">
                <a:solidFill>
                  <a:schemeClr val="tx2"/>
                </a:solidFill>
                <a:latin typeface="Calibri" pitchFamily="34" charset="0"/>
              </a:defRPr>
            </a:lvl1pPr>
          </a:lstStyle>
          <a:p>
            <a:pPr algn="ctr">
              <a:defRPr/>
            </a:pPr>
            <a:r>
              <a:rPr lang="en-US" sz="1200" u="sng" dirty="0"/>
              <a:t>__________________________________________</a:t>
            </a:r>
          </a:p>
          <a:p>
            <a:pPr algn="ctr">
              <a:defRPr/>
            </a:pPr>
            <a:r>
              <a:rPr lang="en-US" sz="1200" dirty="0"/>
              <a:t>FAMINE EARLY WARNING SYSTEMS NETWORK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510184" y="6308726"/>
            <a:ext cx="2438400" cy="366713"/>
          </a:xfrm>
          <a:prstGeom prst="rect">
            <a:avLst/>
          </a:prstGeom>
        </p:spPr>
        <p:txBody>
          <a:bodyPr wrap="none" lIns="0" tIns="0" rIns="0" bIns="0" anchor="ctr"/>
          <a:lstStyle>
            <a:lvl1pPr>
              <a:defRPr baseline="0">
                <a:latin typeface="Calibri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8FB0EDA-AD82-4420-B46C-1FDFF6637802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754880"/>
          </a:xfrm>
          <a:prstGeom prst="rect">
            <a:avLst/>
          </a:prstGeom>
        </p:spPr>
        <p:txBody>
          <a:bodyPr tIns="18288" bIns="18288" anchor="ctr" anchorCtr="0"/>
          <a:lstStyle>
            <a:lvl1pPr marL="914400" indent="0">
              <a:spcBef>
                <a:spcPts val="0"/>
              </a:spcBef>
              <a:buFontTx/>
              <a:buNone/>
              <a:defRPr sz="2800" baseline="0">
                <a:latin typeface="Tw Cen MT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 sz="2400" baseline="0"/>
            </a:lvl2pPr>
            <a:lvl3pPr>
              <a:buSzPct val="100000"/>
              <a:defRPr sz="2000" baseline="0"/>
            </a:lvl3pPr>
            <a:lvl4pPr>
              <a:buSzPct val="40000"/>
              <a:buFont typeface="Wingdings" pitchFamily="2" charset="2"/>
              <a:buChar char="q"/>
              <a:defRPr baseline="0"/>
            </a:lvl4pPr>
            <a:lvl5pPr>
              <a:buSzPct val="80000"/>
              <a:defRPr baseline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FEWS_NET_III_Logo-0.6i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" y="182881"/>
            <a:ext cx="188976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82881"/>
            <a:ext cx="1965965" cy="5486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943C15E-A428-4999-B5D1-6F22671A7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33029"/>
            <a:ext cx="10972800" cy="493623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rgbClr val="002F6C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777240"/>
            <a:ext cx="11948160" cy="731520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64480" cy="475488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w Cen MT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 sz="2400">
                <a:latin typeface="Tw Cen MT" pitchFamily="34" charset="0"/>
              </a:defRPr>
            </a:lvl2pPr>
            <a:lvl3pPr>
              <a:buSzPct val="100000"/>
              <a:buFont typeface="Arial" pitchFamily="34" charset="0"/>
              <a:buChar char="•"/>
              <a:defRPr sz="2000">
                <a:latin typeface="Tw Cen MT" pitchFamily="34" charset="0"/>
              </a:defRPr>
            </a:lvl3pPr>
            <a:lvl4pPr>
              <a:buSzPct val="40000"/>
              <a:buFont typeface="Wingdings" pitchFamily="2" charset="2"/>
              <a:buChar char="q"/>
              <a:defRPr sz="2000">
                <a:latin typeface="Tw Cen MT" pitchFamily="34" charset="0"/>
              </a:defRPr>
            </a:lvl4pPr>
            <a:lvl5pPr>
              <a:buSzPct val="80000"/>
              <a:defRPr sz="2000">
                <a:latin typeface="Tw Cen M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600200"/>
            <a:ext cx="5364480" cy="475488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w Cen MT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 sz="2400">
                <a:latin typeface="Tw Cen MT" pitchFamily="34" charset="0"/>
              </a:defRPr>
            </a:lvl2pPr>
            <a:lvl3pPr>
              <a:defRPr sz="2000">
                <a:latin typeface="Tw Cen MT" pitchFamily="34" charset="0"/>
              </a:defRPr>
            </a:lvl3pPr>
            <a:lvl4pPr>
              <a:buSzPct val="40000"/>
              <a:buFont typeface="Wingdings" pitchFamily="2" charset="2"/>
              <a:buChar char="q"/>
              <a:defRPr sz="2000">
                <a:latin typeface="Tw Cen MT" pitchFamily="34" charset="0"/>
              </a:defRPr>
            </a:lvl4pPr>
            <a:lvl5pPr>
              <a:buSzPct val="80000"/>
              <a:defRPr sz="2000">
                <a:latin typeface="Tw Cen M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3657600" y="6308726"/>
            <a:ext cx="4876800" cy="366713"/>
          </a:xfrm>
          <a:prstGeom prst="rect">
            <a:avLst/>
          </a:prstGeom>
          <a:ln w="6350">
            <a:noFill/>
          </a:ln>
        </p:spPr>
        <p:txBody>
          <a:bodyPr wrap="none" lIns="0" tIns="0" rIns="0" bIns="0" anchor="ctr"/>
          <a:lstStyle>
            <a:lvl1pPr>
              <a:defRPr baseline="0">
                <a:solidFill>
                  <a:schemeClr val="tx2"/>
                </a:solidFill>
                <a:latin typeface="Calibri" pitchFamily="34" charset="0"/>
              </a:defRPr>
            </a:lvl1pPr>
          </a:lstStyle>
          <a:p>
            <a:pPr algn="ctr">
              <a:defRPr/>
            </a:pPr>
            <a:r>
              <a:rPr lang="en-US" sz="1200" u="sng" dirty="0"/>
              <a:t>__________________________________________</a:t>
            </a:r>
          </a:p>
          <a:p>
            <a:pPr algn="ctr">
              <a:defRPr/>
            </a:pPr>
            <a:r>
              <a:rPr lang="en-US" sz="1200" dirty="0"/>
              <a:t>FAMINE EARLY WARNING SYSTEMS NETWORK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9510184" y="6308726"/>
            <a:ext cx="2438400" cy="366713"/>
          </a:xfrm>
          <a:prstGeom prst="rect">
            <a:avLst/>
          </a:prstGeom>
        </p:spPr>
        <p:txBody>
          <a:bodyPr wrap="none" lIns="0" tIns="0" rIns="0" bIns="0" anchor="ctr"/>
          <a:lstStyle>
            <a:lvl1pPr>
              <a:defRPr baseline="0">
                <a:latin typeface="Calibri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8FB0EDA-AD82-4420-B46C-1FDFF6637802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" name="Picture 8" descr="FEWS_NET_III_Logo-0.6i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" y="182881"/>
            <a:ext cx="188976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82881"/>
            <a:ext cx="1965965" cy="54864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64480" cy="4572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w Cen M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600200"/>
            <a:ext cx="5486400" cy="4572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w Cen M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21920" y="777240"/>
            <a:ext cx="11948160" cy="731520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0"/>
          </p:nvPr>
        </p:nvSpPr>
        <p:spPr>
          <a:xfrm>
            <a:off x="609600" y="2057400"/>
            <a:ext cx="5364480" cy="429768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w Cen MT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 sz="2400">
                <a:latin typeface="Tw Cen MT" pitchFamily="34" charset="0"/>
              </a:defRPr>
            </a:lvl2pPr>
            <a:lvl3pPr>
              <a:buSzPct val="100000"/>
              <a:buFont typeface="Arial" pitchFamily="34" charset="0"/>
              <a:buChar char="•"/>
              <a:defRPr sz="2000">
                <a:latin typeface="Tw Cen MT" pitchFamily="34" charset="0"/>
              </a:defRPr>
            </a:lvl3pPr>
            <a:lvl4pPr>
              <a:buSzPct val="40000"/>
              <a:buFont typeface="Wingdings" pitchFamily="2" charset="2"/>
              <a:buChar char="q"/>
              <a:defRPr sz="2000">
                <a:latin typeface="Tw Cen MT" pitchFamily="34" charset="0"/>
              </a:defRPr>
            </a:lvl4pPr>
            <a:lvl5pPr>
              <a:buSzPct val="80000"/>
              <a:defRPr sz="2000">
                <a:latin typeface="Tw Cen M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2057400"/>
            <a:ext cx="5364480" cy="429768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w Cen MT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 sz="2400">
                <a:latin typeface="Tw Cen MT" pitchFamily="34" charset="0"/>
              </a:defRPr>
            </a:lvl2pPr>
            <a:lvl3pPr>
              <a:defRPr sz="2000">
                <a:latin typeface="Tw Cen MT" pitchFamily="34" charset="0"/>
              </a:defRPr>
            </a:lvl3pPr>
            <a:lvl4pPr>
              <a:buSzPct val="40000"/>
              <a:buFont typeface="Wingdings" pitchFamily="2" charset="2"/>
              <a:buChar char="q"/>
              <a:defRPr sz="2000">
                <a:latin typeface="Tw Cen MT" pitchFamily="34" charset="0"/>
              </a:defRPr>
            </a:lvl4pPr>
            <a:lvl5pPr>
              <a:buSzPct val="80000"/>
              <a:defRPr sz="2000">
                <a:latin typeface="Tw Cen M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Footer Placeholder 4"/>
          <p:cNvSpPr txBox="1">
            <a:spLocks/>
          </p:cNvSpPr>
          <p:nvPr userDrawn="1"/>
        </p:nvSpPr>
        <p:spPr>
          <a:xfrm>
            <a:off x="3657600" y="6308726"/>
            <a:ext cx="4876800" cy="366713"/>
          </a:xfrm>
          <a:prstGeom prst="rect">
            <a:avLst/>
          </a:prstGeom>
          <a:ln w="6350">
            <a:noFill/>
          </a:ln>
        </p:spPr>
        <p:txBody>
          <a:bodyPr wrap="none" lIns="0" tIns="0" rIns="0" bIns="0" anchor="ctr"/>
          <a:lstStyle>
            <a:lvl1pPr>
              <a:defRPr baseline="0">
                <a:solidFill>
                  <a:schemeClr val="tx2"/>
                </a:solidFill>
                <a:latin typeface="Calibri" pitchFamily="34" charset="0"/>
              </a:defRPr>
            </a:lvl1pPr>
          </a:lstStyle>
          <a:p>
            <a:pPr algn="ctr">
              <a:defRPr/>
            </a:pPr>
            <a:r>
              <a:rPr lang="en-US" sz="1200" u="sng" dirty="0"/>
              <a:t>__________________________________________</a:t>
            </a:r>
          </a:p>
          <a:p>
            <a:pPr algn="ctr">
              <a:defRPr/>
            </a:pPr>
            <a:r>
              <a:rPr lang="en-US" sz="1200" dirty="0"/>
              <a:t>FAMINE EARLY WARNING SYSTEMS NETWORK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9510184" y="6308726"/>
            <a:ext cx="2438400" cy="366713"/>
          </a:xfrm>
          <a:prstGeom prst="rect">
            <a:avLst/>
          </a:prstGeom>
        </p:spPr>
        <p:txBody>
          <a:bodyPr wrap="none" lIns="0" tIns="0" rIns="0" bIns="0" anchor="ctr"/>
          <a:lstStyle>
            <a:lvl1pPr>
              <a:defRPr baseline="0">
                <a:latin typeface="Calibri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8FB0EDA-AD82-4420-B46C-1FDFF6637802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1" name="Picture 10" descr="FEWS_NET_III_Logo-0.6i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" y="182881"/>
            <a:ext cx="188976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82881"/>
            <a:ext cx="1965965" cy="54864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0"/>
            <a:ext cx="10972800" cy="1828800"/>
          </a:xfrm>
          <a:prstGeom prst="rect">
            <a:avLst/>
          </a:prstGeom>
        </p:spPr>
        <p:txBody>
          <a:bodyPr anchor="t"/>
          <a:lstStyle>
            <a:lvl1pPr algn="l">
              <a:defRPr sz="3200" b="1" cap="all"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37360"/>
            <a:ext cx="10972800" cy="14630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w Cen MT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657600" y="6308726"/>
            <a:ext cx="4876800" cy="366713"/>
          </a:xfrm>
          <a:prstGeom prst="rect">
            <a:avLst/>
          </a:prstGeom>
          <a:ln w="6350">
            <a:noFill/>
          </a:ln>
        </p:spPr>
        <p:txBody>
          <a:bodyPr wrap="none" lIns="0" tIns="0" rIns="0" bIns="0" anchor="ctr"/>
          <a:lstStyle>
            <a:lvl1pPr>
              <a:defRPr baseline="0">
                <a:solidFill>
                  <a:schemeClr val="tx2"/>
                </a:solidFill>
                <a:latin typeface="Calibri" pitchFamily="34" charset="0"/>
              </a:defRPr>
            </a:lvl1pPr>
          </a:lstStyle>
          <a:p>
            <a:pPr algn="ctr">
              <a:defRPr/>
            </a:pPr>
            <a:r>
              <a:rPr lang="en-US" sz="1200" u="sng" dirty="0"/>
              <a:t>__________________________________________</a:t>
            </a:r>
          </a:p>
          <a:p>
            <a:pPr algn="ctr">
              <a:defRPr/>
            </a:pPr>
            <a:r>
              <a:rPr lang="en-US" sz="1200" dirty="0"/>
              <a:t>FAMINE EARLY WARNING SYSTEMS NETWORK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9510184" y="6308726"/>
            <a:ext cx="2438400" cy="366713"/>
          </a:xfrm>
          <a:prstGeom prst="rect">
            <a:avLst/>
          </a:prstGeom>
        </p:spPr>
        <p:txBody>
          <a:bodyPr wrap="none" lIns="0" tIns="0" rIns="0" bIns="0" anchor="ctr"/>
          <a:lstStyle>
            <a:lvl1pPr>
              <a:defRPr baseline="0">
                <a:latin typeface="Calibri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8FB0EDA-AD82-4420-B46C-1FDFF6637802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8" name="Picture 7" descr="FEWS_NET_III_Logo-0.6i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" y="182881"/>
            <a:ext cx="188976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82881"/>
            <a:ext cx="1965965" cy="54864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777240"/>
            <a:ext cx="11948160" cy="731520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657600" y="6308726"/>
            <a:ext cx="4876800" cy="366713"/>
          </a:xfrm>
          <a:prstGeom prst="rect">
            <a:avLst/>
          </a:prstGeom>
          <a:ln w="6350">
            <a:noFill/>
          </a:ln>
        </p:spPr>
        <p:txBody>
          <a:bodyPr wrap="none" lIns="0" tIns="0" rIns="0" bIns="0" anchor="ctr"/>
          <a:lstStyle>
            <a:lvl1pPr>
              <a:defRPr baseline="0">
                <a:solidFill>
                  <a:schemeClr val="tx2"/>
                </a:solidFill>
                <a:latin typeface="Calibri" pitchFamily="34" charset="0"/>
              </a:defRPr>
            </a:lvl1pPr>
          </a:lstStyle>
          <a:p>
            <a:pPr algn="ctr">
              <a:defRPr/>
            </a:pPr>
            <a:r>
              <a:rPr lang="en-US" sz="1200" u="sng" dirty="0"/>
              <a:t>__________________________________________</a:t>
            </a:r>
          </a:p>
          <a:p>
            <a:pPr algn="ctr">
              <a:defRPr/>
            </a:pPr>
            <a:r>
              <a:rPr lang="en-US" sz="1200" dirty="0"/>
              <a:t>FAMINE EARLY WARNING SYSTEMS NETWORK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9510184" y="6308726"/>
            <a:ext cx="2438400" cy="366713"/>
          </a:xfrm>
          <a:prstGeom prst="rect">
            <a:avLst/>
          </a:prstGeom>
        </p:spPr>
        <p:txBody>
          <a:bodyPr wrap="none" lIns="0" tIns="0" rIns="0" bIns="0" anchor="ctr"/>
          <a:lstStyle>
            <a:lvl1pPr>
              <a:defRPr baseline="0">
                <a:latin typeface="Calibri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8FB0EDA-AD82-4420-B46C-1FDFF6637802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8" name="Picture 7" descr="FEWS_NET_III_Logo-0.6i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" y="182881"/>
            <a:ext cx="188976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82881"/>
            <a:ext cx="1965965" cy="54864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31" r:id="rId2"/>
    <p:sldLayoutId id="2147483721" r:id="rId3"/>
    <p:sldLayoutId id="2147483723" r:id="rId4"/>
    <p:sldLayoutId id="2147483725" r:id="rId5"/>
    <p:sldLayoutId id="2147483726" r:id="rId6"/>
    <p:sldLayoutId id="2147483724" r:id="rId7"/>
    <p:sldLayoutId id="2147483727" r:id="rId8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D5A2A-853C-4BA4-BDCA-4525DCE83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2286000"/>
          </a:xfrm>
        </p:spPr>
        <p:txBody>
          <a:bodyPr/>
          <a:lstStyle/>
          <a:p>
            <a:pPr algn="ctr"/>
            <a:r>
              <a:rPr lang="en-US" sz="4200" dirty="0"/>
              <a:t>FEWS NET Enhanced Flood Monitoring – East Africa, West Africa, southern Africa and Yemen</a:t>
            </a:r>
          </a:p>
        </p:txBody>
      </p:sp>
      <p:sp>
        <p:nvSpPr>
          <p:cNvPr id="5" name="Google Shape;106;p26">
            <a:extLst>
              <a:ext uri="{FF2B5EF4-FFF2-40B4-BE49-F238E27FC236}">
                <a16:creationId xmlns:a16="http://schemas.microsoft.com/office/drawing/2014/main" id="{FDBFA06A-E0DD-4173-81B5-F7DEBDAF8DCB}"/>
              </a:ext>
            </a:extLst>
          </p:cNvPr>
          <p:cNvSpPr txBox="1">
            <a:spLocks/>
          </p:cNvSpPr>
          <p:nvPr/>
        </p:nvSpPr>
        <p:spPr>
          <a:xfrm>
            <a:off x="609600" y="3962400"/>
            <a:ext cx="10972800" cy="16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rtl="0" eaLnBrk="1" fontAlgn="base" hangingPunct="1">
              <a:spcBef>
                <a:spcPts val="8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2400" kern="1200" baseline="0">
                <a:solidFill>
                  <a:srgbClr val="2A2C2D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Courier New" pitchFamily="49" charset="0"/>
              <a:buChar char="o"/>
              <a:defRPr sz="2400" kern="1200" baseline="0">
                <a:solidFill>
                  <a:srgbClr val="2A2C2D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 baseline="0">
                <a:solidFill>
                  <a:srgbClr val="2A2C2D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40000"/>
              <a:buFont typeface="Wingdings" pitchFamily="2" charset="2"/>
              <a:buChar char="q"/>
              <a:defRPr sz="2000" kern="1200" baseline="0">
                <a:solidFill>
                  <a:srgbClr val="2A2C2D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»"/>
              <a:defRPr sz="2000" kern="1200" baseline="0">
                <a:solidFill>
                  <a:srgbClr val="2A2C2D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3600" b="1" dirty="0"/>
              <a:t>March 14, 2022, Hazard Briefing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3600" b="1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3600" dirty="0"/>
              <a:t>FEWS NET Science Team: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3600" dirty="0"/>
              <a:t>USGS, NASA, NOAA, </a:t>
            </a:r>
            <a:r>
              <a:rPr lang="en-US" sz="3600" dirty="0" err="1"/>
              <a:t>UCSB+Regional</a:t>
            </a:r>
            <a:r>
              <a:rPr lang="en-US" sz="3600" dirty="0"/>
              <a:t> Scientists</a:t>
            </a:r>
          </a:p>
        </p:txBody>
      </p:sp>
    </p:spTree>
    <p:extLst>
      <p:ext uri="{BB962C8B-B14F-4D97-AF65-F5344CB8AC3E}">
        <p14:creationId xmlns:p14="http://schemas.microsoft.com/office/powerpoint/2010/main" val="68432631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2D828-69BE-4525-9124-BCA5F85B2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Polygons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084BA2B-AB5F-4171-A16F-DDAA6EFD93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0000" r="1060" b="5555"/>
          <a:stretch/>
        </p:blipFill>
        <p:spPr>
          <a:xfrm>
            <a:off x="685800" y="1508760"/>
            <a:ext cx="8763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3154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Map&#10;&#10;Description automatically generated">
            <a:extLst>
              <a:ext uri="{FF2B5EF4-FFF2-40B4-BE49-F238E27FC236}">
                <a16:creationId xmlns:a16="http://schemas.microsoft.com/office/drawing/2014/main" id="{B1E51D40-2F8C-42F5-BCD6-289A265A0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565" y="1499796"/>
            <a:ext cx="5325035" cy="4114800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B68F6C2-730D-4383-99E0-8BE5F1705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5" y="1496205"/>
            <a:ext cx="5325035" cy="41148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0F001AC-65F0-4574-8102-94AA2ACE926D}"/>
              </a:ext>
            </a:extLst>
          </p:cNvPr>
          <p:cNvSpPr txBox="1">
            <a:spLocks/>
          </p:cNvSpPr>
          <p:nvPr/>
        </p:nvSpPr>
        <p:spPr>
          <a:xfrm>
            <a:off x="331380" y="816587"/>
            <a:ext cx="10972800" cy="731520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002F6C"/>
                </a:solidFill>
                <a:latin typeface="Tw Cen MT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Inundation in the Sudd Wetlands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AF448E-D04A-445A-9A7F-B50B270F351D}"/>
              </a:ext>
            </a:extLst>
          </p:cNvPr>
          <p:cNvSpPr txBox="1"/>
          <p:nvPr/>
        </p:nvSpPr>
        <p:spPr>
          <a:xfrm>
            <a:off x="341689" y="6073914"/>
            <a:ext cx="11638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w Cen MT" panose="020B0602020104020603" pitchFamily="34" charset="0"/>
              </a:rPr>
              <a:t>Inundation conditions have improved compared to last week.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D61892-7989-4320-BA62-DEA4CE3A889E}"/>
              </a:ext>
            </a:extLst>
          </p:cNvPr>
          <p:cNvSpPr/>
          <p:nvPr/>
        </p:nvSpPr>
        <p:spPr>
          <a:xfrm>
            <a:off x="458178" y="5664913"/>
            <a:ext cx="5325035" cy="3539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700" dirty="0">
                <a:latin typeface="Tw Cen MT" panose="020B0602020104020603" pitchFamily="34" charset="0"/>
              </a:rPr>
              <a:t>NOAA VIIRS 5-day composite: </a:t>
            </a:r>
            <a:r>
              <a:rPr lang="en-US" sz="1700" b="1" dirty="0">
                <a:latin typeface="Tw Cen MT" panose="020B0602020104020603" pitchFamily="34" charset="0"/>
              </a:rPr>
              <a:t>2-6 Mar 2022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0DC12D4-A189-4161-B36F-3B259CED82D0}"/>
              </a:ext>
            </a:extLst>
          </p:cNvPr>
          <p:cNvGrpSpPr/>
          <p:nvPr/>
        </p:nvGrpSpPr>
        <p:grpSpPr>
          <a:xfrm>
            <a:off x="458178" y="1442486"/>
            <a:ext cx="3048000" cy="396466"/>
            <a:chOff x="443445" y="5506720"/>
            <a:chExt cx="3048000" cy="39646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1A5A8E8-12AE-4C93-8A3E-852F27C8B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94AB7A-CF04-48EB-9D1D-3A3525EEB8CA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C91DEC4-E0B8-4ADA-8F0A-2B621AF8B730}"/>
              </a:ext>
            </a:extLst>
          </p:cNvPr>
          <p:cNvSpPr txBox="1"/>
          <p:nvPr/>
        </p:nvSpPr>
        <p:spPr>
          <a:xfrm>
            <a:off x="3972479" y="2768601"/>
            <a:ext cx="886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Tw Cen MT" panose="020B0602020104020603" pitchFamily="34" charset="0"/>
              </a:rPr>
              <a:t>Sobet</a:t>
            </a:r>
            <a:r>
              <a:rPr lang="en-US" sz="1200" dirty="0">
                <a:latin typeface="Tw Cen MT" panose="020B0602020104020603" pitchFamily="34" charset="0"/>
              </a:rPr>
              <a:t> River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61A30B-D232-4305-9F08-F320D25FA5DF}"/>
              </a:ext>
            </a:extLst>
          </p:cNvPr>
          <p:cNvSpPr txBox="1"/>
          <p:nvPr/>
        </p:nvSpPr>
        <p:spPr>
          <a:xfrm>
            <a:off x="4523847" y="4864407"/>
            <a:ext cx="853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Pibor River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3FCFF1-49B5-479F-8B11-5FDE7DFE2979}"/>
              </a:ext>
            </a:extLst>
          </p:cNvPr>
          <p:cNvSpPr txBox="1"/>
          <p:nvPr/>
        </p:nvSpPr>
        <p:spPr>
          <a:xfrm>
            <a:off x="3979646" y="3805979"/>
            <a:ext cx="927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Akobo River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340BDD-5CC5-46F3-8879-08ED2C3B98C7}"/>
              </a:ext>
            </a:extLst>
          </p:cNvPr>
          <p:cNvSpPr txBox="1"/>
          <p:nvPr/>
        </p:nvSpPr>
        <p:spPr>
          <a:xfrm>
            <a:off x="2369069" y="2612515"/>
            <a:ext cx="1706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Northern Sudd Wetlands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CB76FED-22DD-4C5B-B253-466F7964AEF7}"/>
              </a:ext>
            </a:extLst>
          </p:cNvPr>
          <p:cNvSpPr/>
          <p:nvPr/>
        </p:nvSpPr>
        <p:spPr>
          <a:xfrm>
            <a:off x="5862484" y="5653480"/>
            <a:ext cx="5610329" cy="3539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700" dirty="0">
                <a:latin typeface="Tw Cen MT" panose="020B0602020104020603" pitchFamily="34" charset="0"/>
              </a:rPr>
              <a:t>NOAA VIIRS 5-day composite: </a:t>
            </a:r>
            <a:r>
              <a:rPr lang="en-US" sz="1700" b="1" dirty="0">
                <a:latin typeface="Tw Cen MT" panose="020B0602020104020603" pitchFamily="34" charset="0"/>
              </a:rPr>
              <a:t>9-13 Mar 2022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FD41CB-C8B5-417D-B691-7473CA3A1B89}"/>
              </a:ext>
            </a:extLst>
          </p:cNvPr>
          <p:cNvSpPr txBox="1"/>
          <p:nvPr/>
        </p:nvSpPr>
        <p:spPr>
          <a:xfrm>
            <a:off x="9605652" y="2907100"/>
            <a:ext cx="886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Tw Cen MT" panose="020B0602020104020603" pitchFamily="34" charset="0"/>
              </a:rPr>
              <a:t>Sobet</a:t>
            </a:r>
            <a:r>
              <a:rPr lang="en-US" sz="1200" dirty="0">
                <a:latin typeface="Tw Cen MT" panose="020B0602020104020603" pitchFamily="34" charset="0"/>
              </a:rPr>
              <a:t> River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4235F4-1E45-4448-8512-CFD1E6914050}"/>
              </a:ext>
            </a:extLst>
          </p:cNvPr>
          <p:cNvSpPr txBox="1"/>
          <p:nvPr/>
        </p:nvSpPr>
        <p:spPr>
          <a:xfrm>
            <a:off x="10049107" y="4652502"/>
            <a:ext cx="853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Pibor River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923B93-4F11-4A3B-BEF5-3275015B5746}"/>
              </a:ext>
            </a:extLst>
          </p:cNvPr>
          <p:cNvSpPr txBox="1"/>
          <p:nvPr/>
        </p:nvSpPr>
        <p:spPr>
          <a:xfrm>
            <a:off x="9539323" y="3892292"/>
            <a:ext cx="927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Akobo River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BFF2D6-B8A1-4C44-BCE0-B91A2BCB8654}"/>
              </a:ext>
            </a:extLst>
          </p:cNvPr>
          <p:cNvSpPr txBox="1"/>
          <p:nvPr/>
        </p:nvSpPr>
        <p:spPr>
          <a:xfrm>
            <a:off x="7772400" y="2552220"/>
            <a:ext cx="1706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Northern Sudd Wetlands</a:t>
            </a:r>
          </a:p>
        </p:txBody>
      </p:sp>
      <p:pic>
        <p:nvPicPr>
          <p:cNvPr id="35" name="Picture 34" descr="Map&#10;&#10;Description automatically generated">
            <a:extLst>
              <a:ext uri="{FF2B5EF4-FFF2-40B4-BE49-F238E27FC236}">
                <a16:creationId xmlns:a16="http://schemas.microsoft.com/office/drawing/2014/main" id="{7544025C-F5E6-4917-8D9F-53780DE8F5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17358"/>
            <a:ext cx="1701496" cy="131479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EC985FD-DD7D-4487-BDC0-57AE2C345D7D}"/>
              </a:ext>
            </a:extLst>
          </p:cNvPr>
          <p:cNvGrpSpPr/>
          <p:nvPr/>
        </p:nvGrpSpPr>
        <p:grpSpPr>
          <a:xfrm>
            <a:off x="6161087" y="1467115"/>
            <a:ext cx="3048000" cy="396466"/>
            <a:chOff x="443445" y="5506720"/>
            <a:chExt cx="3048000" cy="39646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7655FCF-6094-4E4C-ADE7-90A2888C8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9245B2D-5FF4-498F-8908-A3FCB99EF546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F04CE0A-72A8-4439-87D8-319F5BCA204F}"/>
              </a:ext>
            </a:extLst>
          </p:cNvPr>
          <p:cNvSpPr/>
          <p:nvPr/>
        </p:nvSpPr>
        <p:spPr>
          <a:xfrm>
            <a:off x="9297515" y="1863581"/>
            <a:ext cx="923504" cy="104351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64AE7C-2C74-4BDB-A2B1-82B584BA4CED}"/>
              </a:ext>
            </a:extLst>
          </p:cNvPr>
          <p:cNvSpPr/>
          <p:nvPr/>
        </p:nvSpPr>
        <p:spPr>
          <a:xfrm>
            <a:off x="6462798" y="2768601"/>
            <a:ext cx="2764300" cy="112369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9044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92764AB-890E-48F0-AB24-ED0F4AF93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803897"/>
            <a:ext cx="10972800" cy="731520"/>
          </a:xfrm>
        </p:spPr>
        <p:txBody>
          <a:bodyPr/>
          <a:lstStyle/>
          <a:p>
            <a:r>
              <a:rPr lang="en-US" dirty="0"/>
              <a:t>Land Surface Temperature Over Sudd Wetlands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CAAFBF76-1A0B-47B0-BCDA-8B09F0B465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5001" r="7255" b="3333"/>
          <a:stretch/>
        </p:blipFill>
        <p:spPr>
          <a:xfrm>
            <a:off x="76201" y="2016817"/>
            <a:ext cx="2385753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70BC8B-E9CB-4AE6-A39B-0CA11B65B7E7}"/>
              </a:ext>
            </a:extLst>
          </p:cNvPr>
          <p:cNvSpPr txBox="1"/>
          <p:nvPr/>
        </p:nvSpPr>
        <p:spPr>
          <a:xfrm>
            <a:off x="76200" y="5193268"/>
            <a:ext cx="2371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Typical February extent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4D8D66FC-D241-4976-81FD-4D3F918A3E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5351" r="7275" b="2983"/>
          <a:stretch/>
        </p:blipFill>
        <p:spPr>
          <a:xfrm>
            <a:off x="5377641" y="2016817"/>
            <a:ext cx="2385753" cy="3200400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DB016CA-3002-44DB-AC31-12D518AD9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984159"/>
            <a:ext cx="2473036" cy="3200400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9C88CD77-1326-4898-AD7B-5CDA9AF48E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64" y="2016817"/>
            <a:ext cx="2473036" cy="3200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A5176D-E66A-4538-97D3-DAD1F4DD8216}"/>
              </a:ext>
            </a:extLst>
          </p:cNvPr>
          <p:cNvSpPr txBox="1"/>
          <p:nvPr/>
        </p:nvSpPr>
        <p:spPr>
          <a:xfrm>
            <a:off x="2952341" y="5193268"/>
            <a:ext cx="159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2022 February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08EBA-DF6A-40E7-BCF7-4AD2DC6F261D}"/>
              </a:ext>
            </a:extLst>
          </p:cNvPr>
          <p:cNvSpPr txBox="1"/>
          <p:nvPr/>
        </p:nvSpPr>
        <p:spPr>
          <a:xfrm>
            <a:off x="5515805" y="5193268"/>
            <a:ext cx="2109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Typical March extent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0346CF-36D5-4FF5-90AB-59B8EDD52BD1}"/>
              </a:ext>
            </a:extLst>
          </p:cNvPr>
          <p:cNvSpPr txBox="1"/>
          <p:nvPr/>
        </p:nvSpPr>
        <p:spPr>
          <a:xfrm>
            <a:off x="8382863" y="5193268"/>
            <a:ext cx="1335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2022 March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39106B-1264-4187-813B-A75FD8BC09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50000" r="28431" b="4809"/>
          <a:stretch/>
        </p:blipFill>
        <p:spPr>
          <a:xfrm>
            <a:off x="10218819" y="3273778"/>
            <a:ext cx="1973181" cy="19107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5A6D0F-FCB3-4F64-B8FC-E90904A7D1F3}"/>
              </a:ext>
            </a:extLst>
          </p:cNvPr>
          <p:cNvSpPr txBox="1"/>
          <p:nvPr/>
        </p:nvSpPr>
        <p:spPr>
          <a:xfrm>
            <a:off x="228600" y="5728564"/>
            <a:ext cx="11261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w Cen MT" panose="020B0602020104020603" pitchFamily="34" charset="0"/>
              </a:rPr>
              <a:t>Wet soil conditions over extended areas than normal during the dry period will increase the likelihood of flooding during the upcoming rainy season.</a:t>
            </a:r>
          </a:p>
        </p:txBody>
      </p:sp>
    </p:spTree>
    <p:extLst>
      <p:ext uri="{BB962C8B-B14F-4D97-AF65-F5344CB8AC3E}">
        <p14:creationId xmlns:p14="http://schemas.microsoft.com/office/powerpoint/2010/main" val="23312477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17DC716-C9A2-4A39-9291-AE078AF184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35"/>
          <a:stretch/>
        </p:blipFill>
        <p:spPr>
          <a:xfrm>
            <a:off x="6432726" y="1828800"/>
            <a:ext cx="4281826" cy="4114800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60FA957-CFA4-49ED-93AA-6DF334230E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9" r="28767"/>
          <a:stretch/>
        </p:blipFill>
        <p:spPr>
          <a:xfrm>
            <a:off x="304800" y="1828800"/>
            <a:ext cx="5490036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9E7966-F823-49AB-A71B-65529C3E11AD}"/>
              </a:ext>
            </a:extLst>
          </p:cNvPr>
          <p:cNvSpPr txBox="1"/>
          <p:nvPr/>
        </p:nvSpPr>
        <p:spPr>
          <a:xfrm>
            <a:off x="304800" y="6050280"/>
            <a:ext cx="11217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w Cen MT" panose="020B0602020104020603" pitchFamily="34" charset="0"/>
              </a:rPr>
              <a:t>Category 3 TC Gombe made landfall on March 11 in central Mozambique and dumped over 200 mm or rainfall in 24 hrs.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97D3C0-8765-4C5A-B2CC-A5F503CB8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90600"/>
            <a:ext cx="10972800" cy="731520"/>
          </a:xfrm>
        </p:spPr>
        <p:txBody>
          <a:bodyPr/>
          <a:lstStyle/>
          <a:p>
            <a:r>
              <a:rPr lang="en-US" dirty="0"/>
              <a:t>Tropical Cyclone Gombe</a:t>
            </a:r>
          </a:p>
        </p:txBody>
      </p:sp>
    </p:spTree>
    <p:extLst>
      <p:ext uri="{BB962C8B-B14F-4D97-AF65-F5344CB8AC3E}">
        <p14:creationId xmlns:p14="http://schemas.microsoft.com/office/powerpoint/2010/main" val="255879576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2CB419-3F02-4B47-AD35-68C423EEE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16288"/>
            <a:ext cx="7913088" cy="44511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EFFD097-E08D-4B42-BB30-990E0EFB6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7240"/>
            <a:ext cx="10972800" cy="731520"/>
          </a:xfrm>
        </p:spPr>
        <p:txBody>
          <a:bodyPr/>
          <a:lstStyle/>
          <a:p>
            <a:r>
              <a:rPr lang="en-US" dirty="0"/>
              <a:t>Inundation Caused by Gombe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249B11-E7D2-405F-AAE4-EDB50904F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57" r="21679" b="5555"/>
          <a:stretch/>
        </p:blipFill>
        <p:spPr>
          <a:xfrm>
            <a:off x="8585200" y="1416288"/>
            <a:ext cx="3530600" cy="502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60FEE0-A34F-4D9D-B299-4C68975110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071" t="56667" r="2778" b="25556"/>
          <a:stretch/>
        </p:blipFill>
        <p:spPr>
          <a:xfrm>
            <a:off x="10256520" y="1426448"/>
            <a:ext cx="1859280" cy="487680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E76D672-B451-4627-9ED6-23A22F7B42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2222" r="53434" b="2222"/>
          <a:stretch/>
        </p:blipFill>
        <p:spPr>
          <a:xfrm>
            <a:off x="8570353" y="2396728"/>
            <a:ext cx="1107047" cy="17963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60C356-C06F-4EB3-A1BD-DD0EE93A7FCC}"/>
              </a:ext>
            </a:extLst>
          </p:cNvPr>
          <p:cNvSpPr txBox="1"/>
          <p:nvPr/>
        </p:nvSpPr>
        <p:spPr>
          <a:xfrm>
            <a:off x="8537535" y="6400800"/>
            <a:ext cx="362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International Charter: Sentinel 2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2B5A5C-7354-4328-AE4B-1A5D623DC6C3}"/>
              </a:ext>
            </a:extLst>
          </p:cNvPr>
          <p:cNvSpPr txBox="1"/>
          <p:nvPr/>
        </p:nvSpPr>
        <p:spPr>
          <a:xfrm>
            <a:off x="547088" y="6260822"/>
            <a:ext cx="788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TC Gombe is still active, and a full-scale inundation map has not been produced yet.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7A10C8-0F12-4788-9FA9-EBB5117E0F55}"/>
              </a:ext>
            </a:extLst>
          </p:cNvPr>
          <p:cNvSpPr txBox="1"/>
          <p:nvPr/>
        </p:nvSpPr>
        <p:spPr>
          <a:xfrm>
            <a:off x="547088" y="5787628"/>
            <a:ext cx="4910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Flooding along Monapo River in Nampula province.</a:t>
            </a:r>
          </a:p>
        </p:txBody>
      </p:sp>
    </p:spTree>
    <p:extLst>
      <p:ext uri="{BB962C8B-B14F-4D97-AF65-F5344CB8AC3E}">
        <p14:creationId xmlns:p14="http://schemas.microsoft.com/office/powerpoint/2010/main" val="103379431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94DA32B7-D7B9-4082-8E75-E986456C9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21" y="1440366"/>
            <a:ext cx="5916706" cy="4572000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C314D47-0FBB-4671-83C2-E6C42832C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0366"/>
            <a:ext cx="5916706" cy="4572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AB9A38E-5D3D-4CBA-9864-C2E30E371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77240"/>
            <a:ext cx="10972800" cy="731520"/>
          </a:xfrm>
        </p:spPr>
        <p:txBody>
          <a:bodyPr/>
          <a:lstStyle/>
          <a:p>
            <a:r>
              <a:rPr lang="en-US" dirty="0"/>
              <a:t>Flooding in Zambia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44EE8F-18E3-496B-9F1E-A82CB473CC0A}"/>
              </a:ext>
            </a:extLst>
          </p:cNvPr>
          <p:cNvSpPr txBox="1"/>
          <p:nvPr/>
        </p:nvSpPr>
        <p:spPr>
          <a:xfrm>
            <a:off x="152400" y="6019800"/>
            <a:ext cx="525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composite: 2-6 March 2022</a:t>
            </a:r>
          </a:p>
        </p:txBody>
      </p:sp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8D768AB6-81F1-4145-A9C8-0C842A7B9A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9"/>
          <a:stretch/>
        </p:blipFill>
        <p:spPr>
          <a:xfrm>
            <a:off x="10604752" y="4419600"/>
            <a:ext cx="1569930" cy="1600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5E0E26F-1E21-4536-9560-A19B33673FD2}"/>
              </a:ext>
            </a:extLst>
          </p:cNvPr>
          <p:cNvSpPr txBox="1"/>
          <p:nvPr/>
        </p:nvSpPr>
        <p:spPr>
          <a:xfrm>
            <a:off x="152400" y="6389132"/>
            <a:ext cx="108539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w Cen MT" panose="020B0602020104020603" pitchFamily="34" charset="0"/>
              </a:rPr>
              <a:t>Flooding intensifies in the northern Zambia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9902D2-35B5-4C6D-ACED-C1D22B231284}"/>
              </a:ext>
            </a:extLst>
          </p:cNvPr>
          <p:cNvGrpSpPr/>
          <p:nvPr/>
        </p:nvGrpSpPr>
        <p:grpSpPr>
          <a:xfrm>
            <a:off x="261933" y="1402802"/>
            <a:ext cx="3048000" cy="396466"/>
            <a:chOff x="443445" y="5506720"/>
            <a:chExt cx="3048000" cy="39646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321FF6B-E38A-49DA-A3DC-F43E1A9B0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15D8715-DCEC-4ABB-B6C5-1A9822E6D41D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2AE46CF-25B7-4266-95EF-C0B4F84740CE}"/>
              </a:ext>
            </a:extLst>
          </p:cNvPr>
          <p:cNvSpPr txBox="1"/>
          <p:nvPr/>
        </p:nvSpPr>
        <p:spPr>
          <a:xfrm>
            <a:off x="6172200" y="6019800"/>
            <a:ext cx="525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composite: 9-13 Mar 2022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60F2B3-BAA0-43F6-9534-22EF27CD0521}"/>
              </a:ext>
            </a:extLst>
          </p:cNvPr>
          <p:cNvGrpSpPr/>
          <p:nvPr/>
        </p:nvGrpSpPr>
        <p:grpSpPr>
          <a:xfrm>
            <a:off x="6275294" y="1402802"/>
            <a:ext cx="3048000" cy="396466"/>
            <a:chOff x="443445" y="5506720"/>
            <a:chExt cx="3048000" cy="3964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4644F15-ED9E-419C-8517-DF7BAA5AC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C61A2D-2780-49B1-94AB-3FE3E12D3589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618302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53AC7A-C32D-4195-AF06-958FF3BD8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175" y="3968583"/>
            <a:ext cx="5775158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693128-2887-422C-A496-8085C7EF5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175" y="1517817"/>
            <a:ext cx="5775158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E2E598-D6F1-4432-9D16-ABB6F40109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32" t="31542" r="23691" b="14444"/>
          <a:stretch/>
        </p:blipFill>
        <p:spPr>
          <a:xfrm>
            <a:off x="685800" y="1524000"/>
            <a:ext cx="4800600" cy="416730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CC1122F-8E68-4B8C-9712-126BD9D7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7240"/>
            <a:ext cx="10972800" cy="731520"/>
          </a:xfrm>
        </p:spPr>
        <p:txBody>
          <a:bodyPr/>
          <a:lstStyle/>
          <a:p>
            <a:r>
              <a:rPr lang="en-US" dirty="0" err="1"/>
              <a:t>GloFAS</a:t>
            </a:r>
            <a:r>
              <a:rPr lang="en-US" dirty="0"/>
              <a:t> Streamflow Forecast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33F91AF-DFCA-4421-AE43-59464F93BDB6}"/>
              </a:ext>
            </a:extLst>
          </p:cNvPr>
          <p:cNvCxnSpPr>
            <a:cxnSpLocks/>
          </p:cNvCxnSpPr>
          <p:nvPr/>
        </p:nvCxnSpPr>
        <p:spPr>
          <a:xfrm flipH="1">
            <a:off x="2209800" y="2660523"/>
            <a:ext cx="3902242" cy="463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6A2423-B49C-4D15-A0E4-32A6A9CDD500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4624895"/>
            <a:ext cx="1540042" cy="556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BD2E289-5FE9-4937-B1D6-27AFD4019EFD}"/>
              </a:ext>
            </a:extLst>
          </p:cNvPr>
          <p:cNvSpPr txBox="1"/>
          <p:nvPr/>
        </p:nvSpPr>
        <p:spPr>
          <a:xfrm>
            <a:off x="7309638" y="6349522"/>
            <a:ext cx="2897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w Cen MT" panose="020B0602020104020603" pitchFamily="34" charset="0"/>
              </a:rPr>
              <a:t>Rio </a:t>
            </a:r>
            <a:r>
              <a:rPr lang="en-US" sz="1600" dirty="0" err="1">
                <a:latin typeface="Tw Cen MT" panose="020B0602020104020603" pitchFamily="34" charset="0"/>
              </a:rPr>
              <a:t>Ligonha</a:t>
            </a:r>
            <a:r>
              <a:rPr lang="en-US" sz="1600" dirty="0">
                <a:latin typeface="Tw Cen MT" panose="020B0602020104020603" pitchFamily="34" charset="0"/>
              </a:rPr>
              <a:t> River in Mozambique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FD4A61-7D79-419E-BE6D-B27C40D420E5}"/>
              </a:ext>
            </a:extLst>
          </p:cNvPr>
          <p:cNvSpPr txBox="1"/>
          <p:nvPr/>
        </p:nvSpPr>
        <p:spPr>
          <a:xfrm>
            <a:off x="7475235" y="3814794"/>
            <a:ext cx="2245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w Cen MT" panose="020B0602020104020603" pitchFamily="34" charset="0"/>
              </a:rPr>
              <a:t>Luangwa River in Zambia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C73A03-97FF-43FC-B7B0-4A2DFB4058EB}"/>
              </a:ext>
            </a:extLst>
          </p:cNvPr>
          <p:cNvSpPr txBox="1"/>
          <p:nvPr/>
        </p:nvSpPr>
        <p:spPr>
          <a:xfrm>
            <a:off x="504972" y="5706548"/>
            <a:ext cx="552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Flooding to intensify in Northern Zambia and central Mozambique in next two weeks due to 2 to 20-yr return period level discharge forecast in the rivers.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5455AE9-33FA-441D-8353-07EB39B49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20" y="4572000"/>
            <a:ext cx="1390650" cy="101723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3832BAC-D436-4F40-8F5B-722443F0CA46}"/>
              </a:ext>
            </a:extLst>
          </p:cNvPr>
          <p:cNvSpPr txBox="1"/>
          <p:nvPr/>
        </p:nvSpPr>
        <p:spPr>
          <a:xfrm rot="16616073">
            <a:off x="467292" y="2370110"/>
            <a:ext cx="109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Luapua</a:t>
            </a:r>
            <a:r>
              <a:rPr lang="en-US" sz="1200" dirty="0"/>
              <a:t> River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9BFB22-ECEA-4476-9776-A072665F82EB}"/>
              </a:ext>
            </a:extLst>
          </p:cNvPr>
          <p:cNvSpPr txBox="1"/>
          <p:nvPr/>
        </p:nvSpPr>
        <p:spPr>
          <a:xfrm rot="18676384">
            <a:off x="1486122" y="3377778"/>
            <a:ext cx="1205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Luangwa River</a:t>
            </a:r>
          </a:p>
        </p:txBody>
      </p:sp>
    </p:spTree>
    <p:extLst>
      <p:ext uri="{BB962C8B-B14F-4D97-AF65-F5344CB8AC3E}">
        <p14:creationId xmlns:p14="http://schemas.microsoft.com/office/powerpoint/2010/main" val="224064891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6901920-EE60-429B-A84B-90B984152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570905"/>
            <a:ext cx="5916706" cy="4572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D0FEB5-9DD2-498F-9756-1084A03F8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7240"/>
            <a:ext cx="10972800" cy="731520"/>
          </a:xfrm>
        </p:spPr>
        <p:txBody>
          <a:bodyPr/>
          <a:lstStyle/>
          <a:p>
            <a:r>
              <a:rPr lang="en-US" dirty="0"/>
              <a:t>Flooding in Madagascar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6B965E-6B38-4973-A8E8-DF849B48E9CE}"/>
              </a:ext>
            </a:extLst>
          </p:cNvPr>
          <p:cNvSpPr txBox="1"/>
          <p:nvPr/>
        </p:nvSpPr>
        <p:spPr>
          <a:xfrm>
            <a:off x="6781800" y="1524000"/>
            <a:ext cx="53646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w Cen MT" panose="020B0602020104020603" pitchFamily="34" charset="0"/>
              </a:rPr>
              <a:t>Some of the flood receded areas in the northern Madagascar were flooded again due to TC Gombe.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8579AF-A005-4A59-B463-A98FE5F19F17}"/>
              </a:ext>
            </a:extLst>
          </p:cNvPr>
          <p:cNvSpPr txBox="1"/>
          <p:nvPr/>
        </p:nvSpPr>
        <p:spPr>
          <a:xfrm>
            <a:off x="615215" y="6205051"/>
            <a:ext cx="536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composite: 9-13 Mar 2022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1B5D7E-BDBF-4B25-BC05-9D76157B70A7}"/>
              </a:ext>
            </a:extLst>
          </p:cNvPr>
          <p:cNvGrpSpPr/>
          <p:nvPr/>
        </p:nvGrpSpPr>
        <p:grpSpPr>
          <a:xfrm>
            <a:off x="3577729" y="5699534"/>
            <a:ext cx="3048000" cy="396466"/>
            <a:chOff x="443445" y="5506720"/>
            <a:chExt cx="3048000" cy="39646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2B2090A-CAEA-42F4-9C96-476A3CEF8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D056C4-7772-43F7-8209-3991DB2E302B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pic>
        <p:nvPicPr>
          <p:cNvPr id="7" name="Picture 6" descr="A picture containing radar chart&#10;&#10;Description automatically generated">
            <a:extLst>
              <a:ext uri="{FF2B5EF4-FFF2-40B4-BE49-F238E27FC236}">
                <a16:creationId xmlns:a16="http://schemas.microsoft.com/office/drawing/2014/main" id="{6F89D730-EEA8-4719-8F3D-938CD4A679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11334" r="61161" b="1111"/>
          <a:stretch/>
        </p:blipFill>
        <p:spPr>
          <a:xfrm>
            <a:off x="7086600" y="3337560"/>
            <a:ext cx="153173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2169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8b7a1be1ac0afe75db47d8f1927cc93dd9c8"/>
</p:tagLst>
</file>

<file path=ppt/theme/theme1.xml><?xml version="1.0" encoding="utf-8"?>
<a:theme xmlns:a="http://schemas.openxmlformats.org/drawingml/2006/main" name="FEWS NET Official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" id="{B5B6F9D2-3256-4DF9-AAB8-2527F5E10F20}" vid="{B5468DB9-E6B6-4235-B40F-CB319F7112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C1B7B06AD3F419130A1F47FDA189E" ma:contentTypeVersion="3" ma:contentTypeDescription="Create a new document." ma:contentTypeScope="" ma:versionID="419d1987f412ccc28608e69c40962296">
  <xsd:schema xmlns:xsd="http://www.w3.org/2001/XMLSchema" xmlns:p="http://schemas.microsoft.com/office/2006/metadata/properties" targetNamespace="http://schemas.microsoft.com/office/2006/metadata/properties" ma:root="true" ma:fieldsID="3ee0e18589dc207c86e23992378a7ab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Entry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67280C-57A5-48DB-AC3A-497A70A85A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A18D9057-24BC-4375-B825-AB308A9687D2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D781DA4-1154-4DB3-9281-B2797870FF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</Template>
  <TotalTime>46015</TotalTime>
  <Words>311</Words>
  <Application>Microsoft Office PowerPoint</Application>
  <PresentationFormat>Widescreen</PresentationFormat>
  <Paragraphs>48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Courier New</vt:lpstr>
      <vt:lpstr>Tw Cen MT</vt:lpstr>
      <vt:lpstr>Wingdings</vt:lpstr>
      <vt:lpstr>FEWS NET Official PPT Template</vt:lpstr>
      <vt:lpstr>FEWS NET Enhanced Flood Monitoring – East Africa, West Africa, southern Africa and Yemen</vt:lpstr>
      <vt:lpstr>Flooding Polygons</vt:lpstr>
      <vt:lpstr>PowerPoint Presentation</vt:lpstr>
      <vt:lpstr>Land Surface Temperature Over Sudd Wetlands</vt:lpstr>
      <vt:lpstr>Tropical Cyclone Gombe</vt:lpstr>
      <vt:lpstr>Inundation Caused by Gombe</vt:lpstr>
      <vt:lpstr>Flooding in Zambia</vt:lpstr>
      <vt:lpstr>GloFAS Streamflow Forecast</vt:lpstr>
      <vt:lpstr>Flooding in Madagascar</vt:lpstr>
    </vt:vector>
  </TitlesOfParts>
  <Company>Chemonics International,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Lamport</dc:creator>
  <cp:lastModifiedBy>Pervez, Shahriar (Contractor)</cp:lastModifiedBy>
  <cp:revision>1441</cp:revision>
  <cp:lastPrinted>2015-08-11T15:53:42Z</cp:lastPrinted>
  <dcterms:created xsi:type="dcterms:W3CDTF">2016-04-22T19:29:16Z</dcterms:created>
  <dcterms:modified xsi:type="dcterms:W3CDTF">2022-03-15T00:06:20Z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0x010100F00C1B7B06AD3F419130A1F47FDA189E</vt:lpwstr>
  </property>
</Properties>
</file>