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651" r:id="rId6"/>
    <p:sldId id="649" r:id="rId7"/>
    <p:sldId id="650" r:id="rId8"/>
    <p:sldId id="656" r:id="rId9"/>
    <p:sldId id="659" r:id="rId10"/>
    <p:sldId id="661" r:id="rId11"/>
    <p:sldId id="662" r:id="rId12"/>
    <p:sldId id="663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50"/>
            <p14:sldId id="656"/>
            <p14:sldId id="659"/>
            <p14:sldId id="661"/>
            <p14:sldId id="662"/>
            <p14:sldId id="663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99" d="100"/>
          <a:sy n="99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07,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7D9B635-E1F6-4BEE-91F8-F27B8131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8889" r="907" b="7778"/>
          <a:stretch/>
        </p:blipFill>
        <p:spPr>
          <a:xfrm>
            <a:off x="609600" y="1447800"/>
            <a:ext cx="76994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B68F6C2-730D-4383-99E0-8BE5F170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90" y="1496205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FF025A1-5FC1-4D1C-99AF-96AC5669C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620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41689" y="6073914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Inundation conditions remain very much the same compared to last week.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23-27 Feb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2-6 Mar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314D47-0FBB-4671-83C2-E6C42832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69" y="1440366"/>
            <a:ext cx="5916706" cy="457200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3A5EBD5-98A2-422D-8DEA-E1BF3D70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0366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89132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intensifies in the northern Zambia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2-6 Mar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0D4AFFF-AD33-4D8F-ADD8-71F6B1C0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38794" r="44037" b="13333"/>
          <a:stretch/>
        </p:blipFill>
        <p:spPr bwMode="auto">
          <a:xfrm>
            <a:off x="800910" y="1634286"/>
            <a:ext cx="4456890" cy="41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charge Hydrograph (ECMWF-ENS)">
            <a:extLst>
              <a:ext uri="{FF2B5EF4-FFF2-40B4-BE49-F238E27FC236}">
                <a16:creationId xmlns:a16="http://schemas.microsoft.com/office/drawing/2014/main" id="{1FCE3426-0CA0-44E1-9EEC-CBCA7565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64" y="1318998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EC729-813E-4723-8084-8F55A927F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64" y="4047530"/>
            <a:ext cx="5775158" cy="27432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991F5C0-88AC-432E-9BBF-17B2200B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Monthly Streamflow Forecast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D69C85-1366-44AC-BD99-ED284D4C0C2A}"/>
              </a:ext>
            </a:extLst>
          </p:cNvPr>
          <p:cNvCxnSpPr>
            <a:cxnSpLocks/>
          </p:cNvCxnSpPr>
          <p:nvPr/>
        </p:nvCxnSpPr>
        <p:spPr>
          <a:xfrm flipH="1">
            <a:off x="3429000" y="2660523"/>
            <a:ext cx="2683042" cy="46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27AD7F-903C-4FB5-8FD2-D91B9CA513AD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4800600"/>
            <a:ext cx="2759242" cy="381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E67E3F-1979-40A8-92E1-35095A2FDAF2}"/>
              </a:ext>
            </a:extLst>
          </p:cNvPr>
          <p:cNvSpPr txBox="1"/>
          <p:nvPr/>
        </p:nvSpPr>
        <p:spPr>
          <a:xfrm>
            <a:off x="7158343" y="6460736"/>
            <a:ext cx="4347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Luangwa River (a tributary of Zambezi) in Zambia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D98BFB-0512-4E00-9B45-3FC515B4C4A8}"/>
              </a:ext>
            </a:extLst>
          </p:cNvPr>
          <p:cNvSpPr txBox="1"/>
          <p:nvPr/>
        </p:nvSpPr>
        <p:spPr>
          <a:xfrm>
            <a:off x="8048926" y="3657600"/>
            <a:ext cx="2355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Chambesh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ECFAD-2EA5-4192-AD3B-BB359401F63C}"/>
              </a:ext>
            </a:extLst>
          </p:cNvPr>
          <p:cNvSpPr txBox="1"/>
          <p:nvPr/>
        </p:nvSpPr>
        <p:spPr>
          <a:xfrm>
            <a:off x="504972" y="5867400"/>
            <a:ext cx="552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Discharges in many rivers in northern Zambia are expected to be between 2 and 20-yr return period levels by mid-March.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90B40-89E3-4955-937E-F659DB239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10" y="4603379"/>
            <a:ext cx="1580957" cy="1156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C8E8CF-4EE5-4058-9F0A-0C28C5089F33}"/>
              </a:ext>
            </a:extLst>
          </p:cNvPr>
          <p:cNvSpPr txBox="1"/>
          <p:nvPr/>
        </p:nvSpPr>
        <p:spPr>
          <a:xfrm rot="19069354">
            <a:off x="2563377" y="3176299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Chambesh</a:t>
            </a:r>
            <a:r>
              <a:rPr lang="en-US" sz="1000" dirty="0"/>
              <a:t>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F94FA-AE3D-47E8-A1EC-4340F9676D36}"/>
              </a:ext>
            </a:extLst>
          </p:cNvPr>
          <p:cNvSpPr txBox="1"/>
          <p:nvPr/>
        </p:nvSpPr>
        <p:spPr>
          <a:xfrm rot="18691454">
            <a:off x="2718107" y="4631227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Luangwa River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27528AC-FC76-4F17-BBE8-2B706654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67" y="1395998"/>
            <a:ext cx="5325035" cy="41148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13DF5DC-2FF5-4484-9A6C-39EB4C6D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3164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685B26-6150-4CF5-A4D2-149D68DA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Mozambique and Malawi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EB3BC-823F-49DA-BD63-EE727127C595}"/>
              </a:ext>
            </a:extLst>
          </p:cNvPr>
          <p:cNvSpPr txBox="1"/>
          <p:nvPr/>
        </p:nvSpPr>
        <p:spPr>
          <a:xfrm>
            <a:off x="6248399" y="5572025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2-6 Mar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9F85-AF72-4C93-B0BB-83B637C25DA0}"/>
              </a:ext>
            </a:extLst>
          </p:cNvPr>
          <p:cNvSpPr txBox="1"/>
          <p:nvPr/>
        </p:nvSpPr>
        <p:spPr>
          <a:xfrm>
            <a:off x="656665" y="5567682"/>
            <a:ext cx="52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E3D08A-DC82-48D2-9A5F-55A6DE82D02B}"/>
              </a:ext>
            </a:extLst>
          </p:cNvPr>
          <p:cNvGrpSpPr/>
          <p:nvPr/>
        </p:nvGrpSpPr>
        <p:grpSpPr>
          <a:xfrm>
            <a:off x="8335893" y="5121551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D4C793-0DFD-4420-A55E-DD5AB2C12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FF82AF-B2AC-4913-9ED4-26A6B872A8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16391F39-0BDA-4689-ACA6-4F815C8FE3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6"/>
          <a:stretch/>
        </p:blipFill>
        <p:spPr>
          <a:xfrm>
            <a:off x="4635024" y="4150438"/>
            <a:ext cx="1343212" cy="1371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D1F42E-B500-4D83-901B-F8614C5D3D3D}"/>
              </a:ext>
            </a:extLst>
          </p:cNvPr>
          <p:cNvGrpSpPr/>
          <p:nvPr/>
        </p:nvGrpSpPr>
        <p:grpSpPr>
          <a:xfrm>
            <a:off x="2942053" y="1377309"/>
            <a:ext cx="3048000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B0FE28-038B-4239-837E-0DE866EFE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F7AB-CA8D-4F70-B926-2F0C9F922A7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84724D-C793-4E33-BB6A-A44B9BE2632D}"/>
              </a:ext>
            </a:extLst>
          </p:cNvPr>
          <p:cNvSpPr txBox="1"/>
          <p:nvPr/>
        </p:nvSpPr>
        <p:spPr>
          <a:xfrm>
            <a:off x="609600" y="6012359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remains unchanged along the Shire River in the Southern Malawi and into Mozambique.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along the coastal areas of Mozambique.</a:t>
            </a:r>
          </a:p>
        </p:txBody>
      </p:sp>
    </p:spTree>
    <p:extLst>
      <p:ext uri="{BB962C8B-B14F-4D97-AF65-F5344CB8AC3E}">
        <p14:creationId xmlns:p14="http://schemas.microsoft.com/office/powerpoint/2010/main" val="1608523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A119E1FE-D408-4968-A174-E45522D5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26746"/>
          <a:stretch/>
        </p:blipFill>
        <p:spPr>
          <a:xfrm>
            <a:off x="724507" y="1419917"/>
            <a:ext cx="2804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9600" y="6122313"/>
            <a:ext cx="1158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especially along the southeastern coastal areas of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9600" y="5498215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pic>
        <p:nvPicPr>
          <p:cNvPr id="1029" name="Picture 1028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3CAF3640-CDAE-48BB-8EDE-8CB622464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2592" r="62550" b="1323"/>
          <a:stretch/>
        </p:blipFill>
        <p:spPr>
          <a:xfrm>
            <a:off x="9969353" y="2091568"/>
            <a:ext cx="1611787" cy="29464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4851B2B-7B6E-4DEE-B2E2-126FE0A68E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5556" r="22525" b="7778"/>
          <a:stretch/>
        </p:blipFill>
        <p:spPr>
          <a:xfrm>
            <a:off x="5646152" y="1421521"/>
            <a:ext cx="3386043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3E26AF-30C8-42C0-A549-A0E53F54DB7A}"/>
              </a:ext>
            </a:extLst>
          </p:cNvPr>
          <p:cNvSpPr txBox="1"/>
          <p:nvPr/>
        </p:nvSpPr>
        <p:spPr>
          <a:xfrm>
            <a:off x="5553059" y="5498215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2-6 Mar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133594-7769-4E8E-9671-A144A820A712}"/>
              </a:ext>
            </a:extLst>
          </p:cNvPr>
          <p:cNvGrpSpPr/>
          <p:nvPr/>
        </p:nvGrpSpPr>
        <p:grpSpPr>
          <a:xfrm>
            <a:off x="7848600" y="5123041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7A6666-D435-48A9-8B72-75ED2079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8A9C7F-E067-4338-A936-E929F234CB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2354857" y="5122986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5072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918D21C-839E-403F-B8FA-13EEE22DB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3" y="1524000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781800" y="1524000"/>
            <a:ext cx="5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Some of the flood receded areas in the northern Madagascar were flooded again during last week.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15215" y="6205051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2-6 Mar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3577729" y="569953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7086600" y="3337560"/>
            <a:ext cx="15317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67A7-757A-4996-A750-6B8B01EC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Cyclone Gombe</a:t>
            </a:r>
          </a:p>
        </p:txBody>
      </p:sp>
      <p:pic>
        <p:nvPicPr>
          <p:cNvPr id="8" name="Picture 7" descr="Graphical user interface, map&#10;&#10;Description automatically generated">
            <a:extLst>
              <a:ext uri="{FF2B5EF4-FFF2-40B4-BE49-F238E27FC236}">
                <a16:creationId xmlns:a16="http://schemas.microsoft.com/office/drawing/2014/main" id="{B5B5642A-2C49-4494-9170-C0CC8764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29577"/>
          <a:stretch/>
        </p:blipFill>
        <p:spPr>
          <a:xfrm>
            <a:off x="143059" y="1752600"/>
            <a:ext cx="6027861" cy="4572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3D5A150-F4BE-48F2-9233-73D90F487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0"/>
          <a:stretch/>
        </p:blipFill>
        <p:spPr>
          <a:xfrm>
            <a:off x="6477000" y="1765434"/>
            <a:ext cx="47067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187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45975</TotalTime>
  <Words>312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Zambia</vt:lpstr>
      <vt:lpstr>GloFAS Monthly Streamflow Forecast</vt:lpstr>
      <vt:lpstr>Flooding in Mozambique and Malawi</vt:lpstr>
      <vt:lpstr>Flooding in Madagascar</vt:lpstr>
      <vt:lpstr>Flooding in Madagascar</vt:lpstr>
      <vt:lpstr>Tropical Cyclone Gombe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1435</cp:revision>
  <cp:lastPrinted>2015-08-11T15:53:42Z</cp:lastPrinted>
  <dcterms:created xsi:type="dcterms:W3CDTF">2016-04-22T19:29:16Z</dcterms:created>
  <dcterms:modified xsi:type="dcterms:W3CDTF">2022-03-08T14:58:25Z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