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505" r:id="rId5"/>
    <p:sldId id="649" r:id="rId6"/>
  </p:sldIdLst>
  <p:sldSz cx="12192000" cy="6858000"/>
  <p:notesSz cx="6950075" cy="923607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49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3300"/>
    <a:srgbClr val="FFDD4F"/>
    <a:srgbClr val="FFCC00"/>
    <a:srgbClr val="FF6600"/>
    <a:srgbClr val="E9EDF4"/>
    <a:srgbClr val="D0D8E8"/>
    <a:srgbClr val="CCCCFF"/>
    <a:srgbClr val="99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85609" autoAdjust="0"/>
  </p:normalViewPr>
  <p:slideViewPr>
    <p:cSldViewPr>
      <p:cViewPr varScale="1">
        <p:scale>
          <a:sx n="91" d="100"/>
          <a:sy n="91" d="100"/>
        </p:scale>
        <p:origin x="66" y="1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6/27/2022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East Africa, West Africa, southern Africa and Yemen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June 27, 2022,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1F5D6808-8B5B-4B5C-B5F7-DC67B4FA5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179" y="1467115"/>
            <a:ext cx="5325035" cy="4114800"/>
          </a:xfrm>
          <a:prstGeom prst="rect">
            <a:avLst/>
          </a:prstGeom>
        </p:spPr>
      </p:pic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BFEB901-8D0E-4CE4-97BD-B90F8C6BC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67115"/>
            <a:ext cx="5325035" cy="41148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D0F001AC-65F0-4574-8102-94AA2ACE926D}"/>
              </a:ext>
            </a:extLst>
          </p:cNvPr>
          <p:cNvSpPr txBox="1">
            <a:spLocks/>
          </p:cNvSpPr>
          <p:nvPr/>
        </p:nvSpPr>
        <p:spPr>
          <a:xfrm>
            <a:off x="331380" y="816587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i="0" kern="1200" baseline="0">
                <a:solidFill>
                  <a:srgbClr val="002F6C"/>
                </a:solidFill>
                <a:latin typeface="Tw Cen MT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Inundation in the Sudd Wetlands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AF448E-D04A-445A-9A7F-B50B270F351D}"/>
              </a:ext>
            </a:extLst>
          </p:cNvPr>
          <p:cNvSpPr txBox="1"/>
          <p:nvPr/>
        </p:nvSpPr>
        <p:spPr>
          <a:xfrm>
            <a:off x="331380" y="6088559"/>
            <a:ext cx="11638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w Cen MT" panose="020B0602020104020603" pitchFamily="34" charset="0"/>
              </a:rPr>
              <a:t>Despite a poor start to the rainfall season, the inundation started to increase in Sudd Wetlands.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D61892-7989-4320-BA62-DEA4CE3A889E}"/>
              </a:ext>
            </a:extLst>
          </p:cNvPr>
          <p:cNvSpPr/>
          <p:nvPr/>
        </p:nvSpPr>
        <p:spPr>
          <a:xfrm>
            <a:off x="458178" y="5664913"/>
            <a:ext cx="5325035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18-22 May 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DC12D4-A189-4161-B36F-3B259CED82D0}"/>
              </a:ext>
            </a:extLst>
          </p:cNvPr>
          <p:cNvGrpSpPr/>
          <p:nvPr/>
        </p:nvGrpSpPr>
        <p:grpSpPr>
          <a:xfrm>
            <a:off x="458178" y="1442486"/>
            <a:ext cx="3048000" cy="396466"/>
            <a:chOff x="443445" y="5506720"/>
            <a:chExt cx="3048000" cy="39646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1A5A8E8-12AE-4C93-8A3E-852F27C8B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394AB7A-CF04-48EB-9D1D-3A3525EEB8CA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C91DEC4-E0B8-4ADA-8F0A-2B621AF8B730}"/>
              </a:ext>
            </a:extLst>
          </p:cNvPr>
          <p:cNvSpPr txBox="1"/>
          <p:nvPr/>
        </p:nvSpPr>
        <p:spPr>
          <a:xfrm>
            <a:off x="3972479" y="2768601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1A30B-D232-4305-9F08-F320D25FA5DF}"/>
              </a:ext>
            </a:extLst>
          </p:cNvPr>
          <p:cNvSpPr txBox="1"/>
          <p:nvPr/>
        </p:nvSpPr>
        <p:spPr>
          <a:xfrm>
            <a:off x="4523847" y="4864407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3FCFF1-49B5-479F-8B11-5FDE7DFE2979}"/>
              </a:ext>
            </a:extLst>
          </p:cNvPr>
          <p:cNvSpPr txBox="1"/>
          <p:nvPr/>
        </p:nvSpPr>
        <p:spPr>
          <a:xfrm>
            <a:off x="3979646" y="3805979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340BDD-5CC5-46F3-8879-08ED2C3B98C7}"/>
              </a:ext>
            </a:extLst>
          </p:cNvPr>
          <p:cNvSpPr txBox="1"/>
          <p:nvPr/>
        </p:nvSpPr>
        <p:spPr>
          <a:xfrm>
            <a:off x="2369069" y="2612515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B76FED-22DD-4C5B-B253-466F7964AEF7}"/>
              </a:ext>
            </a:extLst>
          </p:cNvPr>
          <p:cNvSpPr/>
          <p:nvPr/>
        </p:nvSpPr>
        <p:spPr>
          <a:xfrm>
            <a:off x="5862485" y="5653480"/>
            <a:ext cx="5325036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22-26 June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FD41CB-C8B5-417D-B691-7473CA3A1B89}"/>
              </a:ext>
            </a:extLst>
          </p:cNvPr>
          <p:cNvSpPr txBox="1"/>
          <p:nvPr/>
        </p:nvSpPr>
        <p:spPr>
          <a:xfrm>
            <a:off x="9605652" y="2907100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4235F4-1E45-4448-8512-CFD1E6914050}"/>
              </a:ext>
            </a:extLst>
          </p:cNvPr>
          <p:cNvSpPr txBox="1"/>
          <p:nvPr/>
        </p:nvSpPr>
        <p:spPr>
          <a:xfrm>
            <a:off x="10049107" y="4652502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23B93-4F11-4A3B-BEF5-3275015B5746}"/>
              </a:ext>
            </a:extLst>
          </p:cNvPr>
          <p:cNvSpPr txBox="1"/>
          <p:nvPr/>
        </p:nvSpPr>
        <p:spPr>
          <a:xfrm>
            <a:off x="9539323" y="3892292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BFF2D6-B8A1-4C44-BCE0-B91A2BCB8654}"/>
              </a:ext>
            </a:extLst>
          </p:cNvPr>
          <p:cNvSpPr txBox="1"/>
          <p:nvPr/>
        </p:nvSpPr>
        <p:spPr>
          <a:xfrm>
            <a:off x="7772400" y="2390001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pic>
        <p:nvPicPr>
          <p:cNvPr id="35" name="Picture 34" descr="Map&#10;&#10;Description automatically generated">
            <a:extLst>
              <a:ext uri="{FF2B5EF4-FFF2-40B4-BE49-F238E27FC236}">
                <a16:creationId xmlns:a16="http://schemas.microsoft.com/office/drawing/2014/main" id="{7544025C-F5E6-4917-8D9F-53780DE8F5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408" y="1419189"/>
            <a:ext cx="1701496" cy="131479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0EC985FD-DD7D-4487-BDC0-57AE2C345D7D}"/>
              </a:ext>
            </a:extLst>
          </p:cNvPr>
          <p:cNvGrpSpPr/>
          <p:nvPr/>
        </p:nvGrpSpPr>
        <p:grpSpPr>
          <a:xfrm>
            <a:off x="6161087" y="1467115"/>
            <a:ext cx="3048000" cy="396466"/>
            <a:chOff x="443445" y="5506720"/>
            <a:chExt cx="3048000" cy="396466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7655FCF-6094-4E4C-ADE7-90A2888C8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245B2D-5FF4-498F-8908-A3FCB99EF546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3F04CE0A-72A8-4439-87D8-319F5BCA204F}"/>
              </a:ext>
            </a:extLst>
          </p:cNvPr>
          <p:cNvSpPr/>
          <p:nvPr/>
        </p:nvSpPr>
        <p:spPr>
          <a:xfrm>
            <a:off x="9668296" y="1524000"/>
            <a:ext cx="923504" cy="104351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B64AE7C-2C74-4BDB-A2B1-82B584BA4CED}"/>
              </a:ext>
            </a:extLst>
          </p:cNvPr>
          <p:cNvSpPr/>
          <p:nvPr/>
        </p:nvSpPr>
        <p:spPr>
          <a:xfrm>
            <a:off x="6760700" y="2762509"/>
            <a:ext cx="2764300" cy="112369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9044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46763</TotalTime>
  <Words>105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East Africa, West Africa, southern Africa and Yemen</vt:lpstr>
      <vt:lpstr>PowerPoint Presentation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 (Contractor)</cp:lastModifiedBy>
  <cp:revision>1519</cp:revision>
  <cp:lastPrinted>2015-08-11T15:53:42Z</cp:lastPrinted>
  <dcterms:created xsi:type="dcterms:W3CDTF">2016-04-22T19:29:16Z</dcterms:created>
  <dcterms:modified xsi:type="dcterms:W3CDTF">2022-06-27T23:41:12Z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