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bookmarkIdSeed="2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505" r:id="rId5"/>
    <p:sldId id="649" r:id="rId6"/>
  </p:sldIdLst>
  <p:sldSz cx="12192000" cy="6858000"/>
  <p:notesSz cx="6950075" cy="9236075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672922F-3812-4AC1-81B4-74E0A3CC4C18}">
          <p14:sldIdLst>
            <p14:sldId id="505"/>
            <p14:sldId id="649"/>
          </p14:sldIdLst>
        </p14:section>
        <p14:section name="Untitled Section" id="{69C5BBBF-59C5-4E37-97E1-BE2FEE0AEBE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lake Stabler" initials="B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FF3300"/>
    <a:srgbClr val="FFDD4F"/>
    <a:srgbClr val="FFCC00"/>
    <a:srgbClr val="FF6600"/>
    <a:srgbClr val="E9EDF4"/>
    <a:srgbClr val="D0D8E8"/>
    <a:srgbClr val="CCCCFF"/>
    <a:srgbClr val="99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85609" autoAdjust="0"/>
  </p:normalViewPr>
  <p:slideViewPr>
    <p:cSldViewPr>
      <p:cViewPr varScale="1">
        <p:scale>
          <a:sx n="91" d="100"/>
          <a:sy n="91" d="100"/>
        </p:scale>
        <p:origin x="66" y="15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3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1276" cy="462758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211" y="1"/>
            <a:ext cx="3011276" cy="462758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28AE7B44-4A3A-4F68-A393-82A47AF755AD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318"/>
            <a:ext cx="3011276" cy="462757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211" y="8773318"/>
            <a:ext cx="3011276" cy="462757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ABDAC4E9-F8CA-4132-8404-263BDFCFE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13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F451C3B-E755-4C0F-BBF5-A659D6D37FA5}" type="datetimeFigureOut">
              <a:rPr lang="en-US"/>
              <a:pPr>
                <a:defRPr/>
              </a:pPr>
              <a:t>6/27/2022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3738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4" tIns="46242" rIns="92484" bIns="46242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4" tIns="46242" rIns="92484" bIns="4624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58A452-DD65-468A-AB5D-05D2CF267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4002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EWS_NET_III_Logo-0.6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527" y="124354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1C9F085-E261-404A-B399-26F9A60E9A6F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925372"/>
            <a:ext cx="11948160" cy="731520"/>
          </a:xfrm>
          <a:prstGeom prst="rect">
            <a:avLst/>
          </a:prstGeom>
        </p:spPr>
        <p:txBody>
          <a:bodyPr anchor="ctr" anchorCtr="0"/>
          <a:lstStyle>
            <a:lvl1pPr>
              <a:defRPr sz="3200" b="1" i="0" baseline="0">
                <a:latin typeface="Tw Cen MT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50743"/>
            <a:ext cx="10972800" cy="4754880"/>
          </a:xfrm>
          <a:prstGeom prst="rect">
            <a:avLst/>
          </a:prstGeom>
        </p:spPr>
        <p:txBody>
          <a:bodyPr tIns="18288" bIns="18288" anchor="t" anchorCtr="0">
            <a:normAutofit/>
          </a:bodyPr>
          <a:lstStyle>
            <a:lvl1pPr>
              <a:spcBef>
                <a:spcPts val="800"/>
              </a:spcBef>
              <a:buFont typeface="Wingdings" pitchFamily="2" charset="2"/>
              <a:buChar char="§"/>
              <a:defRPr sz="2400" baseline="0"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 baseline="0">
                <a:latin typeface="Tw Cen MT" pitchFamily="34" charset="0"/>
              </a:defRPr>
            </a:lvl2pPr>
            <a:lvl3pPr>
              <a:buSzPct val="100000"/>
              <a:defRPr sz="2000" baseline="0">
                <a:latin typeface="Tw Cen MT" pitchFamily="34" charset="0"/>
              </a:defRPr>
            </a:lvl3pPr>
            <a:lvl4pPr>
              <a:buSzPct val="40000"/>
              <a:buFont typeface="Wingdings" pitchFamily="2" charset="2"/>
              <a:buChar char="q"/>
              <a:defRPr baseline="0">
                <a:latin typeface="Tw Cen MT" pitchFamily="34" charset="0"/>
              </a:defRPr>
            </a:lvl4pPr>
            <a:lvl5pPr>
              <a:buSzPct val="80000"/>
              <a:defRPr baseline="0">
                <a:latin typeface="Tw Cen MT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508" y="124354"/>
            <a:ext cx="1965965" cy="54864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8BA9556-E8B9-4246-9619-D14475C0352C}"/>
              </a:ext>
            </a:extLst>
          </p:cNvPr>
          <p:cNvSpPr/>
          <p:nvPr userDrawn="1"/>
        </p:nvSpPr>
        <p:spPr>
          <a:xfrm>
            <a:off x="0" y="838200"/>
            <a:ext cx="12192000" cy="6019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-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ABBD0E5-C25E-4801-991A-ECA9F4435332}"/>
              </a:ext>
            </a:extLst>
          </p:cNvPr>
          <p:cNvSpPr/>
          <p:nvPr userDrawn="1"/>
        </p:nvSpPr>
        <p:spPr>
          <a:xfrm>
            <a:off x="0" y="838200"/>
            <a:ext cx="12192000" cy="6019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1C9F085-E261-404A-B399-26F9A60E9A6F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77240"/>
            <a:ext cx="10972800" cy="731520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 b="1" i="0" baseline="0">
                <a:solidFill>
                  <a:srgbClr val="002F6C"/>
                </a:solidFill>
                <a:latin typeface="Tw Cen MT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10972800" cy="4297680"/>
          </a:xfrm>
          <a:prstGeom prst="rect">
            <a:avLst/>
          </a:prstGeom>
        </p:spPr>
        <p:txBody>
          <a:bodyPr tIns="18288" bIns="18288" anchor="t" anchorCtr="0">
            <a:normAutofit/>
          </a:bodyPr>
          <a:lstStyle>
            <a:lvl1pPr marL="342900" indent="-342900">
              <a:spcBef>
                <a:spcPts val="800"/>
              </a:spcBef>
              <a:buSzPct val="125000"/>
              <a:buFont typeface="Arial" panose="020B0604020202020204" pitchFamily="34" charset="0"/>
              <a:buChar char="•"/>
              <a:defRPr sz="2400" baseline="0">
                <a:solidFill>
                  <a:srgbClr val="2A2C2D"/>
                </a:solidFill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 baseline="0">
                <a:solidFill>
                  <a:srgbClr val="2A2C2D"/>
                </a:solidFill>
                <a:latin typeface="Tw Cen MT" pitchFamily="34" charset="0"/>
              </a:defRPr>
            </a:lvl2pPr>
            <a:lvl3pPr>
              <a:buSzPct val="100000"/>
              <a:defRPr sz="2000" baseline="0">
                <a:solidFill>
                  <a:srgbClr val="2A2C2D"/>
                </a:solidFill>
                <a:latin typeface="Tw Cen MT" pitchFamily="34" charset="0"/>
              </a:defRPr>
            </a:lvl3pPr>
            <a:lvl4pPr>
              <a:buSzPct val="40000"/>
              <a:buFont typeface="Wingdings" pitchFamily="2" charset="2"/>
              <a:buChar char="q"/>
              <a:defRPr baseline="0">
                <a:solidFill>
                  <a:srgbClr val="2A2C2D"/>
                </a:solidFill>
                <a:latin typeface="Tw Cen MT" pitchFamily="34" charset="0"/>
              </a:defRPr>
            </a:lvl4pPr>
            <a:lvl5pPr>
              <a:buSzPct val="80000"/>
              <a:defRPr baseline="0">
                <a:solidFill>
                  <a:srgbClr val="2A2C2D"/>
                </a:solidFill>
                <a:latin typeface="Tw Cen MT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0"/>
          </p:nvPr>
        </p:nvSpPr>
        <p:spPr>
          <a:xfrm>
            <a:off x="609600" y="1600200"/>
            <a:ext cx="10972800" cy="457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2F6C"/>
                </a:solidFill>
                <a:latin typeface="Tw Cen M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2" name="Picture 11" descr="FEWS_NET_III_Logo-0.6in.jpg">
            <a:extLst>
              <a:ext uri="{FF2B5EF4-FFF2-40B4-BE49-F238E27FC236}">
                <a16:creationId xmlns:a16="http://schemas.microsoft.com/office/drawing/2014/main" id="{B6D35BA6-321F-4B00-A8DC-5106C3C735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527" y="124354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C014B34-EB99-4B2D-9483-8A197923178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508" y="124354"/>
            <a:ext cx="1965965" cy="54864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457200"/>
            <a:ext cx="308235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 txBox="1">
            <a:spLocks/>
          </p:cNvSpPr>
          <p:nvPr userDrawn="1"/>
        </p:nvSpPr>
        <p:spPr bwMode="auto">
          <a:xfrm>
            <a:off x="1828800" y="18288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n-US" sz="2400" b="0" dirty="0">
                <a:solidFill>
                  <a:schemeClr val="bg1"/>
                </a:solidFill>
                <a:effectLst/>
                <a:latin typeface="Tw Cen MT" pitchFamily="34" charset="0"/>
              </a:rPr>
              <a:t>Famine Early Warning Systems Network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4600"/>
            <a:ext cx="10363200" cy="1828800"/>
          </a:xfrm>
          <a:prstGeom prst="rect">
            <a:avLst/>
          </a:prstGeom>
        </p:spPr>
        <p:txBody>
          <a:bodyPr anchor="ctr" anchorCtr="0"/>
          <a:lstStyle>
            <a:lvl1pPr>
              <a:defRPr sz="4000" b="1" i="0" baseline="0">
                <a:solidFill>
                  <a:schemeClr val="tx1"/>
                </a:solidFill>
                <a:latin typeface="Tw Cen MT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4800600"/>
            <a:ext cx="8534400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Tw Cen M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enter date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460786"/>
            <a:ext cx="3052072" cy="9144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ing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3657600" y="6308726"/>
            <a:ext cx="4876800" cy="366713"/>
          </a:xfrm>
          <a:prstGeom prst="rect">
            <a:avLst/>
          </a:prstGeom>
          <a:ln w="6350">
            <a:noFill/>
          </a:ln>
        </p:spPr>
        <p:txBody>
          <a:bodyPr wrap="none" lIns="0" tIns="0" rIns="0" bIns="0" anchor="ctr"/>
          <a:lstStyle>
            <a:lvl1pPr>
              <a:defRPr baseline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 algn="ctr">
              <a:defRPr/>
            </a:pPr>
            <a:r>
              <a:rPr lang="en-US" sz="1200" u="sng" dirty="0"/>
              <a:t>__________________________________________</a:t>
            </a:r>
          </a:p>
          <a:p>
            <a:pPr algn="ctr">
              <a:defRPr/>
            </a:pPr>
            <a:r>
              <a:rPr lang="en-US" sz="1200" dirty="0"/>
              <a:t>FAMINE EARLY WARNING SYSTEMS NETWORK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8FB0EDA-AD82-4420-B46C-1FDFF6637802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754880"/>
          </a:xfrm>
          <a:prstGeom prst="rect">
            <a:avLst/>
          </a:prstGeom>
        </p:spPr>
        <p:txBody>
          <a:bodyPr tIns="18288" bIns="18288" anchor="ctr" anchorCtr="0"/>
          <a:lstStyle>
            <a:lvl1pPr marL="914400" indent="0">
              <a:spcBef>
                <a:spcPts val="0"/>
              </a:spcBef>
              <a:buFontTx/>
              <a:buNone/>
              <a:defRPr sz="2800" baseline="0"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 baseline="0"/>
            </a:lvl2pPr>
            <a:lvl3pPr>
              <a:buSzPct val="100000"/>
              <a:defRPr sz="2000" baseline="0"/>
            </a:lvl3pPr>
            <a:lvl4pPr>
              <a:buSzPct val="40000"/>
              <a:buFont typeface="Wingdings" pitchFamily="2" charset="2"/>
              <a:buChar char="q"/>
              <a:defRPr baseline="0"/>
            </a:lvl4pPr>
            <a:lvl5pPr>
              <a:buSzPct val="80000"/>
              <a:defRPr baseline="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 descr="FEWS_NET_III_Logo-0.6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" y="182881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82881"/>
            <a:ext cx="1965965" cy="548641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943C15E-A428-4999-B5D1-6F22671A7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33029"/>
            <a:ext cx="10972800" cy="493623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002F6C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777240"/>
            <a:ext cx="11948160" cy="731520"/>
          </a:xfrm>
          <a:prstGeom prst="rect">
            <a:avLst/>
          </a:prstGeom>
        </p:spPr>
        <p:txBody>
          <a:bodyPr anchor="ctr" anchorCtr="0"/>
          <a:lstStyle>
            <a:lvl1pPr>
              <a:defRPr sz="3200" b="1">
                <a:latin typeface="Tw Cen MT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64480" cy="475488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>
                <a:latin typeface="Tw Cen MT" pitchFamily="34" charset="0"/>
              </a:defRPr>
            </a:lvl2pPr>
            <a:lvl3pPr>
              <a:buSzPct val="100000"/>
              <a:buFont typeface="Arial" pitchFamily="34" charset="0"/>
              <a:buChar char="•"/>
              <a:defRPr sz="2000">
                <a:latin typeface="Tw Cen MT" pitchFamily="34" charset="0"/>
              </a:defRPr>
            </a:lvl3pPr>
            <a:lvl4pPr>
              <a:buSzPct val="40000"/>
              <a:buFont typeface="Wingdings" pitchFamily="2" charset="2"/>
              <a:buChar char="q"/>
              <a:defRPr sz="2000">
                <a:latin typeface="Tw Cen MT" pitchFamily="34" charset="0"/>
              </a:defRPr>
            </a:lvl4pPr>
            <a:lvl5pPr>
              <a:buSzPct val="80000"/>
              <a:defRPr sz="200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600200"/>
            <a:ext cx="5364480" cy="475488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>
                <a:latin typeface="Tw Cen MT" pitchFamily="34" charset="0"/>
              </a:defRPr>
            </a:lvl2pPr>
            <a:lvl3pPr>
              <a:defRPr sz="2000">
                <a:latin typeface="Tw Cen MT" pitchFamily="34" charset="0"/>
              </a:defRPr>
            </a:lvl3pPr>
            <a:lvl4pPr>
              <a:buSzPct val="40000"/>
              <a:buFont typeface="Wingdings" pitchFamily="2" charset="2"/>
              <a:buChar char="q"/>
              <a:defRPr sz="2000">
                <a:latin typeface="Tw Cen MT" pitchFamily="34" charset="0"/>
              </a:defRPr>
            </a:lvl4pPr>
            <a:lvl5pPr>
              <a:buSzPct val="80000"/>
              <a:defRPr sz="200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3657600" y="6308726"/>
            <a:ext cx="4876800" cy="366713"/>
          </a:xfrm>
          <a:prstGeom prst="rect">
            <a:avLst/>
          </a:prstGeom>
          <a:ln w="6350">
            <a:noFill/>
          </a:ln>
        </p:spPr>
        <p:txBody>
          <a:bodyPr wrap="none" lIns="0" tIns="0" rIns="0" bIns="0" anchor="ctr"/>
          <a:lstStyle>
            <a:lvl1pPr>
              <a:defRPr baseline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 algn="ctr">
              <a:defRPr/>
            </a:pPr>
            <a:r>
              <a:rPr lang="en-US" sz="1200" u="sng" dirty="0"/>
              <a:t>__________________________________________</a:t>
            </a:r>
          </a:p>
          <a:p>
            <a:pPr algn="ctr">
              <a:defRPr/>
            </a:pPr>
            <a:r>
              <a:rPr lang="en-US" sz="1200" dirty="0"/>
              <a:t>FAMINE EARLY WARNING SYSTEMS NETWORK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8FB0EDA-AD82-4420-B46C-1FDFF6637802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9" name="Picture 8" descr="FEWS_NET_III_Logo-0.6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" y="182881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82881"/>
            <a:ext cx="1965965" cy="54864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64480" cy="457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Tw Cen M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600200"/>
            <a:ext cx="5486400" cy="457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Tw Cen M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121920" y="777240"/>
            <a:ext cx="11948160" cy="731520"/>
          </a:xfrm>
          <a:prstGeom prst="rect">
            <a:avLst/>
          </a:prstGeom>
        </p:spPr>
        <p:txBody>
          <a:bodyPr anchor="ctr" anchorCtr="0"/>
          <a:lstStyle>
            <a:lvl1pPr>
              <a:defRPr sz="3200" b="1">
                <a:latin typeface="Tw Cen MT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10"/>
          </p:nvPr>
        </p:nvSpPr>
        <p:spPr>
          <a:xfrm>
            <a:off x="609600" y="2057400"/>
            <a:ext cx="5364480" cy="429768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>
                <a:latin typeface="Tw Cen MT" pitchFamily="34" charset="0"/>
              </a:defRPr>
            </a:lvl2pPr>
            <a:lvl3pPr>
              <a:buSzPct val="100000"/>
              <a:buFont typeface="Arial" pitchFamily="34" charset="0"/>
              <a:buChar char="•"/>
              <a:defRPr sz="2000">
                <a:latin typeface="Tw Cen MT" pitchFamily="34" charset="0"/>
              </a:defRPr>
            </a:lvl3pPr>
            <a:lvl4pPr>
              <a:buSzPct val="40000"/>
              <a:buFont typeface="Wingdings" pitchFamily="2" charset="2"/>
              <a:buChar char="q"/>
              <a:defRPr sz="2000">
                <a:latin typeface="Tw Cen MT" pitchFamily="34" charset="0"/>
              </a:defRPr>
            </a:lvl4pPr>
            <a:lvl5pPr>
              <a:buSzPct val="80000"/>
              <a:defRPr sz="200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2057400"/>
            <a:ext cx="5364480" cy="429768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>
                <a:latin typeface="Tw Cen MT" pitchFamily="34" charset="0"/>
              </a:defRPr>
            </a:lvl2pPr>
            <a:lvl3pPr>
              <a:defRPr sz="2000">
                <a:latin typeface="Tw Cen MT" pitchFamily="34" charset="0"/>
              </a:defRPr>
            </a:lvl3pPr>
            <a:lvl4pPr>
              <a:buSzPct val="40000"/>
              <a:buFont typeface="Wingdings" pitchFamily="2" charset="2"/>
              <a:buChar char="q"/>
              <a:defRPr sz="2000">
                <a:latin typeface="Tw Cen MT" pitchFamily="34" charset="0"/>
              </a:defRPr>
            </a:lvl4pPr>
            <a:lvl5pPr>
              <a:buSzPct val="80000"/>
              <a:defRPr sz="200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Footer Placeholder 4"/>
          <p:cNvSpPr txBox="1">
            <a:spLocks/>
          </p:cNvSpPr>
          <p:nvPr userDrawn="1"/>
        </p:nvSpPr>
        <p:spPr>
          <a:xfrm>
            <a:off x="3657600" y="6308726"/>
            <a:ext cx="4876800" cy="366713"/>
          </a:xfrm>
          <a:prstGeom prst="rect">
            <a:avLst/>
          </a:prstGeom>
          <a:ln w="6350">
            <a:noFill/>
          </a:ln>
        </p:spPr>
        <p:txBody>
          <a:bodyPr wrap="none" lIns="0" tIns="0" rIns="0" bIns="0" anchor="ctr"/>
          <a:lstStyle>
            <a:lvl1pPr>
              <a:defRPr baseline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 algn="ctr">
              <a:defRPr/>
            </a:pPr>
            <a:r>
              <a:rPr lang="en-US" sz="1200" u="sng" dirty="0"/>
              <a:t>__________________________________________</a:t>
            </a:r>
          </a:p>
          <a:p>
            <a:pPr algn="ctr">
              <a:defRPr/>
            </a:pPr>
            <a:r>
              <a:rPr lang="en-US" sz="1200" dirty="0"/>
              <a:t>FAMINE EARLY WARNING SYSTEMS NETWORK</a:t>
            </a:r>
          </a:p>
        </p:txBody>
      </p:sp>
      <p:sp>
        <p:nvSpPr>
          <p:cNvPr id="23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8FB0EDA-AD82-4420-B46C-1FDFF6637802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11" name="Picture 10" descr="FEWS_NET_III_Logo-0.6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" y="182881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82881"/>
            <a:ext cx="1965965" cy="54864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0"/>
            <a:ext cx="10972800" cy="1828800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latin typeface="Tw Cen MT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37360"/>
            <a:ext cx="10972800" cy="14630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Tw Cen MT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657600" y="6308726"/>
            <a:ext cx="4876800" cy="366713"/>
          </a:xfrm>
          <a:prstGeom prst="rect">
            <a:avLst/>
          </a:prstGeom>
          <a:ln w="6350">
            <a:noFill/>
          </a:ln>
        </p:spPr>
        <p:txBody>
          <a:bodyPr wrap="none" lIns="0" tIns="0" rIns="0" bIns="0" anchor="ctr"/>
          <a:lstStyle>
            <a:lvl1pPr>
              <a:defRPr baseline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 algn="ctr">
              <a:defRPr/>
            </a:pPr>
            <a:r>
              <a:rPr lang="en-US" sz="1200" u="sng" dirty="0"/>
              <a:t>__________________________________________</a:t>
            </a:r>
          </a:p>
          <a:p>
            <a:pPr algn="ctr">
              <a:defRPr/>
            </a:pPr>
            <a:r>
              <a:rPr lang="en-US" sz="1200" dirty="0"/>
              <a:t>FAMINE EARLY WARNING SYSTEMS NETWORK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8FB0EDA-AD82-4420-B46C-1FDFF6637802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8" name="Picture 7" descr="FEWS_NET_III_Logo-0.6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" y="182881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82881"/>
            <a:ext cx="1965965" cy="54864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1920" y="777240"/>
            <a:ext cx="11948160" cy="731520"/>
          </a:xfrm>
          <a:prstGeom prst="rect">
            <a:avLst/>
          </a:prstGeom>
        </p:spPr>
        <p:txBody>
          <a:bodyPr anchor="ctr" anchorCtr="0"/>
          <a:lstStyle>
            <a:lvl1pPr>
              <a:defRPr sz="3200" b="1">
                <a:latin typeface="Tw Cen MT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657600" y="6308726"/>
            <a:ext cx="4876800" cy="366713"/>
          </a:xfrm>
          <a:prstGeom prst="rect">
            <a:avLst/>
          </a:prstGeom>
          <a:ln w="6350">
            <a:noFill/>
          </a:ln>
        </p:spPr>
        <p:txBody>
          <a:bodyPr wrap="none" lIns="0" tIns="0" rIns="0" bIns="0" anchor="ctr"/>
          <a:lstStyle>
            <a:lvl1pPr>
              <a:defRPr baseline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 algn="ctr">
              <a:defRPr/>
            </a:pPr>
            <a:r>
              <a:rPr lang="en-US" sz="1200" u="sng" dirty="0"/>
              <a:t>__________________________________________</a:t>
            </a:r>
          </a:p>
          <a:p>
            <a:pPr algn="ctr">
              <a:defRPr/>
            </a:pPr>
            <a:r>
              <a:rPr lang="en-US" sz="1200" dirty="0"/>
              <a:t>FAMINE EARLY WARNING SYSTEMS NETWORK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8FB0EDA-AD82-4420-B46C-1FDFF6637802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8" name="Picture 7" descr="FEWS_NET_III_Logo-0.6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" y="182881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82881"/>
            <a:ext cx="1965965" cy="54864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31" r:id="rId2"/>
    <p:sldLayoutId id="2147483721" r:id="rId3"/>
    <p:sldLayoutId id="2147483723" r:id="rId4"/>
    <p:sldLayoutId id="2147483725" r:id="rId5"/>
    <p:sldLayoutId id="2147483726" r:id="rId6"/>
    <p:sldLayoutId id="2147483724" r:id="rId7"/>
    <p:sldLayoutId id="2147483727" r:id="rId8"/>
  </p:sldLayoutIdLst>
  <p:transition>
    <p:fad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D5A2A-853C-4BA4-BDCA-4525DCE83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95400"/>
            <a:ext cx="10972800" cy="2286000"/>
          </a:xfrm>
        </p:spPr>
        <p:txBody>
          <a:bodyPr/>
          <a:lstStyle/>
          <a:p>
            <a:pPr algn="ctr"/>
            <a:r>
              <a:rPr lang="en-US" sz="4200" dirty="0"/>
              <a:t>FEWS NET Enhanced Flood Monitoring – East Africa, West Africa, southern Africa and Yemen</a:t>
            </a:r>
          </a:p>
        </p:txBody>
      </p:sp>
      <p:sp>
        <p:nvSpPr>
          <p:cNvPr id="5" name="Google Shape;106;p26">
            <a:extLst>
              <a:ext uri="{FF2B5EF4-FFF2-40B4-BE49-F238E27FC236}">
                <a16:creationId xmlns:a16="http://schemas.microsoft.com/office/drawing/2014/main" id="{FDBFA06A-E0DD-4173-81B5-F7DEBDAF8DCB}"/>
              </a:ext>
            </a:extLst>
          </p:cNvPr>
          <p:cNvSpPr txBox="1">
            <a:spLocks/>
          </p:cNvSpPr>
          <p:nvPr/>
        </p:nvSpPr>
        <p:spPr>
          <a:xfrm>
            <a:off x="609600" y="3962400"/>
            <a:ext cx="10972800" cy="160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900" indent="-342900" algn="l" rtl="0" eaLnBrk="1" fontAlgn="base" hangingPunct="1">
              <a:spcBef>
                <a:spcPts val="8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2400" kern="1200" baseline="0">
                <a:solidFill>
                  <a:srgbClr val="2A2C2D"/>
                </a:solidFill>
                <a:latin typeface="Tw Cen MT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50000"/>
              <a:buFont typeface="Courier New" pitchFamily="49" charset="0"/>
              <a:buChar char="o"/>
              <a:defRPr sz="2400" kern="1200" baseline="0">
                <a:solidFill>
                  <a:srgbClr val="2A2C2D"/>
                </a:solidFill>
                <a:latin typeface="Tw Cen MT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000" kern="1200" baseline="0">
                <a:solidFill>
                  <a:srgbClr val="2A2C2D"/>
                </a:solidFill>
                <a:latin typeface="Tw Cen MT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40000"/>
              <a:buFont typeface="Wingdings" pitchFamily="2" charset="2"/>
              <a:buChar char="q"/>
              <a:defRPr sz="2000" kern="1200" baseline="0">
                <a:solidFill>
                  <a:srgbClr val="2A2C2D"/>
                </a:solidFill>
                <a:latin typeface="Tw Cen MT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Arial" charset="0"/>
              <a:buChar char="»"/>
              <a:defRPr sz="2000" kern="1200" baseline="0">
                <a:solidFill>
                  <a:srgbClr val="2A2C2D"/>
                </a:solidFill>
                <a:latin typeface="Tw Cen M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3600" b="1" dirty="0"/>
              <a:t>June 27, 2022, Hazard Briefing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en-US" sz="3600" b="1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3600" dirty="0"/>
              <a:t>FEWS NET Science Team: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3600" dirty="0"/>
              <a:t>USGS, NASA, NOAA, </a:t>
            </a:r>
            <a:r>
              <a:rPr lang="en-US" sz="3600" dirty="0" err="1"/>
              <a:t>UCSB+Regional</a:t>
            </a:r>
            <a:r>
              <a:rPr lang="en-US" sz="3600" dirty="0"/>
              <a:t> Scientists</a:t>
            </a:r>
          </a:p>
        </p:txBody>
      </p:sp>
    </p:spTree>
    <p:extLst>
      <p:ext uri="{BB962C8B-B14F-4D97-AF65-F5344CB8AC3E}">
        <p14:creationId xmlns:p14="http://schemas.microsoft.com/office/powerpoint/2010/main" val="68432631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p&#10;&#10;Description automatically generated">
            <a:extLst>
              <a:ext uri="{FF2B5EF4-FFF2-40B4-BE49-F238E27FC236}">
                <a16:creationId xmlns:a16="http://schemas.microsoft.com/office/drawing/2014/main" id="{1F5D6808-8B5B-4B5C-B5F7-DC67B4FA59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3179" y="1467115"/>
            <a:ext cx="5325035" cy="4114800"/>
          </a:xfrm>
          <a:prstGeom prst="rect">
            <a:avLst/>
          </a:prstGeom>
        </p:spPr>
      </p:pic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FBFEB901-8D0E-4CE4-97BD-B90F8C6BC0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467115"/>
            <a:ext cx="5325035" cy="41148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D0F001AC-65F0-4574-8102-94AA2ACE926D}"/>
              </a:ext>
            </a:extLst>
          </p:cNvPr>
          <p:cNvSpPr txBox="1">
            <a:spLocks/>
          </p:cNvSpPr>
          <p:nvPr/>
        </p:nvSpPr>
        <p:spPr>
          <a:xfrm>
            <a:off x="331380" y="816587"/>
            <a:ext cx="10972800" cy="731520"/>
          </a:xfrm>
          <a:prstGeom prst="rect">
            <a:avLst/>
          </a:prstGeom>
        </p:spPr>
        <p:txBody>
          <a:bodyPr anchor="ctr" anchorCtr="0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0" kern="1200" baseline="0">
                <a:solidFill>
                  <a:srgbClr val="002F6C"/>
                </a:solidFill>
                <a:latin typeface="Tw Cen MT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/>
              <a:t>Inundation in the Sudd Wetlands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5AF448E-D04A-445A-9A7F-B50B270F351D}"/>
              </a:ext>
            </a:extLst>
          </p:cNvPr>
          <p:cNvSpPr txBox="1"/>
          <p:nvPr/>
        </p:nvSpPr>
        <p:spPr>
          <a:xfrm>
            <a:off x="331380" y="6088559"/>
            <a:ext cx="116387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Tw Cen MT" panose="020B0602020104020603" pitchFamily="34" charset="0"/>
              </a:rPr>
              <a:t>Despite a poor start to the rainfall season, the inundation started to increase in Sudd Wetlands. 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6D61892-7989-4320-BA62-DEA4CE3A889E}"/>
              </a:ext>
            </a:extLst>
          </p:cNvPr>
          <p:cNvSpPr/>
          <p:nvPr/>
        </p:nvSpPr>
        <p:spPr>
          <a:xfrm>
            <a:off x="458178" y="5664913"/>
            <a:ext cx="5325035" cy="3539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700" dirty="0">
                <a:latin typeface="Tw Cen MT" panose="020B0602020104020603" pitchFamily="34" charset="0"/>
              </a:rPr>
              <a:t>NOAA VIIRS 5-day composite: </a:t>
            </a:r>
            <a:r>
              <a:rPr lang="en-US" sz="1700" b="1" dirty="0">
                <a:latin typeface="Tw Cen MT" panose="020B0602020104020603" pitchFamily="34" charset="0"/>
              </a:rPr>
              <a:t>18-22 May 2022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0DC12D4-A189-4161-B36F-3B259CED82D0}"/>
              </a:ext>
            </a:extLst>
          </p:cNvPr>
          <p:cNvGrpSpPr/>
          <p:nvPr/>
        </p:nvGrpSpPr>
        <p:grpSpPr>
          <a:xfrm>
            <a:off x="458178" y="1442486"/>
            <a:ext cx="3048000" cy="396466"/>
            <a:chOff x="443445" y="5506720"/>
            <a:chExt cx="3048000" cy="396466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A1A5A8E8-12AE-4C93-8A3E-852F27C8B6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3445" y="5569811"/>
              <a:ext cx="3048000" cy="333375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394AB7A-CF04-48EB-9D1D-3A3525EEB8CA}"/>
                </a:ext>
              </a:extLst>
            </p:cNvPr>
            <p:cNvSpPr txBox="1"/>
            <p:nvPr/>
          </p:nvSpPr>
          <p:spPr>
            <a:xfrm>
              <a:off x="2570480" y="5506720"/>
              <a:ext cx="9092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latin typeface="Tw Cen MT" panose="020B0602020104020603" pitchFamily="34" charset="0"/>
                </a:rPr>
                <a:t>(% of the pixel)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4C91DEC4-E0B8-4ADA-8F0A-2B621AF8B730}"/>
              </a:ext>
            </a:extLst>
          </p:cNvPr>
          <p:cNvSpPr txBox="1"/>
          <p:nvPr/>
        </p:nvSpPr>
        <p:spPr>
          <a:xfrm>
            <a:off x="3972479" y="2768601"/>
            <a:ext cx="8869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Tw Cen MT" panose="020B0602020104020603" pitchFamily="34" charset="0"/>
              </a:rPr>
              <a:t>Sobet</a:t>
            </a:r>
            <a:r>
              <a:rPr lang="en-US" sz="1200" dirty="0">
                <a:latin typeface="Tw Cen MT" panose="020B0602020104020603" pitchFamily="34" charset="0"/>
              </a:rPr>
              <a:t> River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161A30B-D232-4305-9F08-F320D25FA5DF}"/>
              </a:ext>
            </a:extLst>
          </p:cNvPr>
          <p:cNvSpPr txBox="1"/>
          <p:nvPr/>
        </p:nvSpPr>
        <p:spPr>
          <a:xfrm>
            <a:off x="4523847" y="4864407"/>
            <a:ext cx="8532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Pibor River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63FCFF1-49B5-479F-8B11-5FDE7DFE2979}"/>
              </a:ext>
            </a:extLst>
          </p:cNvPr>
          <p:cNvSpPr txBox="1"/>
          <p:nvPr/>
        </p:nvSpPr>
        <p:spPr>
          <a:xfrm>
            <a:off x="3979646" y="3805979"/>
            <a:ext cx="9271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Akobo River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E340BDD-5CC5-46F3-8879-08ED2C3B98C7}"/>
              </a:ext>
            </a:extLst>
          </p:cNvPr>
          <p:cNvSpPr txBox="1"/>
          <p:nvPr/>
        </p:nvSpPr>
        <p:spPr>
          <a:xfrm>
            <a:off x="2369069" y="2612515"/>
            <a:ext cx="1706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Northern Sudd Wetlands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CB76FED-22DD-4C5B-B253-466F7964AEF7}"/>
              </a:ext>
            </a:extLst>
          </p:cNvPr>
          <p:cNvSpPr/>
          <p:nvPr/>
        </p:nvSpPr>
        <p:spPr>
          <a:xfrm>
            <a:off x="5862485" y="5653480"/>
            <a:ext cx="5325036" cy="3539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700" dirty="0">
                <a:latin typeface="Tw Cen MT" panose="020B0602020104020603" pitchFamily="34" charset="0"/>
              </a:rPr>
              <a:t>NOAA VIIRS 5-day composite: </a:t>
            </a:r>
            <a:r>
              <a:rPr lang="en-US" sz="1700" b="1" dirty="0">
                <a:latin typeface="Tw Cen MT" panose="020B0602020104020603" pitchFamily="34" charset="0"/>
              </a:rPr>
              <a:t>22-26 June 2022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FFD41CB-C8B5-417D-B691-7473CA3A1B89}"/>
              </a:ext>
            </a:extLst>
          </p:cNvPr>
          <p:cNvSpPr txBox="1"/>
          <p:nvPr/>
        </p:nvSpPr>
        <p:spPr>
          <a:xfrm>
            <a:off x="9605652" y="2907100"/>
            <a:ext cx="8869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Tw Cen MT" panose="020B0602020104020603" pitchFamily="34" charset="0"/>
              </a:rPr>
              <a:t>Sobet</a:t>
            </a:r>
            <a:r>
              <a:rPr lang="en-US" sz="1200" dirty="0">
                <a:latin typeface="Tw Cen MT" panose="020B0602020104020603" pitchFamily="34" charset="0"/>
              </a:rPr>
              <a:t> River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4235F4-1E45-4448-8512-CFD1E6914050}"/>
              </a:ext>
            </a:extLst>
          </p:cNvPr>
          <p:cNvSpPr txBox="1"/>
          <p:nvPr/>
        </p:nvSpPr>
        <p:spPr>
          <a:xfrm>
            <a:off x="10049107" y="4652502"/>
            <a:ext cx="8532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Pibor River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A923B93-4F11-4A3B-BEF5-3275015B5746}"/>
              </a:ext>
            </a:extLst>
          </p:cNvPr>
          <p:cNvSpPr txBox="1"/>
          <p:nvPr/>
        </p:nvSpPr>
        <p:spPr>
          <a:xfrm>
            <a:off x="9539323" y="3892292"/>
            <a:ext cx="9271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Akobo River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9BFF2D6-B8A1-4C44-BCE0-B91A2BCB8654}"/>
              </a:ext>
            </a:extLst>
          </p:cNvPr>
          <p:cNvSpPr txBox="1"/>
          <p:nvPr/>
        </p:nvSpPr>
        <p:spPr>
          <a:xfrm>
            <a:off x="7772400" y="2390001"/>
            <a:ext cx="1706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Northern Sudd Wetlands</a:t>
            </a:r>
          </a:p>
        </p:txBody>
      </p:sp>
      <p:pic>
        <p:nvPicPr>
          <p:cNvPr id="35" name="Picture 34" descr="Map&#10;&#10;Description automatically generated">
            <a:extLst>
              <a:ext uri="{FF2B5EF4-FFF2-40B4-BE49-F238E27FC236}">
                <a16:creationId xmlns:a16="http://schemas.microsoft.com/office/drawing/2014/main" id="{7544025C-F5E6-4917-8D9F-53780DE8F5F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7408" y="1419189"/>
            <a:ext cx="1701496" cy="131479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0EC985FD-DD7D-4487-BDC0-57AE2C345D7D}"/>
              </a:ext>
            </a:extLst>
          </p:cNvPr>
          <p:cNvGrpSpPr/>
          <p:nvPr/>
        </p:nvGrpSpPr>
        <p:grpSpPr>
          <a:xfrm>
            <a:off x="6161087" y="1467115"/>
            <a:ext cx="3048000" cy="396466"/>
            <a:chOff x="443445" y="5506720"/>
            <a:chExt cx="3048000" cy="396466"/>
          </a:xfrm>
        </p:grpSpPr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C7655FCF-6094-4E4C-ADE7-90A2888C81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3445" y="5569811"/>
              <a:ext cx="3048000" cy="333375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9245B2D-5FF4-498F-8908-A3FCB99EF546}"/>
                </a:ext>
              </a:extLst>
            </p:cNvPr>
            <p:cNvSpPr txBox="1"/>
            <p:nvPr/>
          </p:nvSpPr>
          <p:spPr>
            <a:xfrm>
              <a:off x="2570480" y="5506720"/>
              <a:ext cx="9092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latin typeface="Tw Cen MT" panose="020B0602020104020603" pitchFamily="34" charset="0"/>
                </a:rPr>
                <a:t>(% of the pixel)</a:t>
              </a:r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3F04CE0A-72A8-4439-87D8-319F5BCA204F}"/>
              </a:ext>
            </a:extLst>
          </p:cNvPr>
          <p:cNvSpPr/>
          <p:nvPr/>
        </p:nvSpPr>
        <p:spPr>
          <a:xfrm>
            <a:off x="9668296" y="1524000"/>
            <a:ext cx="923504" cy="1043519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B64AE7C-2C74-4BDB-A2B1-82B584BA4CED}"/>
              </a:ext>
            </a:extLst>
          </p:cNvPr>
          <p:cNvSpPr/>
          <p:nvPr/>
        </p:nvSpPr>
        <p:spPr>
          <a:xfrm>
            <a:off x="6760700" y="2762509"/>
            <a:ext cx="2764300" cy="1123691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690447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8b7a1be1ac0afe75db47d8f1927cc93dd9c8"/>
</p:tagLst>
</file>

<file path=ppt/theme/theme1.xml><?xml version="1.0" encoding="utf-8"?>
<a:theme xmlns:a="http://schemas.openxmlformats.org/drawingml/2006/main" name="FEWS NET Official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emplate" id="{B5B6F9D2-3256-4DF9-AAB8-2527F5E10F20}" vid="{B5468DB9-E6B6-4235-B40F-CB319F7112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0C1B7B06AD3F419130A1F47FDA189E" ma:contentTypeVersion="3" ma:contentTypeDescription="Create a new document." ma:contentTypeScope="" ma:versionID="419d1987f412ccc28608e69c40962296">
  <xsd:schema xmlns:xsd="http://www.w3.org/2001/XMLSchema" xmlns:p="http://schemas.microsoft.com/office/2006/metadata/properties" targetNamespace="http://schemas.microsoft.com/office/2006/metadata/properties" ma:root="true" ma:fieldsID="3ee0e18589dc207c86e23992378a7ab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Entry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0D781DA4-1154-4DB3-9281-B2797870FF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167280C-57A5-48DB-AC3A-497A70A85A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A18D9057-24BC-4375-B825-AB308A9687D2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</Template>
  <TotalTime>46763</TotalTime>
  <Words>105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Courier New</vt:lpstr>
      <vt:lpstr>Tw Cen MT</vt:lpstr>
      <vt:lpstr>Wingdings</vt:lpstr>
      <vt:lpstr>FEWS NET Official PPT Template</vt:lpstr>
      <vt:lpstr>FEWS NET Enhanced Flood Monitoring – East Africa, West Africa, southern Africa and Yemen</vt:lpstr>
      <vt:lpstr>PowerPoint Presentation</vt:lpstr>
    </vt:vector>
  </TitlesOfParts>
  <Company>Chemonics International,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Lamport</dc:creator>
  <cp:lastModifiedBy>Pervez, Shahriar (Contractor)</cp:lastModifiedBy>
  <cp:revision>1519</cp:revision>
  <cp:lastPrinted>2015-08-11T15:53:42Z</cp:lastPrinted>
  <dcterms:created xsi:type="dcterms:W3CDTF">2016-04-22T19:29:16Z</dcterms:created>
  <dcterms:modified xsi:type="dcterms:W3CDTF">2022-06-27T23:41:12Z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0x010100F00C1B7B06AD3F419130A1F47FDA189E</vt:lpwstr>
  </property>
</Properties>
</file>