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49" r:id="rId6"/>
    <p:sldId id="652" r:id="rId7"/>
    <p:sldId id="651" r:id="rId8"/>
    <p:sldId id="650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49"/>
            <p14:sldId id="652"/>
            <p14:sldId id="651"/>
            <p14:sldId id="650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95" d="100"/>
          <a:sy n="95" d="100"/>
        </p:scale>
        <p:origin x="84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7/23/2022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July 23,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CED07-08AD-46B3-9331-409A228D7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6" t="16666" r="12978" b="7778"/>
          <a:stretch/>
        </p:blipFill>
        <p:spPr>
          <a:xfrm>
            <a:off x="6003034" y="1477944"/>
            <a:ext cx="5205180" cy="4114800"/>
          </a:xfrm>
          <a:prstGeom prst="rect">
            <a:avLst/>
          </a:prstGeom>
        </p:spPr>
      </p:pic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42B5B12B-1B08-429D-A5B8-CA10B6FE5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7944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12-16 July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5862485" y="5653480"/>
            <a:ext cx="532503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VIIRS: </a:t>
            </a:r>
            <a:r>
              <a:rPr lang="en-US" sz="1700" b="1" dirty="0">
                <a:latin typeface="Tw Cen MT" panose="020B0602020104020603" pitchFamily="34" charset="0"/>
              </a:rPr>
              <a:t>23 July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517558" y="4680886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10236124" y="3793993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390001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9" y="13562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896896" y="1447801"/>
            <a:ext cx="923504" cy="7315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096000" y="2209800"/>
            <a:ext cx="3657600" cy="11236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1722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First noticeable increase in Inundation in this season in Sudd Wetlands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8C24AE-7061-4040-9DCE-98402E0D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19985" r="36875" b="2044"/>
          <a:stretch/>
        </p:blipFill>
        <p:spPr>
          <a:xfrm>
            <a:off x="471576" y="1513792"/>
            <a:ext cx="4313818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13B46-6F66-460A-A4C3-461600092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86" t="21393" r="15096" b="7779"/>
          <a:stretch/>
        </p:blipFill>
        <p:spPr>
          <a:xfrm>
            <a:off x="6942331" y="1505577"/>
            <a:ext cx="4904130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Blue Nile in Sudan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9" y="5664913"/>
            <a:ext cx="4327216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ADAM Flood Event: </a:t>
            </a:r>
            <a:r>
              <a:rPr lang="en-US" sz="1700" b="1" dirty="0">
                <a:latin typeface="Tw Cen MT" panose="020B0602020104020603" pitchFamily="34" charset="0"/>
              </a:rPr>
              <a:t>20 July 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6952379" y="5612682"/>
            <a:ext cx="4894082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VIIRS: </a:t>
            </a:r>
            <a:r>
              <a:rPr lang="en-US" sz="1700" b="1" dirty="0">
                <a:latin typeface="Tw Cen MT" panose="020B0602020104020603" pitchFamily="34" charset="0"/>
              </a:rPr>
              <a:t>23 July 2022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7004996" y="1442486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172200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More areas got inundated along the Blue Nine in Sudan during the last one week.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B8F6A8B-B28A-4F26-B3AB-EC9ED19F43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91" y="1498943"/>
            <a:ext cx="1465729" cy="11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792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24F493-D429-40CD-8075-9F4BD99F3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57" t="23084" r="17407" b="16915"/>
          <a:stretch/>
        </p:blipFill>
        <p:spPr>
          <a:xfrm>
            <a:off x="6209573" y="1594336"/>
            <a:ext cx="5126637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DE0484-8C5A-462B-B3DD-05A822273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1" t="17778" r="12963" b="14444"/>
          <a:stretch/>
        </p:blipFill>
        <p:spPr>
          <a:xfrm>
            <a:off x="625079" y="1583164"/>
            <a:ext cx="5126636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E1A3B-EF43-4C5C-B2C4-9A301B74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Along Niger 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71B6E-7CA2-434B-B68C-D2E4766E6CCE}"/>
              </a:ext>
            </a:extLst>
          </p:cNvPr>
          <p:cNvSpPr/>
          <p:nvPr/>
        </p:nvSpPr>
        <p:spPr>
          <a:xfrm>
            <a:off x="609600" y="5690428"/>
            <a:ext cx="537282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VIIRS: </a:t>
            </a:r>
            <a:r>
              <a:rPr lang="en-US" sz="1700" b="1" dirty="0">
                <a:latin typeface="Tw Cen MT" panose="020B0602020104020603" pitchFamily="34" charset="0"/>
              </a:rPr>
              <a:t>23 July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DDC73-046C-408C-AA42-17CD2CA0B1D3}"/>
              </a:ext>
            </a:extLst>
          </p:cNvPr>
          <p:cNvSpPr/>
          <p:nvPr/>
        </p:nvSpPr>
        <p:spPr>
          <a:xfrm>
            <a:off x="6209573" y="5675905"/>
            <a:ext cx="5503873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VIIRS: </a:t>
            </a:r>
            <a:r>
              <a:rPr lang="en-US" sz="1700" b="1" dirty="0">
                <a:latin typeface="Tw Cen MT" panose="020B0602020104020603" pitchFamily="34" charset="0"/>
              </a:rPr>
              <a:t>23 July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B1C81-CCBC-46E0-ABAE-35FA3353F602}"/>
              </a:ext>
            </a:extLst>
          </p:cNvPr>
          <p:cNvGrpSpPr/>
          <p:nvPr/>
        </p:nvGrpSpPr>
        <p:grpSpPr>
          <a:xfrm>
            <a:off x="649200" y="1524293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DCBC95-6FAF-4673-8FB0-14F9895F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DE92DD-58A6-4DC6-ABA0-FD43E66E9F1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CB12D1-3018-427C-A90B-BA962AED51BD}"/>
              </a:ext>
            </a:extLst>
          </p:cNvPr>
          <p:cNvGrpSpPr/>
          <p:nvPr/>
        </p:nvGrpSpPr>
        <p:grpSpPr>
          <a:xfrm>
            <a:off x="6209573" y="1546321"/>
            <a:ext cx="3048000" cy="396466"/>
            <a:chOff x="443445" y="5506720"/>
            <a:chExt cx="3048000" cy="396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386326-B7C0-4F14-9233-9715F3C9C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C2DAD5-7D73-425F-98CD-37F68E73B5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345326-E00C-4D97-B7F6-A07024D0504C}"/>
              </a:ext>
            </a:extLst>
          </p:cNvPr>
          <p:cNvSpPr txBox="1"/>
          <p:nvPr/>
        </p:nvSpPr>
        <p:spPr>
          <a:xfrm>
            <a:off x="478554" y="6150865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in Mali and Nigeria along Niger River occurred during the last one week.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CF7AA-9DF7-4ECE-B2F9-E4D3B06B4A32}"/>
              </a:ext>
            </a:extLst>
          </p:cNvPr>
          <p:cNvSpPr txBox="1"/>
          <p:nvPr/>
        </p:nvSpPr>
        <p:spPr>
          <a:xfrm>
            <a:off x="4883648" y="534012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In Mali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3858D8-45B9-4FC6-9B38-C467201760C6}"/>
              </a:ext>
            </a:extLst>
          </p:cNvPr>
          <p:cNvSpPr txBox="1"/>
          <p:nvPr/>
        </p:nvSpPr>
        <p:spPr>
          <a:xfrm>
            <a:off x="6181142" y="5321096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In Nigeria</a:t>
            </a: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4FF7C79B-A4D6-4D6B-83FE-AE1D0040F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599160"/>
            <a:ext cx="1549076" cy="1197013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F5A01C44-8946-4C84-A67D-58F0D415EF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72" y="1551763"/>
            <a:ext cx="1615729" cy="12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384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9E925-BE0D-4C16-A1FF-5DCEEF7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2" t="18889" r="12963" b="7778"/>
          <a:stretch/>
        </p:blipFill>
        <p:spPr>
          <a:xfrm>
            <a:off x="693443" y="1661160"/>
            <a:ext cx="4595888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48C71-5186-4243-96ED-A8625CF82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8" t="18889" r="12963" b="11333"/>
          <a:stretch/>
        </p:blipFill>
        <p:spPr>
          <a:xfrm>
            <a:off x="6229141" y="1657486"/>
            <a:ext cx="5241783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E1A3B-EF43-4C5C-B2C4-9A301B74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in Chad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71B6E-7CA2-434B-B68C-D2E4766E6CCE}"/>
              </a:ext>
            </a:extLst>
          </p:cNvPr>
          <p:cNvSpPr/>
          <p:nvPr/>
        </p:nvSpPr>
        <p:spPr>
          <a:xfrm>
            <a:off x="609600" y="5690428"/>
            <a:ext cx="537282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VIIRS: </a:t>
            </a:r>
            <a:r>
              <a:rPr lang="en-US" sz="1700" b="1" dirty="0">
                <a:latin typeface="Tw Cen MT" panose="020B0602020104020603" pitchFamily="34" charset="0"/>
              </a:rPr>
              <a:t>23 July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DDC73-046C-408C-AA42-17CD2CA0B1D3}"/>
              </a:ext>
            </a:extLst>
          </p:cNvPr>
          <p:cNvSpPr/>
          <p:nvPr/>
        </p:nvSpPr>
        <p:spPr>
          <a:xfrm>
            <a:off x="6209573" y="5675905"/>
            <a:ext cx="5503873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VIIRS: </a:t>
            </a:r>
            <a:r>
              <a:rPr lang="en-US" sz="1700" b="1" dirty="0">
                <a:latin typeface="Tw Cen MT" panose="020B0602020104020603" pitchFamily="34" charset="0"/>
              </a:rPr>
              <a:t>23 July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B1C81-CCBC-46E0-ABAE-35FA3353F602}"/>
              </a:ext>
            </a:extLst>
          </p:cNvPr>
          <p:cNvGrpSpPr/>
          <p:nvPr/>
        </p:nvGrpSpPr>
        <p:grpSpPr>
          <a:xfrm>
            <a:off x="721076" y="1604634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DCBC95-6FAF-4673-8FB0-14F9895FF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DE92DD-58A6-4DC6-ABA0-FD43E66E9F1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CB12D1-3018-427C-A90B-BA962AED51BD}"/>
              </a:ext>
            </a:extLst>
          </p:cNvPr>
          <p:cNvGrpSpPr/>
          <p:nvPr/>
        </p:nvGrpSpPr>
        <p:grpSpPr>
          <a:xfrm>
            <a:off x="6219949" y="1604634"/>
            <a:ext cx="3048000" cy="396466"/>
            <a:chOff x="443445" y="5506720"/>
            <a:chExt cx="3048000" cy="396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386326-B7C0-4F14-9233-9715F3C9C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C2DAD5-7D73-425F-98CD-37F68E73B5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1345326-E00C-4D97-B7F6-A07024D0504C}"/>
              </a:ext>
            </a:extLst>
          </p:cNvPr>
          <p:cNvSpPr txBox="1"/>
          <p:nvPr/>
        </p:nvSpPr>
        <p:spPr>
          <a:xfrm>
            <a:off x="567018" y="6182768"/>
            <a:ext cx="8070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First noticeable flooding in the season in Chad.</a:t>
            </a:r>
          </a:p>
        </p:txBody>
      </p:sp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D98A8B19-72A1-41E9-B37D-90D7E7207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1667725"/>
            <a:ext cx="1541929" cy="1191491"/>
          </a:xfrm>
          <a:prstGeom prst="rect">
            <a:avLst/>
          </a:prstGeom>
        </p:spPr>
      </p:pic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F75AD1B5-AE5C-4083-8F80-6FCEBEE19E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31" y="1667725"/>
            <a:ext cx="1541930" cy="1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8219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46912</TotalTime>
  <Words>216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PowerPoint Presentation</vt:lpstr>
      <vt:lpstr>PowerPoint Presentation</vt:lpstr>
      <vt:lpstr>Flooding Along Niger River</vt:lpstr>
      <vt:lpstr>Flooding in Chad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1543</cp:revision>
  <cp:lastPrinted>2015-08-11T15:53:42Z</cp:lastPrinted>
  <dcterms:created xsi:type="dcterms:W3CDTF">2016-04-22T19:29:16Z</dcterms:created>
  <dcterms:modified xsi:type="dcterms:W3CDTF">2022-07-24T02:53:21Z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