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 bookmarkIdSeed="2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505" r:id="rId5"/>
    <p:sldId id="651" r:id="rId6"/>
    <p:sldId id="649" r:id="rId7"/>
    <p:sldId id="650" r:id="rId8"/>
    <p:sldId id="657" r:id="rId9"/>
    <p:sldId id="655" r:id="rId10"/>
    <p:sldId id="656" r:id="rId11"/>
    <p:sldId id="654" r:id="rId12"/>
    <p:sldId id="658" r:id="rId13"/>
    <p:sldId id="659" r:id="rId14"/>
    <p:sldId id="660" r:id="rId15"/>
  </p:sldIdLst>
  <p:sldSz cx="12192000" cy="6858000"/>
  <p:notesSz cx="6950075" cy="9236075"/>
  <p:custDataLst>
    <p:tags r:id="rId18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72922F-3812-4AC1-81B4-74E0A3CC4C18}">
          <p14:sldIdLst>
            <p14:sldId id="505"/>
            <p14:sldId id="651"/>
            <p14:sldId id="649"/>
            <p14:sldId id="650"/>
            <p14:sldId id="657"/>
            <p14:sldId id="655"/>
            <p14:sldId id="656"/>
            <p14:sldId id="654"/>
            <p14:sldId id="658"/>
            <p14:sldId id="659"/>
            <p14:sldId id="660"/>
          </p14:sldIdLst>
        </p14:section>
        <p14:section name="Untitled Section" id="{69C5BBBF-59C5-4E37-97E1-BE2FEE0AEBEB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lake Stabler" initials="BS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0080"/>
    <a:srgbClr val="FF3300"/>
    <a:srgbClr val="FFDD4F"/>
    <a:srgbClr val="FFCC00"/>
    <a:srgbClr val="FF6600"/>
    <a:srgbClr val="E9EDF4"/>
    <a:srgbClr val="D0D8E8"/>
    <a:srgbClr val="CCCCFF"/>
    <a:srgbClr val="9999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1" autoAdjust="0"/>
    <p:restoredTop sz="85609" autoAdjust="0"/>
  </p:normalViewPr>
  <p:slideViewPr>
    <p:cSldViewPr>
      <p:cViewPr varScale="1">
        <p:scale>
          <a:sx n="72" d="100"/>
          <a:sy n="72" d="100"/>
        </p:scale>
        <p:origin x="90" y="63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38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gs" Target="tags/tag1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11276" cy="462758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7211" y="1"/>
            <a:ext cx="3011276" cy="462758"/>
          </a:xfrm>
          <a:prstGeom prst="rect">
            <a:avLst/>
          </a:prstGeom>
        </p:spPr>
        <p:txBody>
          <a:bodyPr vert="horz" lIns="91541" tIns="45770" rIns="91541" bIns="45770" rtlCol="0"/>
          <a:lstStyle>
            <a:lvl1pPr algn="r">
              <a:defRPr sz="1200"/>
            </a:lvl1pPr>
          </a:lstStyle>
          <a:p>
            <a:fld id="{28AE7B44-4A3A-4F68-A393-82A47AF755AD}" type="datetimeFigureOut">
              <a:rPr lang="en-US" smtClean="0"/>
              <a:t>2/1/2022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3318"/>
            <a:ext cx="3011276" cy="462757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7211" y="8773318"/>
            <a:ext cx="3011276" cy="462757"/>
          </a:xfrm>
          <a:prstGeom prst="rect">
            <a:avLst/>
          </a:prstGeom>
        </p:spPr>
        <p:txBody>
          <a:bodyPr vert="horz" lIns="91541" tIns="45770" rIns="91541" bIns="45770" rtlCol="0" anchor="b"/>
          <a:lstStyle>
            <a:lvl1pPr algn="r">
              <a:defRPr sz="1200"/>
            </a:lvl1pPr>
          </a:lstStyle>
          <a:p>
            <a:fld id="{ABDAC4E9-F8CA-4132-8404-263BDFCFE0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0130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4" tIns="46242" rIns="92484" bIns="46242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4" tIns="46242" rIns="92484" bIns="46242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4F451C3B-E755-4C0F-BBF5-A659D6D37FA5}" type="datetimeFigureOut">
              <a:rPr lang="en-US"/>
              <a:pPr>
                <a:defRPr/>
              </a:pPr>
              <a:t>2/1/2022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6875" y="693738"/>
            <a:ext cx="6156325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4" tIns="46242" rIns="92484" bIns="4624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4" tIns="46242" rIns="92484" bIns="46242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11699" cy="461804"/>
          </a:xfrm>
          <a:prstGeom prst="rect">
            <a:avLst/>
          </a:prstGeom>
        </p:spPr>
        <p:txBody>
          <a:bodyPr vert="horz" lIns="92484" tIns="46242" rIns="92484" bIns="46242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8"/>
            <a:ext cx="3011699" cy="461804"/>
          </a:xfrm>
          <a:prstGeom prst="rect">
            <a:avLst/>
          </a:prstGeom>
        </p:spPr>
        <p:txBody>
          <a:bodyPr vert="horz" lIns="92484" tIns="46242" rIns="92484" bIns="46242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758A452-DD65-468A-AB5D-05D2CF267347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64002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EWS_NET_III_Logo-0.6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527" y="124354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1C9F085-E261-404A-B399-26F9A60E9A6F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925372"/>
            <a:ext cx="11948160" cy="731520"/>
          </a:xfrm>
          <a:prstGeom prst="rect">
            <a:avLst/>
          </a:prstGeom>
        </p:spPr>
        <p:txBody>
          <a:bodyPr anchor="ctr" anchorCtr="0"/>
          <a:lstStyle>
            <a:lvl1pPr>
              <a:defRPr sz="3200" b="1" i="0" baseline="0">
                <a:latin typeface="Tw Cen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50743"/>
            <a:ext cx="10972800" cy="4754880"/>
          </a:xfrm>
          <a:prstGeom prst="rect">
            <a:avLst/>
          </a:prstGeom>
        </p:spPr>
        <p:txBody>
          <a:bodyPr tIns="18288" bIns="18288" anchor="t" anchorCtr="0">
            <a:normAutofit/>
          </a:bodyPr>
          <a:lstStyle>
            <a:lvl1pPr>
              <a:spcBef>
                <a:spcPts val="800"/>
              </a:spcBef>
              <a:buFont typeface="Wingdings" pitchFamily="2" charset="2"/>
              <a:buChar char="§"/>
              <a:defRPr sz="2400" baseline="0"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 baseline="0">
                <a:latin typeface="Tw Cen MT" pitchFamily="34" charset="0"/>
              </a:defRPr>
            </a:lvl2pPr>
            <a:lvl3pPr>
              <a:buSzPct val="100000"/>
              <a:defRPr sz="2000" baseline="0">
                <a:latin typeface="Tw Cen MT" pitchFamily="34" charset="0"/>
              </a:defRPr>
            </a:lvl3pPr>
            <a:lvl4pPr>
              <a:buSzPct val="40000"/>
              <a:buFont typeface="Wingdings" pitchFamily="2" charset="2"/>
              <a:buChar char="q"/>
              <a:defRPr baseline="0">
                <a:latin typeface="Tw Cen MT" pitchFamily="34" charset="0"/>
              </a:defRPr>
            </a:lvl4pPr>
            <a:lvl5pPr>
              <a:buSzPct val="80000"/>
              <a:defRPr baseline="0">
                <a:latin typeface="Tw Cen MT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08" y="124354"/>
            <a:ext cx="1965965" cy="548641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8BA9556-E8B9-4246-9619-D14475C0352C}"/>
              </a:ext>
            </a:extLst>
          </p:cNvPr>
          <p:cNvSpPr/>
          <p:nvPr userDrawn="1"/>
        </p:nvSpPr>
        <p:spPr>
          <a:xfrm>
            <a:off x="0" y="838200"/>
            <a:ext cx="12192000" cy="6019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-title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DABBD0E5-C25E-4801-991A-ECA9F4435332}"/>
              </a:ext>
            </a:extLst>
          </p:cNvPr>
          <p:cNvSpPr/>
          <p:nvPr userDrawn="1"/>
        </p:nvSpPr>
        <p:spPr>
          <a:xfrm>
            <a:off x="0" y="838200"/>
            <a:ext cx="12192000" cy="60198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F1C9F085-E261-404A-B399-26F9A60E9A6F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777240"/>
            <a:ext cx="10972800" cy="731520"/>
          </a:xfrm>
          <a:prstGeom prst="rect">
            <a:avLst/>
          </a:prstGeom>
        </p:spPr>
        <p:txBody>
          <a:bodyPr anchor="ctr" anchorCtr="0"/>
          <a:lstStyle>
            <a:lvl1pPr algn="l">
              <a:defRPr sz="3200" b="1" i="0" baseline="0">
                <a:solidFill>
                  <a:srgbClr val="002F6C"/>
                </a:solidFill>
                <a:latin typeface="Tw Cen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10972800" cy="4297680"/>
          </a:xfrm>
          <a:prstGeom prst="rect">
            <a:avLst/>
          </a:prstGeom>
        </p:spPr>
        <p:txBody>
          <a:bodyPr tIns="18288" bIns="18288" anchor="t" anchorCtr="0">
            <a:normAutofit/>
          </a:bodyPr>
          <a:lstStyle>
            <a:lvl1pPr marL="342900" indent="-342900">
              <a:spcBef>
                <a:spcPts val="800"/>
              </a:spcBef>
              <a:buSzPct val="125000"/>
              <a:buFont typeface="Arial" panose="020B0604020202020204" pitchFamily="34" charset="0"/>
              <a:buChar char="•"/>
              <a:defRPr sz="2400" baseline="0">
                <a:solidFill>
                  <a:srgbClr val="2A2C2D"/>
                </a:solidFill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 baseline="0">
                <a:solidFill>
                  <a:srgbClr val="2A2C2D"/>
                </a:solidFill>
                <a:latin typeface="Tw Cen MT" pitchFamily="34" charset="0"/>
              </a:defRPr>
            </a:lvl2pPr>
            <a:lvl3pPr>
              <a:buSzPct val="100000"/>
              <a:defRPr sz="2000" baseline="0">
                <a:solidFill>
                  <a:srgbClr val="2A2C2D"/>
                </a:solidFill>
                <a:latin typeface="Tw Cen MT" pitchFamily="34" charset="0"/>
              </a:defRPr>
            </a:lvl3pPr>
            <a:lvl4pPr>
              <a:buSzPct val="40000"/>
              <a:buFont typeface="Wingdings" pitchFamily="2" charset="2"/>
              <a:buChar char="q"/>
              <a:defRPr baseline="0">
                <a:solidFill>
                  <a:srgbClr val="2A2C2D"/>
                </a:solidFill>
                <a:latin typeface="Tw Cen MT" pitchFamily="34" charset="0"/>
              </a:defRPr>
            </a:lvl4pPr>
            <a:lvl5pPr>
              <a:buSzPct val="80000"/>
              <a:defRPr baseline="0">
                <a:solidFill>
                  <a:srgbClr val="2A2C2D"/>
                </a:solidFill>
                <a:latin typeface="Tw Cen MT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idx="10"/>
          </p:nvPr>
        </p:nvSpPr>
        <p:spPr>
          <a:xfrm>
            <a:off x="609600" y="1600200"/>
            <a:ext cx="10972800" cy="4572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solidFill>
                  <a:srgbClr val="002F6C"/>
                </a:solidFill>
                <a:latin typeface="Tw Cen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Picture 11" descr="FEWS_NET_III_Logo-0.6in.jpg">
            <a:extLst>
              <a:ext uri="{FF2B5EF4-FFF2-40B4-BE49-F238E27FC236}">
                <a16:creationId xmlns:a16="http://schemas.microsoft.com/office/drawing/2014/main" id="{B6D35BA6-321F-4B00-A8DC-5106C3C735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527" y="124354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5C014B34-EB99-4B2D-9483-8A197923178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8508" y="124354"/>
            <a:ext cx="1965965" cy="54864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600" y="457200"/>
            <a:ext cx="3082359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Subtitle 2"/>
          <p:cNvSpPr txBox="1">
            <a:spLocks/>
          </p:cNvSpPr>
          <p:nvPr userDrawn="1"/>
        </p:nvSpPr>
        <p:spPr bwMode="auto">
          <a:xfrm>
            <a:off x="1828800" y="1828800"/>
            <a:ext cx="853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eaLnBrk="0" hangingPunct="0">
              <a:spcBef>
                <a:spcPct val="20000"/>
              </a:spcBef>
              <a:buFont typeface="Arial" charset="0"/>
              <a:buNone/>
              <a:defRPr/>
            </a:pPr>
            <a:r>
              <a:rPr lang="en-US" sz="2400" b="0" dirty="0">
                <a:solidFill>
                  <a:schemeClr val="bg1"/>
                </a:solidFill>
                <a:effectLst/>
                <a:latin typeface="Tw Cen MT" pitchFamily="34" charset="0"/>
              </a:rPr>
              <a:t>Famine Early Warning Systems Network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4600"/>
            <a:ext cx="10363200" cy="1828800"/>
          </a:xfrm>
          <a:prstGeom prst="rect">
            <a:avLst/>
          </a:prstGeom>
        </p:spPr>
        <p:txBody>
          <a:bodyPr anchor="ctr" anchorCtr="0"/>
          <a:lstStyle>
            <a:lvl1pPr>
              <a:defRPr sz="4000" b="1" i="0" baseline="0">
                <a:solidFill>
                  <a:schemeClr val="tx1"/>
                </a:solidFill>
                <a:latin typeface="Tw Cen MT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828800" y="4800600"/>
            <a:ext cx="853440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 baseline="0">
                <a:solidFill>
                  <a:schemeClr val="tx1"/>
                </a:solidFill>
                <a:latin typeface="Tw Cen MT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enter date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4400" y="460786"/>
            <a:ext cx="3052072" cy="91440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ingl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4"/>
          <p:cNvSpPr txBox="1">
            <a:spLocks/>
          </p:cNvSpPr>
          <p:nvPr userDrawn="1"/>
        </p:nvSpPr>
        <p:spPr>
          <a:xfrm>
            <a:off x="3657600" y="6308726"/>
            <a:ext cx="4876800" cy="366713"/>
          </a:xfrm>
          <a:prstGeom prst="rect">
            <a:avLst/>
          </a:prstGeom>
          <a:ln w="6350">
            <a:noFill/>
          </a:ln>
        </p:spPr>
        <p:txBody>
          <a:bodyPr wrap="none" lIns="0" tIns="0" rIns="0" bIns="0" anchor="ctr"/>
          <a:lstStyle>
            <a:lvl1pPr>
              <a:defRPr baseline="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algn="ctr">
              <a:defRPr/>
            </a:pPr>
            <a:r>
              <a:rPr lang="en-US" sz="1200" u="sng" dirty="0"/>
              <a:t>__________________________________________</a:t>
            </a:r>
          </a:p>
          <a:p>
            <a:pPr algn="ctr">
              <a:defRPr/>
            </a:pPr>
            <a:r>
              <a:rPr lang="en-US" sz="1200" dirty="0"/>
              <a:t>FAMINE EARLY WARNING SYSTEMS NETWORK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FB0EDA-AD82-4420-B46C-1FDFF663780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4754880"/>
          </a:xfrm>
          <a:prstGeom prst="rect">
            <a:avLst/>
          </a:prstGeom>
        </p:spPr>
        <p:txBody>
          <a:bodyPr tIns="18288" bIns="18288" anchor="ctr" anchorCtr="0"/>
          <a:lstStyle>
            <a:lvl1pPr marL="914400" indent="0">
              <a:spcBef>
                <a:spcPts val="0"/>
              </a:spcBef>
              <a:buFontTx/>
              <a:buNone/>
              <a:defRPr sz="2800" baseline="0"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 baseline="0"/>
            </a:lvl2pPr>
            <a:lvl3pPr>
              <a:buSzPct val="100000"/>
              <a:defRPr sz="2000" baseline="0"/>
            </a:lvl3pPr>
            <a:lvl4pPr>
              <a:buSzPct val="40000"/>
              <a:buFont typeface="Wingdings" pitchFamily="2" charset="2"/>
              <a:buChar char="q"/>
              <a:defRPr baseline="0"/>
            </a:lvl4pPr>
            <a:lvl5pPr>
              <a:buSzPct val="80000"/>
              <a:defRPr baseline="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Picture 7" descr="FEWS_NET_III_Logo-0.6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" y="182881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82881"/>
            <a:ext cx="1965965" cy="54864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F943C15E-A428-4999-B5D1-6F22671A7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033029"/>
            <a:ext cx="10972800" cy="493623"/>
          </a:xfrm>
          <a:prstGeom prst="rect">
            <a:avLst/>
          </a:prstGeom>
        </p:spPr>
        <p:txBody>
          <a:bodyPr/>
          <a:lstStyle>
            <a:lvl1pPr algn="l">
              <a:defRPr sz="3600">
                <a:solidFill>
                  <a:srgbClr val="002F6C"/>
                </a:solidFill>
                <a:latin typeface="Tw Cen MT" panose="020B0602020104020603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" y="777240"/>
            <a:ext cx="11948160" cy="731520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64480" cy="475488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>
                <a:latin typeface="Tw Cen MT" pitchFamily="34" charset="0"/>
              </a:defRPr>
            </a:lvl2pPr>
            <a:lvl3pPr>
              <a:buSzPct val="100000"/>
              <a:buFont typeface="Arial" pitchFamily="34" charset="0"/>
              <a:buChar char="•"/>
              <a:defRPr sz="2000">
                <a:latin typeface="Tw Cen MT" pitchFamily="34" charset="0"/>
              </a:defRPr>
            </a:lvl3pPr>
            <a:lvl4pPr>
              <a:buSzPct val="40000"/>
              <a:buFont typeface="Wingdings" pitchFamily="2" charset="2"/>
              <a:buChar char="q"/>
              <a:defRPr sz="2000">
                <a:latin typeface="Tw Cen MT" pitchFamily="34" charset="0"/>
              </a:defRPr>
            </a:lvl4pPr>
            <a:lvl5pPr>
              <a:buSzPct val="80000"/>
              <a:defRPr sz="2000">
                <a:latin typeface="Tw Cen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600200"/>
            <a:ext cx="5364480" cy="475488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>
                <a:latin typeface="Tw Cen MT" pitchFamily="34" charset="0"/>
              </a:defRPr>
            </a:lvl2pPr>
            <a:lvl3pPr>
              <a:defRPr sz="2000">
                <a:latin typeface="Tw Cen MT" pitchFamily="34" charset="0"/>
              </a:defRPr>
            </a:lvl3pPr>
            <a:lvl4pPr>
              <a:buSzPct val="40000"/>
              <a:buFont typeface="Wingdings" pitchFamily="2" charset="2"/>
              <a:buChar char="q"/>
              <a:defRPr sz="2000">
                <a:latin typeface="Tw Cen MT" pitchFamily="34" charset="0"/>
              </a:defRPr>
            </a:lvl4pPr>
            <a:lvl5pPr>
              <a:buSzPct val="80000"/>
              <a:defRPr sz="2000">
                <a:latin typeface="Tw Cen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Footer Placeholder 4"/>
          <p:cNvSpPr txBox="1">
            <a:spLocks/>
          </p:cNvSpPr>
          <p:nvPr userDrawn="1"/>
        </p:nvSpPr>
        <p:spPr>
          <a:xfrm>
            <a:off x="3657600" y="6308726"/>
            <a:ext cx="4876800" cy="366713"/>
          </a:xfrm>
          <a:prstGeom prst="rect">
            <a:avLst/>
          </a:prstGeom>
          <a:ln w="6350">
            <a:noFill/>
          </a:ln>
        </p:spPr>
        <p:txBody>
          <a:bodyPr wrap="none" lIns="0" tIns="0" rIns="0" bIns="0" anchor="ctr"/>
          <a:lstStyle>
            <a:lvl1pPr>
              <a:defRPr baseline="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algn="ctr">
              <a:defRPr/>
            </a:pPr>
            <a:r>
              <a:rPr lang="en-US" sz="1200" u="sng" dirty="0"/>
              <a:t>__________________________________________</a:t>
            </a:r>
          </a:p>
          <a:p>
            <a:pPr algn="ctr">
              <a:defRPr/>
            </a:pPr>
            <a:r>
              <a:rPr lang="en-US" sz="1200" dirty="0"/>
              <a:t>FAMINE EARLY WARNING SYSTEMS NETWORK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FB0EDA-AD82-4420-B46C-1FDFF663780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9" name="Picture 8" descr="FEWS_NET_III_Logo-0.6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" y="182881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82881"/>
            <a:ext cx="1965965" cy="54864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5364480" cy="4572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w Cen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600200"/>
            <a:ext cx="5486400" cy="4572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Tw Cen MT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121920" y="777240"/>
            <a:ext cx="11948160" cy="731520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Content Placeholder 2"/>
          <p:cNvSpPr>
            <a:spLocks noGrp="1"/>
          </p:cNvSpPr>
          <p:nvPr>
            <p:ph sz="half" idx="10"/>
          </p:nvPr>
        </p:nvSpPr>
        <p:spPr>
          <a:xfrm>
            <a:off x="609600" y="2057400"/>
            <a:ext cx="5364480" cy="429768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>
                <a:latin typeface="Tw Cen MT" pitchFamily="34" charset="0"/>
              </a:defRPr>
            </a:lvl2pPr>
            <a:lvl3pPr>
              <a:buSzPct val="100000"/>
              <a:buFont typeface="Arial" pitchFamily="34" charset="0"/>
              <a:buChar char="•"/>
              <a:defRPr sz="2000">
                <a:latin typeface="Tw Cen MT" pitchFamily="34" charset="0"/>
              </a:defRPr>
            </a:lvl3pPr>
            <a:lvl4pPr>
              <a:buSzPct val="40000"/>
              <a:buFont typeface="Wingdings" pitchFamily="2" charset="2"/>
              <a:buChar char="q"/>
              <a:defRPr sz="2000">
                <a:latin typeface="Tw Cen MT" pitchFamily="34" charset="0"/>
              </a:defRPr>
            </a:lvl4pPr>
            <a:lvl5pPr>
              <a:buSzPct val="80000"/>
              <a:defRPr sz="2000">
                <a:latin typeface="Tw Cen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2057400"/>
            <a:ext cx="5364480" cy="4297680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Tw Cen MT" pitchFamily="34" charset="0"/>
              </a:defRPr>
            </a:lvl1pPr>
            <a:lvl2pPr>
              <a:buSzPct val="50000"/>
              <a:buFont typeface="Courier New" pitchFamily="49" charset="0"/>
              <a:buChar char="o"/>
              <a:defRPr sz="2400">
                <a:latin typeface="Tw Cen MT" pitchFamily="34" charset="0"/>
              </a:defRPr>
            </a:lvl2pPr>
            <a:lvl3pPr>
              <a:defRPr sz="2000">
                <a:latin typeface="Tw Cen MT" pitchFamily="34" charset="0"/>
              </a:defRPr>
            </a:lvl3pPr>
            <a:lvl4pPr>
              <a:buSzPct val="40000"/>
              <a:buFont typeface="Wingdings" pitchFamily="2" charset="2"/>
              <a:buChar char="q"/>
              <a:defRPr sz="2000">
                <a:latin typeface="Tw Cen MT" pitchFamily="34" charset="0"/>
              </a:defRPr>
            </a:lvl4pPr>
            <a:lvl5pPr>
              <a:buSzPct val="80000"/>
              <a:defRPr sz="2000">
                <a:latin typeface="Tw Cen MT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2" name="Footer Placeholder 4"/>
          <p:cNvSpPr txBox="1">
            <a:spLocks/>
          </p:cNvSpPr>
          <p:nvPr userDrawn="1"/>
        </p:nvSpPr>
        <p:spPr>
          <a:xfrm>
            <a:off x="3657600" y="6308726"/>
            <a:ext cx="4876800" cy="366713"/>
          </a:xfrm>
          <a:prstGeom prst="rect">
            <a:avLst/>
          </a:prstGeom>
          <a:ln w="6350">
            <a:noFill/>
          </a:ln>
        </p:spPr>
        <p:txBody>
          <a:bodyPr wrap="none" lIns="0" tIns="0" rIns="0" bIns="0" anchor="ctr"/>
          <a:lstStyle>
            <a:lvl1pPr>
              <a:defRPr baseline="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algn="ctr">
              <a:defRPr/>
            </a:pPr>
            <a:r>
              <a:rPr lang="en-US" sz="1200" u="sng" dirty="0"/>
              <a:t>__________________________________________</a:t>
            </a:r>
          </a:p>
          <a:p>
            <a:pPr algn="ctr">
              <a:defRPr/>
            </a:pPr>
            <a:r>
              <a:rPr lang="en-US" sz="1200" dirty="0"/>
              <a:t>FAMINE EARLY WARNING SYSTEMS NETWORK</a:t>
            </a:r>
          </a:p>
        </p:txBody>
      </p:sp>
      <p:sp>
        <p:nvSpPr>
          <p:cNvPr id="23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FB0EDA-AD82-4420-B46C-1FDFF663780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11" name="Picture 10" descr="FEWS_NET_III_Logo-0.6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" y="182881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82881"/>
            <a:ext cx="1965965" cy="54864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200400"/>
            <a:ext cx="10972800" cy="1828800"/>
          </a:xfrm>
          <a:prstGeom prst="rect">
            <a:avLst/>
          </a:prstGeom>
        </p:spPr>
        <p:txBody>
          <a:bodyPr anchor="t"/>
          <a:lstStyle>
            <a:lvl1pPr algn="l">
              <a:defRPr sz="3200" b="1" cap="all"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737360"/>
            <a:ext cx="10972800" cy="146304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Tw Cen MT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657600" y="6308726"/>
            <a:ext cx="4876800" cy="366713"/>
          </a:xfrm>
          <a:prstGeom prst="rect">
            <a:avLst/>
          </a:prstGeom>
          <a:ln w="6350">
            <a:noFill/>
          </a:ln>
        </p:spPr>
        <p:txBody>
          <a:bodyPr wrap="none" lIns="0" tIns="0" rIns="0" bIns="0" anchor="ctr"/>
          <a:lstStyle>
            <a:lvl1pPr>
              <a:defRPr baseline="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algn="ctr">
              <a:defRPr/>
            </a:pPr>
            <a:r>
              <a:rPr lang="en-US" sz="1200" u="sng" dirty="0"/>
              <a:t>__________________________________________</a:t>
            </a:r>
          </a:p>
          <a:p>
            <a:pPr algn="ctr">
              <a:defRPr/>
            </a:pPr>
            <a:r>
              <a:rPr lang="en-US" sz="1200" dirty="0"/>
              <a:t>FAMINE EARLY WARNING SYSTEMS NETWORK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FB0EDA-AD82-4420-B46C-1FDFF663780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" name="Picture 7" descr="FEWS_NET_III_Logo-0.6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" y="182881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82881"/>
            <a:ext cx="1965965" cy="54864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1920" y="777240"/>
            <a:ext cx="11948160" cy="731520"/>
          </a:xfrm>
          <a:prstGeom prst="rect">
            <a:avLst/>
          </a:prstGeom>
        </p:spPr>
        <p:txBody>
          <a:bodyPr anchor="ctr" anchorCtr="0"/>
          <a:lstStyle>
            <a:lvl1pPr>
              <a:defRPr sz="3200" b="1">
                <a:latin typeface="Tw Cen MT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Footer Placeholder 4"/>
          <p:cNvSpPr txBox="1">
            <a:spLocks/>
          </p:cNvSpPr>
          <p:nvPr userDrawn="1"/>
        </p:nvSpPr>
        <p:spPr>
          <a:xfrm>
            <a:off x="3657600" y="6308726"/>
            <a:ext cx="4876800" cy="366713"/>
          </a:xfrm>
          <a:prstGeom prst="rect">
            <a:avLst/>
          </a:prstGeom>
          <a:ln w="6350">
            <a:noFill/>
          </a:ln>
        </p:spPr>
        <p:txBody>
          <a:bodyPr wrap="none" lIns="0" tIns="0" rIns="0" bIns="0" anchor="ctr"/>
          <a:lstStyle>
            <a:lvl1pPr>
              <a:defRPr baseline="0">
                <a:solidFill>
                  <a:schemeClr val="tx2"/>
                </a:solidFill>
                <a:latin typeface="Calibri" pitchFamily="34" charset="0"/>
              </a:defRPr>
            </a:lvl1pPr>
          </a:lstStyle>
          <a:p>
            <a:pPr algn="ctr">
              <a:defRPr/>
            </a:pPr>
            <a:r>
              <a:rPr lang="en-US" sz="1200" u="sng" dirty="0"/>
              <a:t>__________________________________________</a:t>
            </a:r>
          </a:p>
          <a:p>
            <a:pPr algn="ctr">
              <a:defRPr/>
            </a:pPr>
            <a:r>
              <a:rPr lang="en-US" sz="1200" dirty="0"/>
              <a:t>FAMINE EARLY WARNING SYSTEMS NETWORK</a:t>
            </a:r>
          </a:p>
        </p:txBody>
      </p:sp>
      <p:sp>
        <p:nvSpPr>
          <p:cNvPr id="10" name="Slide Number Placeholder 5"/>
          <p:cNvSpPr txBox="1">
            <a:spLocks/>
          </p:cNvSpPr>
          <p:nvPr userDrawn="1"/>
        </p:nvSpPr>
        <p:spPr>
          <a:xfrm>
            <a:off x="9510184" y="6308726"/>
            <a:ext cx="2438400" cy="366713"/>
          </a:xfrm>
          <a:prstGeom prst="rect">
            <a:avLst/>
          </a:prstGeom>
        </p:spPr>
        <p:txBody>
          <a:bodyPr wrap="none" lIns="0" tIns="0" rIns="0" bIns="0" anchor="ctr"/>
          <a:lstStyle>
            <a:lvl1pPr>
              <a:defRPr baseline="0">
                <a:latin typeface="Calibri" pitchFamily="34" charset="0"/>
              </a:defRPr>
            </a:lvl1pPr>
          </a:lstStyle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D8FB0EDA-AD82-4420-B46C-1FDFF6637802}" type="slidenum">
              <a:rPr lang="en-US" sz="1200" smtClean="0">
                <a:solidFill>
                  <a:schemeClr val="tx1">
                    <a:tint val="75000"/>
                  </a:schemeClr>
                </a:solidFill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sz="1200" dirty="0">
              <a:solidFill>
                <a:schemeClr val="tx1">
                  <a:tint val="75000"/>
                </a:schemeClr>
              </a:solidFill>
            </a:endParaRPr>
          </a:p>
        </p:txBody>
      </p:sp>
      <p:pic>
        <p:nvPicPr>
          <p:cNvPr id="8" name="Picture 7" descr="FEWS_NET_III_Logo-0.6in.jpg"/>
          <p:cNvPicPr>
            <a:picLocks noChangeAspect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3840" y="182881"/>
            <a:ext cx="188976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2200" y="182881"/>
            <a:ext cx="1965965" cy="548641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722" r:id="rId1"/>
    <p:sldLayoutId id="2147483731" r:id="rId2"/>
    <p:sldLayoutId id="2147483721" r:id="rId3"/>
    <p:sldLayoutId id="2147483723" r:id="rId4"/>
    <p:sldLayoutId id="2147483725" r:id="rId5"/>
    <p:sldLayoutId id="2147483726" r:id="rId6"/>
    <p:sldLayoutId id="2147483724" r:id="rId7"/>
    <p:sldLayoutId id="2147483727" r:id="rId8"/>
  </p:sldLayoutIdLst>
  <p:transition>
    <p:fade/>
  </p:transition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1D5A2A-853C-4BA4-BDCA-4525DCE83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295400"/>
            <a:ext cx="10972800" cy="2286000"/>
          </a:xfrm>
        </p:spPr>
        <p:txBody>
          <a:bodyPr/>
          <a:lstStyle/>
          <a:p>
            <a:pPr algn="ctr"/>
            <a:r>
              <a:rPr lang="en-US" sz="4200" dirty="0"/>
              <a:t>FEWS NET Enhanced Flood Monitoring – East Africa, West Africa, southern Africa and Yemen</a:t>
            </a:r>
          </a:p>
        </p:txBody>
      </p:sp>
      <p:sp>
        <p:nvSpPr>
          <p:cNvPr id="5" name="Google Shape;106;p26">
            <a:extLst>
              <a:ext uri="{FF2B5EF4-FFF2-40B4-BE49-F238E27FC236}">
                <a16:creationId xmlns:a16="http://schemas.microsoft.com/office/drawing/2014/main" id="{FDBFA06A-E0DD-4173-81B5-F7DEBDAF8DCB}"/>
              </a:ext>
            </a:extLst>
          </p:cNvPr>
          <p:cNvSpPr txBox="1">
            <a:spLocks/>
          </p:cNvSpPr>
          <p:nvPr/>
        </p:nvSpPr>
        <p:spPr>
          <a:xfrm>
            <a:off x="609600" y="3962400"/>
            <a:ext cx="10972800" cy="160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indent="-342900" algn="l" rtl="0" eaLnBrk="1" fontAlgn="base" hangingPunct="1">
              <a:spcBef>
                <a:spcPts val="800"/>
              </a:spcBef>
              <a:spcAft>
                <a:spcPct val="0"/>
              </a:spcAft>
              <a:buSzPct val="125000"/>
              <a:buFont typeface="Arial" panose="020B0604020202020204" pitchFamily="34" charset="0"/>
              <a:buChar char="•"/>
              <a:defRPr sz="2400" kern="1200" baseline="0">
                <a:solidFill>
                  <a:srgbClr val="2A2C2D"/>
                </a:solidFill>
                <a:latin typeface="Tw Cen MT" pitchFamily="34" charset="0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SzPct val="50000"/>
              <a:buFont typeface="Courier New" pitchFamily="49" charset="0"/>
              <a:buChar char="o"/>
              <a:defRPr sz="2400" kern="1200" baseline="0">
                <a:solidFill>
                  <a:srgbClr val="2A2C2D"/>
                </a:solidFill>
                <a:latin typeface="Tw Cen MT" pitchFamily="34" charset="0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100000"/>
              <a:buFont typeface="Arial" charset="0"/>
              <a:buChar char="•"/>
              <a:defRPr sz="2000" kern="1200" baseline="0">
                <a:solidFill>
                  <a:srgbClr val="2A2C2D"/>
                </a:solidFill>
                <a:latin typeface="Tw Cen MT" pitchFamily="34" charset="0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40000"/>
              <a:buFont typeface="Wingdings" pitchFamily="2" charset="2"/>
              <a:buChar char="q"/>
              <a:defRPr sz="2000" kern="1200" baseline="0">
                <a:solidFill>
                  <a:srgbClr val="2A2C2D"/>
                </a:solidFill>
                <a:latin typeface="Tw Cen MT" pitchFamily="34" charset="0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SzPct val="80000"/>
              <a:buFont typeface="Arial" charset="0"/>
              <a:buChar char="»"/>
              <a:defRPr sz="2000" kern="1200" baseline="0">
                <a:solidFill>
                  <a:srgbClr val="2A2C2D"/>
                </a:solidFill>
                <a:latin typeface="Tw Cen MT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600" b="1" dirty="0"/>
              <a:t>January 31, 2022, Hazard Briefing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endParaRPr lang="en-US" sz="3600" b="1" dirty="0"/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600" dirty="0"/>
              <a:t>FEWS NET Science Team: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3600" dirty="0"/>
              <a:t>USGS, NASA, NOAA, </a:t>
            </a:r>
            <a:r>
              <a:rPr lang="en-US" sz="3600" dirty="0" err="1"/>
              <a:t>UCSB+Regional</a:t>
            </a:r>
            <a:r>
              <a:rPr lang="en-US" sz="3600" dirty="0"/>
              <a:t> Scientists</a:t>
            </a:r>
          </a:p>
        </p:txBody>
      </p:sp>
    </p:spTree>
    <p:extLst>
      <p:ext uri="{BB962C8B-B14F-4D97-AF65-F5344CB8AC3E}">
        <p14:creationId xmlns:p14="http://schemas.microsoft.com/office/powerpoint/2010/main" val="684326312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36ABB-7B7B-4485-A487-5F3E2BBAD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Streamflow Forecast in Mozambique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849812-C836-42DF-B0F4-A40A869B0C22}"/>
              </a:ext>
            </a:extLst>
          </p:cNvPr>
          <p:cNvSpPr txBox="1"/>
          <p:nvPr/>
        </p:nvSpPr>
        <p:spPr>
          <a:xfrm>
            <a:off x="609600" y="6214922"/>
            <a:ext cx="10972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Streamflow in Mozambique is expected to rise in the aftermath of Tropical Cyclone Ana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0434C2B-096B-409C-8C1B-866A7F7E4908}"/>
              </a:ext>
            </a:extLst>
          </p:cNvPr>
          <p:cNvSpPr txBox="1"/>
          <p:nvPr/>
        </p:nvSpPr>
        <p:spPr>
          <a:xfrm>
            <a:off x="4952999" y="5259049"/>
            <a:ext cx="69865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w Cen MT" panose="020B0602020104020603" pitchFamily="34" charset="0"/>
              </a:rPr>
              <a:t>GEOGloWS</a:t>
            </a:r>
            <a:r>
              <a:rPr lang="en-US" sz="2000" dirty="0">
                <a:latin typeface="Tw Cen MT" panose="020B0602020104020603" pitchFamily="34" charset="0"/>
              </a:rPr>
              <a:t> streamflow forecast for the next 15 days</a:t>
            </a:r>
          </a:p>
        </p:txBody>
      </p:sp>
      <p:pic>
        <p:nvPicPr>
          <p:cNvPr id="14" name="Picture 13" descr="A picture containing chart&#10;&#10;Description automatically generated">
            <a:extLst>
              <a:ext uri="{FF2B5EF4-FFF2-40B4-BE49-F238E27FC236}">
                <a16:creationId xmlns:a16="http://schemas.microsoft.com/office/drawing/2014/main" id="{22E8EF3D-9246-45BF-B92F-BC011E55A8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432" y="2463259"/>
            <a:ext cx="6601968" cy="2743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0552788-2662-4E9C-872C-A34ABC496F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575" t="18889" r="39127" b="15555"/>
          <a:stretch/>
        </p:blipFill>
        <p:spPr>
          <a:xfrm>
            <a:off x="614597" y="1441241"/>
            <a:ext cx="37338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13310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E1CFCA2-06DD-4E8A-8628-DD341DF2DF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7240"/>
            <a:ext cx="10972800" cy="731520"/>
          </a:xfrm>
        </p:spPr>
        <p:txBody>
          <a:bodyPr/>
          <a:lstStyle/>
          <a:p>
            <a:r>
              <a:rPr lang="en-US" dirty="0"/>
              <a:t>Flooding in Malawi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89AFB2A-22C3-4CA5-BB34-42856111EEE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10" t="11334" r="39850" b="4444"/>
          <a:stretch/>
        </p:blipFill>
        <p:spPr>
          <a:xfrm>
            <a:off x="685800" y="1508760"/>
            <a:ext cx="3582808" cy="5029200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56258CCB-BDF2-4A9B-BDD1-A78B1EB6FC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503" y="1492521"/>
            <a:ext cx="5916705" cy="4572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D6C3664-64F8-4145-A1F7-ED9606B92E17}"/>
              </a:ext>
            </a:extLst>
          </p:cNvPr>
          <p:cNvSpPr txBox="1"/>
          <p:nvPr/>
        </p:nvSpPr>
        <p:spPr>
          <a:xfrm>
            <a:off x="5029200" y="6097000"/>
            <a:ext cx="5986008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w Cen MT" panose="020B0602020104020603" pitchFamily="34" charset="0"/>
              </a:rPr>
              <a:t>NOAA VIIRS 5-Day composite: 26-30 Jan 2022 (375m res.)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E50B779-D84D-44B2-950A-D5AF46E18E58}"/>
              </a:ext>
            </a:extLst>
          </p:cNvPr>
          <p:cNvSpPr/>
          <p:nvPr/>
        </p:nvSpPr>
        <p:spPr>
          <a:xfrm>
            <a:off x="6837655" y="3009900"/>
            <a:ext cx="325145" cy="571500"/>
          </a:xfrm>
          <a:prstGeom prst="rect">
            <a:avLst/>
          </a:prstGeom>
          <a:noFill/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131A792-D6C2-46C8-A649-8489BC76050C}"/>
              </a:ext>
            </a:extLst>
          </p:cNvPr>
          <p:cNvSpPr txBox="1"/>
          <p:nvPr/>
        </p:nvSpPr>
        <p:spPr>
          <a:xfrm>
            <a:off x="533400" y="6504057"/>
            <a:ext cx="4038600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w Cen MT" panose="020B0602020104020603" pitchFamily="34" charset="0"/>
              </a:rPr>
              <a:t>International Charter: TERRASAR-X, Jan 31, 2022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D9C28F-634D-412A-A848-603832AF642C}"/>
              </a:ext>
            </a:extLst>
          </p:cNvPr>
          <p:cNvGrpSpPr/>
          <p:nvPr/>
        </p:nvGrpSpPr>
        <p:grpSpPr>
          <a:xfrm>
            <a:off x="7772400" y="5365479"/>
            <a:ext cx="3048000" cy="396466"/>
            <a:chOff x="443445" y="5506720"/>
            <a:chExt cx="3048000" cy="39646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B399D36-8B73-4957-AEDA-3694B08CE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A2E4E62-AC08-4AB4-858E-D95F471A8686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A0A53356-4209-4FCA-B4E8-4768EFCA0C44}"/>
              </a:ext>
            </a:extLst>
          </p:cNvPr>
          <p:cNvGrpSpPr/>
          <p:nvPr/>
        </p:nvGrpSpPr>
        <p:grpSpPr>
          <a:xfrm>
            <a:off x="685800" y="6034551"/>
            <a:ext cx="1499253" cy="307777"/>
            <a:chOff x="685800" y="6034551"/>
            <a:chExt cx="1499253" cy="307777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C14B756-17D4-4D60-990E-16FDE88ED2A6}"/>
                </a:ext>
              </a:extLst>
            </p:cNvPr>
            <p:cNvSpPr/>
            <p:nvPr/>
          </p:nvSpPr>
          <p:spPr>
            <a:xfrm>
              <a:off x="685800" y="6097000"/>
              <a:ext cx="304800" cy="18288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E92CAF29-32F0-4C48-95D6-A44ED3DD6E21}"/>
                </a:ext>
              </a:extLst>
            </p:cNvPr>
            <p:cNvSpPr txBox="1"/>
            <p:nvPr/>
          </p:nvSpPr>
          <p:spPr>
            <a:xfrm>
              <a:off x="956832" y="6034551"/>
              <a:ext cx="1228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Flooded areas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88852436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C2D828-69BE-4525-9124-BCA5F85B2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Polygons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1CD87A33-E0F5-4D75-B76B-9F2B4C7AC7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78" b="4444"/>
          <a:stretch/>
        </p:blipFill>
        <p:spPr>
          <a:xfrm>
            <a:off x="762000" y="1508760"/>
            <a:ext cx="8875059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7131540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29BF09AF-88A5-4E71-B4F6-0D11C74ABA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655" y="1505577"/>
            <a:ext cx="5325035" cy="4114800"/>
          </a:xfrm>
          <a:prstGeom prst="rect">
            <a:avLst/>
          </a:prstGeom>
        </p:spPr>
      </p:pic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7C246954-9D14-4D89-889F-D4E8924E03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17358"/>
            <a:ext cx="5325035" cy="4114800"/>
          </a:xfrm>
          <a:prstGeom prst="rect">
            <a:avLst/>
          </a:prstGeom>
        </p:spPr>
      </p:pic>
      <p:sp>
        <p:nvSpPr>
          <p:cNvPr id="20" name="Title 1">
            <a:extLst>
              <a:ext uri="{FF2B5EF4-FFF2-40B4-BE49-F238E27FC236}">
                <a16:creationId xmlns:a16="http://schemas.microsoft.com/office/drawing/2014/main" id="{D0F001AC-65F0-4574-8102-94AA2ACE926D}"/>
              </a:ext>
            </a:extLst>
          </p:cNvPr>
          <p:cNvSpPr txBox="1">
            <a:spLocks/>
          </p:cNvSpPr>
          <p:nvPr/>
        </p:nvSpPr>
        <p:spPr>
          <a:xfrm>
            <a:off x="331380" y="816587"/>
            <a:ext cx="10972800" cy="731520"/>
          </a:xfrm>
          <a:prstGeom prst="rect">
            <a:avLst/>
          </a:prstGeom>
        </p:spPr>
        <p:txBody>
          <a:bodyPr anchor="ctr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200" b="1" i="0" kern="1200" baseline="0">
                <a:solidFill>
                  <a:srgbClr val="002F6C"/>
                </a:solidFill>
                <a:latin typeface="Tw Cen MT" pitchFamily="34" charset="0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dirty="0"/>
              <a:t>Inundation in the Sudd Wetlands 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5AF448E-D04A-445A-9A7F-B50B270F351D}"/>
              </a:ext>
            </a:extLst>
          </p:cNvPr>
          <p:cNvSpPr txBox="1"/>
          <p:nvPr/>
        </p:nvSpPr>
        <p:spPr>
          <a:xfrm>
            <a:off x="341689" y="6180701"/>
            <a:ext cx="116387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Tw Cen MT" panose="020B0602020104020603" pitchFamily="34" charset="0"/>
              </a:rPr>
              <a:t>Inundation conditions remain unchanged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D6D61892-7989-4320-BA62-DEA4CE3A889E}"/>
              </a:ext>
            </a:extLst>
          </p:cNvPr>
          <p:cNvSpPr/>
          <p:nvPr/>
        </p:nvSpPr>
        <p:spPr>
          <a:xfrm>
            <a:off x="458178" y="5664913"/>
            <a:ext cx="5325035" cy="3539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700" dirty="0">
                <a:latin typeface="Tw Cen MT" panose="020B0602020104020603" pitchFamily="34" charset="0"/>
              </a:rPr>
              <a:t>NOAA VIIRS 5-day composite: </a:t>
            </a:r>
            <a:r>
              <a:rPr lang="en-US" sz="1700" b="1" dirty="0">
                <a:latin typeface="Tw Cen MT" panose="020B0602020104020603" pitchFamily="34" charset="0"/>
              </a:rPr>
              <a:t>19-23 Jan 2022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0DC12D4-A189-4161-B36F-3B259CED82D0}"/>
              </a:ext>
            </a:extLst>
          </p:cNvPr>
          <p:cNvGrpSpPr/>
          <p:nvPr/>
        </p:nvGrpSpPr>
        <p:grpSpPr>
          <a:xfrm>
            <a:off x="458178" y="1442486"/>
            <a:ext cx="3048000" cy="396466"/>
            <a:chOff x="443445" y="5506720"/>
            <a:chExt cx="3048000" cy="396466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1A5A8E8-12AE-4C93-8A3E-852F27C8B6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C394AB7A-CF04-48EB-9D1D-3A3525EEB8CA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C91DEC4-E0B8-4ADA-8F0A-2B621AF8B730}"/>
              </a:ext>
            </a:extLst>
          </p:cNvPr>
          <p:cNvSpPr txBox="1"/>
          <p:nvPr/>
        </p:nvSpPr>
        <p:spPr>
          <a:xfrm>
            <a:off x="3972479" y="2768601"/>
            <a:ext cx="886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w Cen MT" panose="020B0602020104020603" pitchFamily="34" charset="0"/>
              </a:rPr>
              <a:t>Sobet</a:t>
            </a:r>
            <a:r>
              <a:rPr lang="en-US" sz="1200" dirty="0">
                <a:latin typeface="Tw Cen MT" panose="020B0602020104020603" pitchFamily="34" charset="0"/>
              </a:rPr>
              <a:t> River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161A30B-D232-4305-9F08-F320D25FA5DF}"/>
              </a:ext>
            </a:extLst>
          </p:cNvPr>
          <p:cNvSpPr txBox="1"/>
          <p:nvPr/>
        </p:nvSpPr>
        <p:spPr>
          <a:xfrm>
            <a:off x="4523847" y="4864407"/>
            <a:ext cx="853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Pibor River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63FCFF1-49B5-479F-8B11-5FDE7DFE2979}"/>
              </a:ext>
            </a:extLst>
          </p:cNvPr>
          <p:cNvSpPr txBox="1"/>
          <p:nvPr/>
        </p:nvSpPr>
        <p:spPr>
          <a:xfrm>
            <a:off x="3979646" y="3805979"/>
            <a:ext cx="927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Akobo River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E340BDD-5CC5-46F3-8879-08ED2C3B98C7}"/>
              </a:ext>
            </a:extLst>
          </p:cNvPr>
          <p:cNvSpPr txBox="1"/>
          <p:nvPr/>
        </p:nvSpPr>
        <p:spPr>
          <a:xfrm>
            <a:off x="2369069" y="2612515"/>
            <a:ext cx="1706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Northern Sudd Wetlands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5CB76FED-22DD-4C5B-B253-466F7964AEF7}"/>
              </a:ext>
            </a:extLst>
          </p:cNvPr>
          <p:cNvSpPr/>
          <p:nvPr/>
        </p:nvSpPr>
        <p:spPr>
          <a:xfrm>
            <a:off x="5862484" y="5653480"/>
            <a:ext cx="5610329" cy="35394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700" dirty="0">
                <a:latin typeface="Tw Cen MT" panose="020B0602020104020603" pitchFamily="34" charset="0"/>
              </a:rPr>
              <a:t>NOAA VIIRS 5-day composite: </a:t>
            </a:r>
            <a:r>
              <a:rPr lang="en-US" sz="1700" b="1" dirty="0">
                <a:latin typeface="Tw Cen MT" panose="020B0602020104020603" pitchFamily="34" charset="0"/>
              </a:rPr>
              <a:t>26-30 Jan 2022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FFD41CB-C8B5-417D-B691-7473CA3A1B89}"/>
              </a:ext>
            </a:extLst>
          </p:cNvPr>
          <p:cNvSpPr txBox="1"/>
          <p:nvPr/>
        </p:nvSpPr>
        <p:spPr>
          <a:xfrm>
            <a:off x="9605652" y="2907100"/>
            <a:ext cx="8869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err="1">
                <a:latin typeface="Tw Cen MT" panose="020B0602020104020603" pitchFamily="34" charset="0"/>
              </a:rPr>
              <a:t>Sobet</a:t>
            </a:r>
            <a:r>
              <a:rPr lang="en-US" sz="1200" dirty="0">
                <a:latin typeface="Tw Cen MT" panose="020B0602020104020603" pitchFamily="34" charset="0"/>
              </a:rPr>
              <a:t> River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4235F4-1E45-4448-8512-CFD1E6914050}"/>
              </a:ext>
            </a:extLst>
          </p:cNvPr>
          <p:cNvSpPr txBox="1"/>
          <p:nvPr/>
        </p:nvSpPr>
        <p:spPr>
          <a:xfrm>
            <a:off x="10049107" y="4652502"/>
            <a:ext cx="8532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Pibor River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A923B93-4F11-4A3B-BEF5-3275015B5746}"/>
              </a:ext>
            </a:extLst>
          </p:cNvPr>
          <p:cNvSpPr txBox="1"/>
          <p:nvPr/>
        </p:nvSpPr>
        <p:spPr>
          <a:xfrm>
            <a:off x="9539323" y="3892292"/>
            <a:ext cx="9271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Akobo River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BFF2D6-B8A1-4C44-BCE0-B91A2BCB8654}"/>
              </a:ext>
            </a:extLst>
          </p:cNvPr>
          <p:cNvSpPr txBox="1"/>
          <p:nvPr/>
        </p:nvSpPr>
        <p:spPr>
          <a:xfrm>
            <a:off x="7772400" y="2552220"/>
            <a:ext cx="1706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Tw Cen MT" panose="020B0602020104020603" pitchFamily="34" charset="0"/>
              </a:rPr>
              <a:t>Northern Sudd Wetlands</a:t>
            </a:r>
          </a:p>
        </p:txBody>
      </p:sp>
      <p:pic>
        <p:nvPicPr>
          <p:cNvPr id="35" name="Picture 34" descr="Map&#10;&#10;Description automatically generated">
            <a:extLst>
              <a:ext uri="{FF2B5EF4-FFF2-40B4-BE49-F238E27FC236}">
                <a16:creationId xmlns:a16="http://schemas.microsoft.com/office/drawing/2014/main" id="{7544025C-F5E6-4917-8D9F-53780DE8F5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200" y="1517358"/>
            <a:ext cx="1701496" cy="1314792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0EC985FD-DD7D-4487-BDC0-57AE2C345D7D}"/>
              </a:ext>
            </a:extLst>
          </p:cNvPr>
          <p:cNvGrpSpPr/>
          <p:nvPr/>
        </p:nvGrpSpPr>
        <p:grpSpPr>
          <a:xfrm>
            <a:off x="6161087" y="1467115"/>
            <a:ext cx="3048000" cy="396466"/>
            <a:chOff x="443445" y="5506720"/>
            <a:chExt cx="3048000" cy="39646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C7655FCF-6094-4E4C-ADE7-90A2888C81F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D9245B2D-5FF4-498F-8908-A3FCB99EF546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39" name="Rectangle 38">
            <a:extLst>
              <a:ext uri="{FF2B5EF4-FFF2-40B4-BE49-F238E27FC236}">
                <a16:creationId xmlns:a16="http://schemas.microsoft.com/office/drawing/2014/main" id="{3F04CE0A-72A8-4439-87D8-319F5BCA204F}"/>
              </a:ext>
            </a:extLst>
          </p:cNvPr>
          <p:cNvSpPr/>
          <p:nvPr/>
        </p:nvSpPr>
        <p:spPr>
          <a:xfrm>
            <a:off x="9297515" y="1863581"/>
            <a:ext cx="923504" cy="1043519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8B64AE7C-2C74-4BDB-A2B1-82B584BA4CED}"/>
              </a:ext>
            </a:extLst>
          </p:cNvPr>
          <p:cNvSpPr/>
          <p:nvPr/>
        </p:nvSpPr>
        <p:spPr>
          <a:xfrm>
            <a:off x="6462798" y="2768601"/>
            <a:ext cx="2764300" cy="1123691"/>
          </a:xfrm>
          <a:prstGeom prst="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569044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50EB2956-071D-4C43-8099-382E1CE73B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8" t="12222" r="24260" b="11334"/>
          <a:stretch/>
        </p:blipFill>
        <p:spPr>
          <a:xfrm>
            <a:off x="5494235" y="1447800"/>
            <a:ext cx="4881704" cy="457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712D0BB-C14F-4C46-9244-EA520ADF39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07" t="17137" r="24432" b="11333"/>
          <a:stretch/>
        </p:blipFill>
        <p:spPr>
          <a:xfrm>
            <a:off x="667512" y="1447800"/>
            <a:ext cx="4545264" cy="457200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6AB9A38E-5D3D-4CBA-9864-C2E30E371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7240"/>
            <a:ext cx="10972800" cy="731520"/>
          </a:xfrm>
        </p:spPr>
        <p:txBody>
          <a:bodyPr/>
          <a:lstStyle/>
          <a:p>
            <a:r>
              <a:rPr lang="en-US" dirty="0"/>
              <a:t>Flooding in Zambia</a:t>
            </a:r>
          </a:p>
        </p:txBody>
      </p:sp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0ED2F001-A85D-4264-A8D0-08E1F1C76BD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33" r="21970"/>
          <a:stretch/>
        </p:blipFill>
        <p:spPr>
          <a:xfrm>
            <a:off x="10108373" y="4593266"/>
            <a:ext cx="1846730" cy="14478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F32F04F-2A7C-4F87-85F7-343D5ED33EBD}"/>
              </a:ext>
            </a:extLst>
          </p:cNvPr>
          <p:cNvSpPr txBox="1"/>
          <p:nvPr/>
        </p:nvSpPr>
        <p:spPr>
          <a:xfrm>
            <a:off x="576072" y="6019800"/>
            <a:ext cx="5257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w Cen MT" panose="020B0602020104020603" pitchFamily="34" charset="0"/>
              </a:rPr>
              <a:t>NOAA VIIRS 5-Day composite: 19-23 Jan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FEFA835-81C7-4606-AAC9-1B849C397F37}"/>
              </a:ext>
            </a:extLst>
          </p:cNvPr>
          <p:cNvSpPr txBox="1"/>
          <p:nvPr/>
        </p:nvSpPr>
        <p:spPr>
          <a:xfrm>
            <a:off x="5494235" y="6044388"/>
            <a:ext cx="52578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Tw Cen MT" panose="020B0602020104020603" pitchFamily="34" charset="0"/>
              </a:rPr>
              <a:t>NOAA VIIRS 5-Day composite: 26-30 Jan 2022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D9CD608-3AD7-4A21-AF4D-0C44466ECC35}"/>
              </a:ext>
            </a:extLst>
          </p:cNvPr>
          <p:cNvGrpSpPr/>
          <p:nvPr/>
        </p:nvGrpSpPr>
        <p:grpSpPr>
          <a:xfrm>
            <a:off x="655770" y="1392806"/>
            <a:ext cx="3048000" cy="396466"/>
            <a:chOff x="443445" y="5506720"/>
            <a:chExt cx="3048000" cy="396466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9D0F2611-6F17-4972-B2E0-2FADE56CFB2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8116BE43-2D2A-4AF5-A778-F2166EE8870B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EBD2D10-2A1D-4873-99F7-5B46041EFD7E}"/>
              </a:ext>
            </a:extLst>
          </p:cNvPr>
          <p:cNvGrpSpPr/>
          <p:nvPr/>
        </p:nvGrpSpPr>
        <p:grpSpPr>
          <a:xfrm>
            <a:off x="5632360" y="1392806"/>
            <a:ext cx="3048000" cy="396466"/>
            <a:chOff x="443445" y="5506720"/>
            <a:chExt cx="3048000" cy="396466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FEC1732A-C9ED-4CBA-BED5-885C2D1D87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6D5C6CC-CDCD-4344-B5EA-119386AE4F88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A6BCF0A-61AC-47B8-AB4B-4F9B3FE8E159}"/>
              </a:ext>
            </a:extLst>
          </p:cNvPr>
          <p:cNvSpPr txBox="1"/>
          <p:nvPr/>
        </p:nvSpPr>
        <p:spPr>
          <a:xfrm>
            <a:off x="609600" y="6350913"/>
            <a:ext cx="5715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200" dirty="0">
                <a:latin typeface="Tw Cen MT" panose="020B0602020104020603" pitchFamily="34" charset="0"/>
              </a:rPr>
              <a:t>Flooding remains mostly unchanged</a:t>
            </a:r>
          </a:p>
        </p:txBody>
      </p:sp>
    </p:spTree>
    <p:extLst>
      <p:ext uri="{BB962C8B-B14F-4D97-AF65-F5344CB8AC3E}">
        <p14:creationId xmlns:p14="http://schemas.microsoft.com/office/powerpoint/2010/main" val="2136183026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6948-1A1B-4C25-9D22-33369FAC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731520"/>
          </a:xfrm>
        </p:spPr>
        <p:txBody>
          <a:bodyPr/>
          <a:lstStyle/>
          <a:p>
            <a:r>
              <a:rPr lang="en-US" dirty="0"/>
              <a:t>Flooding in Madagascar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0A8EBA67-D226-4284-8A00-5A09DF3CAE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1371600"/>
            <a:ext cx="7100047" cy="548640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EEE8CEA4-BB52-41AD-9F51-FB107340E4E4}"/>
              </a:ext>
            </a:extLst>
          </p:cNvPr>
          <p:cNvGrpSpPr/>
          <p:nvPr/>
        </p:nvGrpSpPr>
        <p:grpSpPr>
          <a:xfrm>
            <a:off x="609600" y="1438151"/>
            <a:ext cx="3048000" cy="396466"/>
            <a:chOff x="443445" y="5506720"/>
            <a:chExt cx="3048000" cy="396466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3C31CBC4-5D1C-4102-A0B1-F3CD72BDA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CD0E0177-D8C2-4425-99E3-B521E2F99A77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pic>
        <p:nvPicPr>
          <p:cNvPr id="6" name="Picture 5" descr="Map&#10;&#10;Description automatically generated">
            <a:extLst>
              <a:ext uri="{FF2B5EF4-FFF2-40B4-BE49-F238E27FC236}">
                <a16:creationId xmlns:a16="http://schemas.microsoft.com/office/drawing/2014/main" id="{3EBA6FD9-79DB-4D2A-9785-249D785633D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151"/>
          <a:stretch/>
        </p:blipFill>
        <p:spPr>
          <a:xfrm>
            <a:off x="8509905" y="1371600"/>
            <a:ext cx="2653553" cy="4572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0E351E2-A065-45F2-B68A-98E20244C759}"/>
              </a:ext>
            </a:extLst>
          </p:cNvPr>
          <p:cNvSpPr txBox="1"/>
          <p:nvPr/>
        </p:nvSpPr>
        <p:spPr>
          <a:xfrm>
            <a:off x="7709647" y="6088559"/>
            <a:ext cx="3352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latin typeface="Tw Cen MT" panose="020B0602020104020603" pitchFamily="34" charset="0"/>
              </a:rPr>
              <a:t>NOAA VIIRS 5-Day composite: 26-30 Jan 2022</a:t>
            </a:r>
          </a:p>
        </p:txBody>
      </p:sp>
    </p:spTree>
    <p:extLst>
      <p:ext uri="{BB962C8B-B14F-4D97-AF65-F5344CB8AC3E}">
        <p14:creationId xmlns:p14="http://schemas.microsoft.com/office/powerpoint/2010/main" val="3308755108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6948-1A1B-4C25-9D22-33369FAC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16280"/>
            <a:ext cx="10972800" cy="731520"/>
          </a:xfrm>
        </p:spPr>
        <p:txBody>
          <a:bodyPr/>
          <a:lstStyle/>
          <a:p>
            <a:r>
              <a:rPr lang="en-US" dirty="0"/>
              <a:t>Flooding in Madagascar (Jan 25-29, 2022)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E9275A-B9DE-41C3-A12F-5691874DC7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317" t="11334" r="43233" b="4444"/>
          <a:stretch/>
        </p:blipFill>
        <p:spPr>
          <a:xfrm>
            <a:off x="609600" y="1415758"/>
            <a:ext cx="3094243" cy="521208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BF875542-328F-4070-8B52-39CEA42640CD}"/>
              </a:ext>
            </a:extLst>
          </p:cNvPr>
          <p:cNvSpPr txBox="1"/>
          <p:nvPr/>
        </p:nvSpPr>
        <p:spPr>
          <a:xfrm>
            <a:off x="533400" y="6553200"/>
            <a:ext cx="345510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w Cen MT" panose="020B0602020104020603" pitchFamily="34" charset="0"/>
              </a:rPr>
              <a:t>Source: International Charter (RADARSAT)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F5EA087-0873-4677-9558-53A2F226F29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63" t="10444" r="40526" b="3356"/>
          <a:stretch/>
        </p:blipFill>
        <p:spPr>
          <a:xfrm>
            <a:off x="8127299" y="1415758"/>
            <a:ext cx="3426370" cy="5212080"/>
          </a:xfrm>
          <a:prstGeom prst="rect">
            <a:avLst/>
          </a:prstGeom>
        </p:spPr>
      </p:pic>
      <p:pic>
        <p:nvPicPr>
          <p:cNvPr id="28" name="Picture 27" descr="Map&#10;&#10;Description automatically generated">
            <a:extLst>
              <a:ext uri="{FF2B5EF4-FFF2-40B4-BE49-F238E27FC236}">
                <a16:creationId xmlns:a16="http://schemas.microsoft.com/office/drawing/2014/main" id="{0A1B2CFC-9A95-4AF1-B03D-55FAEA1873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r="43990"/>
          <a:stretch/>
        </p:blipFill>
        <p:spPr>
          <a:xfrm>
            <a:off x="4028055" y="1415758"/>
            <a:ext cx="3706369" cy="5212080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20ADDCA-7BA5-4CBE-AF0A-2009390FC3B9}"/>
              </a:ext>
            </a:extLst>
          </p:cNvPr>
          <p:cNvSpPr txBox="1"/>
          <p:nvPr/>
        </p:nvSpPr>
        <p:spPr>
          <a:xfrm>
            <a:off x="8039347" y="6534835"/>
            <a:ext cx="1220449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dirty="0">
                <a:latin typeface="Tw Cen MT" panose="020B0602020104020603" pitchFamily="34" charset="0"/>
              </a:rPr>
              <a:t>(RADARSAT)</a:t>
            </a:r>
            <a:endParaRPr lang="en-US" sz="1500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2170B92-7B16-4CAC-8180-1AD4D8797744}"/>
              </a:ext>
            </a:extLst>
          </p:cNvPr>
          <p:cNvGrpSpPr/>
          <p:nvPr/>
        </p:nvGrpSpPr>
        <p:grpSpPr>
          <a:xfrm>
            <a:off x="685800" y="6248400"/>
            <a:ext cx="1499253" cy="307777"/>
            <a:chOff x="685800" y="6034551"/>
            <a:chExt cx="1499253" cy="30777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6426F08-BB5B-4DE5-92E0-FF131EB47127}"/>
                </a:ext>
              </a:extLst>
            </p:cNvPr>
            <p:cNvSpPr/>
            <p:nvPr/>
          </p:nvSpPr>
          <p:spPr>
            <a:xfrm>
              <a:off x="685800" y="6097000"/>
              <a:ext cx="304800" cy="18288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3BD3DE3-6B08-42B3-89A0-F4078732430A}"/>
                </a:ext>
              </a:extLst>
            </p:cNvPr>
            <p:cNvSpPr txBox="1"/>
            <p:nvPr/>
          </p:nvSpPr>
          <p:spPr>
            <a:xfrm>
              <a:off x="956832" y="6034551"/>
              <a:ext cx="1228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w Cen MT" panose="020B0602020104020603" pitchFamily="34" charset="0"/>
                </a:rPr>
                <a:t>Flooded areas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44B8E910-53F1-4BDE-B385-DFD6B028CDD6}"/>
              </a:ext>
            </a:extLst>
          </p:cNvPr>
          <p:cNvGrpSpPr/>
          <p:nvPr/>
        </p:nvGrpSpPr>
        <p:grpSpPr>
          <a:xfrm>
            <a:off x="8130612" y="1447800"/>
            <a:ext cx="1499253" cy="307777"/>
            <a:chOff x="685800" y="6034551"/>
            <a:chExt cx="1499253" cy="30777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FE389CC-F41E-4531-B237-89343079986A}"/>
                </a:ext>
              </a:extLst>
            </p:cNvPr>
            <p:cNvSpPr/>
            <p:nvPr/>
          </p:nvSpPr>
          <p:spPr>
            <a:xfrm>
              <a:off x="685800" y="6097000"/>
              <a:ext cx="304800" cy="18288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A5A8FFD-4868-47FA-BE0A-42532C0C5739}"/>
                </a:ext>
              </a:extLst>
            </p:cNvPr>
            <p:cNvSpPr txBox="1"/>
            <p:nvPr/>
          </p:nvSpPr>
          <p:spPr>
            <a:xfrm>
              <a:off x="956832" y="6034551"/>
              <a:ext cx="1228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latin typeface="Tw Cen MT" panose="020B0602020104020603" pitchFamily="34" charset="0"/>
                </a:rPr>
                <a:t>Flooded areas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624523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906948-1A1B-4C25-9D22-33369FAC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85800"/>
            <a:ext cx="10972800" cy="731520"/>
          </a:xfrm>
        </p:spPr>
        <p:txBody>
          <a:bodyPr/>
          <a:lstStyle/>
          <a:p>
            <a:r>
              <a:rPr lang="en-US" dirty="0"/>
              <a:t>Flooding in Madagascar (Jan 25-29, 2022)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47D5416-E8E6-4F11-A9B9-0DC44DE3C4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256" t="11334" r="38497" b="3333"/>
          <a:stretch/>
        </p:blipFill>
        <p:spPr>
          <a:xfrm>
            <a:off x="642079" y="1371600"/>
            <a:ext cx="3936206" cy="5212080"/>
          </a:xfrm>
          <a:prstGeom prst="rect">
            <a:avLst/>
          </a:prstGeom>
        </p:spPr>
      </p:pic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FC0EE85C-FDB1-4F94-9F32-707FD99FDEF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6952"/>
          <a:stretch/>
        </p:blipFill>
        <p:spPr>
          <a:xfrm>
            <a:off x="4639496" y="1371600"/>
            <a:ext cx="3578144" cy="521208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CFE7C52-0F74-480D-A70D-9CE0383608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256" t="8889" r="43233" b="3333"/>
          <a:stretch/>
        </p:blipFill>
        <p:spPr>
          <a:xfrm>
            <a:off x="8278850" y="1371600"/>
            <a:ext cx="3364761" cy="521208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2DAD63B-1629-4F24-B0C1-72DDD2BC4030}"/>
              </a:ext>
            </a:extLst>
          </p:cNvPr>
          <p:cNvSpPr txBox="1"/>
          <p:nvPr/>
        </p:nvSpPr>
        <p:spPr>
          <a:xfrm>
            <a:off x="609600" y="6583680"/>
            <a:ext cx="336476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w Cen MT" panose="020B0602020104020603" pitchFamily="34" charset="0"/>
              </a:rPr>
              <a:t>Source: International Charter (SAOCOM)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90C160B-83E0-45DE-B33C-6A21CDD0BCC0}"/>
              </a:ext>
            </a:extLst>
          </p:cNvPr>
          <p:cNvSpPr txBox="1"/>
          <p:nvPr/>
        </p:nvSpPr>
        <p:spPr>
          <a:xfrm>
            <a:off x="8217640" y="6522343"/>
            <a:ext cx="416290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w Cen MT" panose="020B0602020104020603" pitchFamily="34" charset="0"/>
              </a:rPr>
              <a:t>(Pleiades-1A/B CNES)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A84124B-8829-45DB-8013-C08023C8913E}"/>
              </a:ext>
            </a:extLst>
          </p:cNvPr>
          <p:cNvGrpSpPr/>
          <p:nvPr/>
        </p:nvGrpSpPr>
        <p:grpSpPr>
          <a:xfrm>
            <a:off x="685800" y="6248400"/>
            <a:ext cx="1499253" cy="307777"/>
            <a:chOff x="685800" y="6034551"/>
            <a:chExt cx="1499253" cy="307777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C9C3BA0-BAD6-450B-9E68-7614FDB5A567}"/>
                </a:ext>
              </a:extLst>
            </p:cNvPr>
            <p:cNvSpPr/>
            <p:nvPr/>
          </p:nvSpPr>
          <p:spPr>
            <a:xfrm>
              <a:off x="685800" y="6097000"/>
              <a:ext cx="304800" cy="18288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598292F-D460-4248-A050-DBA6C6E26D17}"/>
                </a:ext>
              </a:extLst>
            </p:cNvPr>
            <p:cNvSpPr txBox="1"/>
            <p:nvPr/>
          </p:nvSpPr>
          <p:spPr>
            <a:xfrm>
              <a:off x="956832" y="6034551"/>
              <a:ext cx="1228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Flooded areas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F13F30E8-61F3-46CE-8202-3EAB8529F491}"/>
              </a:ext>
            </a:extLst>
          </p:cNvPr>
          <p:cNvGrpSpPr/>
          <p:nvPr/>
        </p:nvGrpSpPr>
        <p:grpSpPr>
          <a:xfrm>
            <a:off x="8317051" y="6251214"/>
            <a:ext cx="1499253" cy="307777"/>
            <a:chOff x="685800" y="6034551"/>
            <a:chExt cx="1499253" cy="30777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F96C9EE-1545-44F3-B53E-7C9932E1BAF6}"/>
                </a:ext>
              </a:extLst>
            </p:cNvPr>
            <p:cNvSpPr/>
            <p:nvPr/>
          </p:nvSpPr>
          <p:spPr>
            <a:xfrm>
              <a:off x="685800" y="6097000"/>
              <a:ext cx="304800" cy="18288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7FEB0A46-C73B-4542-BACB-CF4FFED2818E}"/>
                </a:ext>
              </a:extLst>
            </p:cNvPr>
            <p:cNvSpPr txBox="1"/>
            <p:nvPr/>
          </p:nvSpPr>
          <p:spPr>
            <a:xfrm>
              <a:off x="956832" y="6034551"/>
              <a:ext cx="122822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  <a:latin typeface="Tw Cen MT" panose="020B0602020104020603" pitchFamily="34" charset="0"/>
                </a:rPr>
                <a:t>Flooded areas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4064891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59B975-94DD-427B-B932-8BCF366C8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Flooding in Mozambique</a:t>
            </a:r>
          </a:p>
        </p:txBody>
      </p:sp>
      <p:pic>
        <p:nvPicPr>
          <p:cNvPr id="4" name="Picture 3" descr="Map&#10;&#10;Description automatically generated">
            <a:extLst>
              <a:ext uri="{FF2B5EF4-FFF2-40B4-BE49-F238E27FC236}">
                <a16:creationId xmlns:a16="http://schemas.microsoft.com/office/drawing/2014/main" id="{78356851-8BCF-425C-A95C-3A4E33F681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287" y="1492521"/>
            <a:ext cx="5916705" cy="4572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57C5B34-6E3A-409C-A9A7-06FB0DF1DC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116" t="16667" r="33725" b="8889"/>
          <a:stretch/>
        </p:blipFill>
        <p:spPr>
          <a:xfrm>
            <a:off x="610850" y="1508760"/>
            <a:ext cx="5390865" cy="4572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991686D-CCFC-406A-A1B0-26450FFDE4F9}"/>
              </a:ext>
            </a:extLst>
          </p:cNvPr>
          <p:cNvSpPr txBox="1"/>
          <p:nvPr/>
        </p:nvSpPr>
        <p:spPr>
          <a:xfrm>
            <a:off x="6120984" y="6097000"/>
            <a:ext cx="524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w Cen MT" panose="020B0602020104020603" pitchFamily="34" charset="0"/>
              </a:rPr>
              <a:t>NOAA VIIRS 5-Day composite: 26-30 Jan 2022 (375m res.)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E3D465D-FD84-45F1-8F94-CAFC520EC495}"/>
              </a:ext>
            </a:extLst>
          </p:cNvPr>
          <p:cNvSpPr txBox="1"/>
          <p:nvPr/>
        </p:nvSpPr>
        <p:spPr>
          <a:xfrm>
            <a:off x="580869" y="6080760"/>
            <a:ext cx="52443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w Cen MT" panose="020B0602020104020603" pitchFamily="34" charset="0"/>
              </a:rPr>
              <a:t>FloodScan</a:t>
            </a:r>
            <a:r>
              <a:rPr lang="en-US" sz="2000" dirty="0">
                <a:latin typeface="Tw Cen MT" panose="020B0602020104020603" pitchFamily="34" charset="0"/>
              </a:rPr>
              <a:t> (AMSR-E): 28 Jan 2022 (90m res. downscaled from 22km res.)</a:t>
            </a: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2CD3B92-075F-42CC-AE40-945666350023}"/>
              </a:ext>
            </a:extLst>
          </p:cNvPr>
          <p:cNvGrpSpPr/>
          <p:nvPr/>
        </p:nvGrpSpPr>
        <p:grpSpPr>
          <a:xfrm>
            <a:off x="8775640" y="5501052"/>
            <a:ext cx="3048000" cy="396466"/>
            <a:chOff x="443445" y="5506720"/>
            <a:chExt cx="3048000" cy="396466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B9C8F58-74A7-4DCB-B0F5-D166D7CFD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9AFAA09-A93E-47FB-A1EF-31AAEA8087D0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31175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E349D8FF-F0C9-484C-8463-0AC6D3ECD4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777240"/>
            <a:ext cx="10972800" cy="731520"/>
          </a:xfrm>
        </p:spPr>
        <p:txBody>
          <a:bodyPr/>
          <a:lstStyle/>
          <a:p>
            <a:r>
              <a:rPr lang="en-US" dirty="0"/>
              <a:t>Flooding in Mozambique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BB3C1E4-0056-4C86-8A86-0C4B3F8EA7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6" t="8889" r="20903" b="15556"/>
          <a:stretch/>
        </p:blipFill>
        <p:spPr>
          <a:xfrm>
            <a:off x="619593" y="1371600"/>
            <a:ext cx="8229600" cy="5181600"/>
          </a:xfrm>
          <a:prstGeom prst="rect">
            <a:avLst/>
          </a:prstGeom>
        </p:spPr>
      </p:pic>
      <p:pic>
        <p:nvPicPr>
          <p:cNvPr id="8" name="Picture 7" descr="Map&#10;&#10;Description automatically generated">
            <a:extLst>
              <a:ext uri="{FF2B5EF4-FFF2-40B4-BE49-F238E27FC236}">
                <a16:creationId xmlns:a16="http://schemas.microsoft.com/office/drawing/2014/main" id="{2311D876-6B71-4385-8199-7C73B7C3B9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07" t="20689" r="14018" b="24311"/>
          <a:stretch/>
        </p:blipFill>
        <p:spPr>
          <a:xfrm>
            <a:off x="8966140" y="3047999"/>
            <a:ext cx="2667000" cy="251460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F03B65F-76FE-45C4-808C-32D37B250E10}"/>
              </a:ext>
            </a:extLst>
          </p:cNvPr>
          <p:cNvSpPr txBox="1"/>
          <p:nvPr/>
        </p:nvSpPr>
        <p:spPr>
          <a:xfrm>
            <a:off x="8894163" y="5562600"/>
            <a:ext cx="310823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w Cen MT" panose="020B0602020104020603" pitchFamily="34" charset="0"/>
              </a:rPr>
              <a:t>NOAA VIIRS 5-Day composite: 26-30 Jan 2022 (375m res.)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327EF81-D9F0-4FBB-A7DD-142307BB8D79}"/>
              </a:ext>
            </a:extLst>
          </p:cNvPr>
          <p:cNvGrpSpPr/>
          <p:nvPr/>
        </p:nvGrpSpPr>
        <p:grpSpPr>
          <a:xfrm>
            <a:off x="8966140" y="2487366"/>
            <a:ext cx="3048000" cy="396466"/>
            <a:chOff x="443445" y="5506720"/>
            <a:chExt cx="3048000" cy="396466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45D3991-05A6-4930-B4E8-1E9F28204A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43445" y="5569811"/>
              <a:ext cx="3048000" cy="333375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CC85E7B-F1A9-4CC4-9649-526799EAA95B}"/>
                </a:ext>
              </a:extLst>
            </p:cNvPr>
            <p:cNvSpPr txBox="1"/>
            <p:nvPr/>
          </p:nvSpPr>
          <p:spPr>
            <a:xfrm>
              <a:off x="2570480" y="5506720"/>
              <a:ext cx="909223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00" dirty="0">
                  <a:latin typeface="Tw Cen MT" panose="020B0602020104020603" pitchFamily="34" charset="0"/>
                </a:rPr>
                <a:t>(% of the pixel)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3261FBF6-DDFD-4C23-B1B2-63236B0AA9A6}"/>
              </a:ext>
            </a:extLst>
          </p:cNvPr>
          <p:cNvSpPr/>
          <p:nvPr/>
        </p:nvSpPr>
        <p:spPr>
          <a:xfrm>
            <a:off x="9296400" y="3962400"/>
            <a:ext cx="1219200" cy="838200"/>
          </a:xfrm>
          <a:prstGeom prst="rect">
            <a:avLst/>
          </a:prstGeom>
          <a:noFill/>
          <a:ln>
            <a:solidFill>
              <a:srgbClr val="80008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E30056-C02F-47D6-96DE-09E889528960}"/>
              </a:ext>
            </a:extLst>
          </p:cNvPr>
          <p:cNvSpPr txBox="1"/>
          <p:nvPr/>
        </p:nvSpPr>
        <p:spPr>
          <a:xfrm>
            <a:off x="609600" y="6534835"/>
            <a:ext cx="1133694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latin typeface="Tw Cen MT" panose="020B0602020104020603" pitchFamily="34" charset="0"/>
              </a:rPr>
              <a:t>Source: International Charter (Sentinel-1), Jan 28, 2022</a:t>
            </a:r>
          </a:p>
        </p:txBody>
      </p:sp>
    </p:spTree>
    <p:extLst>
      <p:ext uri="{BB962C8B-B14F-4D97-AF65-F5344CB8AC3E}">
        <p14:creationId xmlns:p14="http://schemas.microsoft.com/office/powerpoint/2010/main" val="817657430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78b7a1be1ac0afe75db47d8f1927cc93dd9c8"/>
</p:tagLst>
</file>

<file path=ppt/theme/theme1.xml><?xml version="1.0" encoding="utf-8"?>
<a:theme xmlns:a="http://schemas.openxmlformats.org/drawingml/2006/main" name="FEWS NET Official PP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 template" id="{B5B6F9D2-3256-4DF9-AAB8-2527F5E10F20}" vid="{B5468DB9-E6B6-4235-B40F-CB319F7112A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00C1B7B06AD3F419130A1F47FDA189E" ma:contentTypeVersion="3" ma:contentTypeDescription="Create a new document." ma:contentTypeScope="" ma:versionID="419d1987f412ccc28608e69c40962296">
  <xsd:schema xmlns:xsd="http://www.w3.org/2001/XMLSchema" xmlns:p="http://schemas.microsoft.com/office/2006/metadata/properties" targetNamespace="http://schemas.microsoft.com/office/2006/metadata/properties" ma:root="true" ma:fieldsID="3ee0e18589dc207c86e23992378a7abf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Entry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18D9057-24BC-4375-B825-AB308A9687D2}">
  <ds:schemaRefs>
    <ds:schemaRef ds:uri="http://schemas.microsoft.com/office/2006/documentManagement/types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purl.org/dc/dcmitype/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9167280C-57A5-48DB-AC3A-497A70A85A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0D781DA4-1154-4DB3-9281-B2797870FFC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Presentation template</Template>
  <TotalTime>44286</TotalTime>
  <Words>315</Words>
  <Application>Microsoft Office PowerPoint</Application>
  <PresentationFormat>Widescreen</PresentationFormat>
  <Paragraphs>55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Courier New</vt:lpstr>
      <vt:lpstr>Tw Cen MT</vt:lpstr>
      <vt:lpstr>Wingdings</vt:lpstr>
      <vt:lpstr>FEWS NET Official PPT Template</vt:lpstr>
      <vt:lpstr>FEWS NET Enhanced Flood Monitoring – East Africa, West Africa, southern Africa and Yemen</vt:lpstr>
      <vt:lpstr>Flooding Polygons</vt:lpstr>
      <vt:lpstr>PowerPoint Presentation</vt:lpstr>
      <vt:lpstr>Flooding in Zambia</vt:lpstr>
      <vt:lpstr>Flooding in Madagascar</vt:lpstr>
      <vt:lpstr>Flooding in Madagascar (Jan 25-29, 2022)</vt:lpstr>
      <vt:lpstr>Flooding in Madagascar (Jan 25-29, 2022)</vt:lpstr>
      <vt:lpstr>Flooding in Mozambique</vt:lpstr>
      <vt:lpstr>Flooding in Mozambique</vt:lpstr>
      <vt:lpstr>Streamflow Forecast in Mozambique</vt:lpstr>
      <vt:lpstr>Flooding in Malawi</vt:lpstr>
    </vt:vector>
  </TitlesOfParts>
  <Company>Chemonics International,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Lamport</dc:creator>
  <cp:lastModifiedBy>Pervez, Shahriar (Contractor)</cp:lastModifiedBy>
  <cp:revision>1357</cp:revision>
  <cp:lastPrinted>2015-08-11T15:53:42Z</cp:lastPrinted>
  <dcterms:created xsi:type="dcterms:W3CDTF">2016-04-22T19:29:16Z</dcterms:created>
  <dcterms:modified xsi:type="dcterms:W3CDTF">2022-02-01T15:03:49Z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0x010100F00C1B7B06AD3F419130A1F47FDA189E</vt:lpwstr>
  </property>
</Properties>
</file>